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2"/>
  </p:notesMasterIdLst>
  <p:sldIdLst>
    <p:sldId id="256" r:id="rId2"/>
    <p:sldId id="293" r:id="rId3"/>
    <p:sldId id="260" r:id="rId4"/>
    <p:sldId id="295" r:id="rId5"/>
    <p:sldId id="296" r:id="rId6"/>
    <p:sldId id="297" r:id="rId7"/>
    <p:sldId id="298" r:id="rId8"/>
    <p:sldId id="294" r:id="rId9"/>
    <p:sldId id="299" r:id="rId10"/>
    <p:sldId id="300" r:id="rId11"/>
    <p:sldId id="321" r:id="rId12"/>
    <p:sldId id="320" r:id="rId13"/>
    <p:sldId id="322" r:id="rId14"/>
    <p:sldId id="329" r:id="rId15"/>
    <p:sldId id="330" r:id="rId16"/>
    <p:sldId id="332" r:id="rId17"/>
    <p:sldId id="331" r:id="rId18"/>
    <p:sldId id="302" r:id="rId19"/>
    <p:sldId id="395" r:id="rId20"/>
    <p:sldId id="273" r:id="rId21"/>
    <p:sldId id="301" r:id="rId22"/>
    <p:sldId id="278" r:id="rId23"/>
    <p:sldId id="306" r:id="rId24"/>
    <p:sldId id="304" r:id="rId25"/>
    <p:sldId id="307" r:id="rId26"/>
    <p:sldId id="305" r:id="rId27"/>
    <p:sldId id="362" r:id="rId28"/>
    <p:sldId id="334" r:id="rId29"/>
    <p:sldId id="327" r:id="rId30"/>
    <p:sldId id="323" r:id="rId31"/>
    <p:sldId id="333" r:id="rId32"/>
    <p:sldId id="338" r:id="rId33"/>
    <p:sldId id="324" r:id="rId34"/>
    <p:sldId id="318" r:id="rId35"/>
    <p:sldId id="310" r:id="rId36"/>
    <p:sldId id="312" r:id="rId37"/>
    <p:sldId id="319" r:id="rId38"/>
    <p:sldId id="335" r:id="rId39"/>
    <p:sldId id="325" r:id="rId40"/>
    <p:sldId id="336" r:id="rId41"/>
    <p:sldId id="342" r:id="rId42"/>
    <p:sldId id="339" r:id="rId43"/>
    <p:sldId id="340" r:id="rId44"/>
    <p:sldId id="341" r:id="rId45"/>
    <p:sldId id="313" r:id="rId46"/>
    <p:sldId id="326" r:id="rId47"/>
    <p:sldId id="343" r:id="rId48"/>
    <p:sldId id="344" r:id="rId49"/>
    <p:sldId id="345" r:id="rId50"/>
    <p:sldId id="314" r:id="rId51"/>
    <p:sldId id="346" r:id="rId52"/>
    <p:sldId id="347" r:id="rId53"/>
    <p:sldId id="348" r:id="rId54"/>
    <p:sldId id="352" r:id="rId55"/>
    <p:sldId id="353" r:id="rId56"/>
    <p:sldId id="354" r:id="rId57"/>
    <p:sldId id="355" r:id="rId58"/>
    <p:sldId id="356" r:id="rId59"/>
    <p:sldId id="358" r:id="rId60"/>
    <p:sldId id="359" r:id="rId61"/>
    <p:sldId id="316" r:id="rId62"/>
    <p:sldId id="315" r:id="rId63"/>
    <p:sldId id="317" r:id="rId64"/>
    <p:sldId id="361" r:id="rId65"/>
    <p:sldId id="371" r:id="rId66"/>
    <p:sldId id="337" r:id="rId67"/>
    <p:sldId id="360" r:id="rId68"/>
    <p:sldId id="363" r:id="rId69"/>
    <p:sldId id="364" r:id="rId70"/>
    <p:sldId id="370" r:id="rId71"/>
    <p:sldId id="368" r:id="rId72"/>
    <p:sldId id="374" r:id="rId73"/>
    <p:sldId id="372" r:id="rId74"/>
    <p:sldId id="375" r:id="rId75"/>
    <p:sldId id="376" r:id="rId76"/>
    <p:sldId id="382" r:id="rId77"/>
    <p:sldId id="377" r:id="rId78"/>
    <p:sldId id="379" r:id="rId79"/>
    <p:sldId id="378" r:id="rId80"/>
    <p:sldId id="381" r:id="rId81"/>
    <p:sldId id="380" r:id="rId82"/>
    <p:sldId id="396" r:id="rId83"/>
    <p:sldId id="397" r:id="rId84"/>
    <p:sldId id="398" r:id="rId85"/>
    <p:sldId id="399" r:id="rId86"/>
    <p:sldId id="400" r:id="rId87"/>
    <p:sldId id="401" r:id="rId88"/>
    <p:sldId id="402" r:id="rId89"/>
    <p:sldId id="403" r:id="rId90"/>
    <p:sldId id="404" r:id="rId91"/>
    <p:sldId id="405" r:id="rId92"/>
    <p:sldId id="383" r:id="rId93"/>
    <p:sldId id="384" r:id="rId94"/>
    <p:sldId id="386" r:id="rId95"/>
    <p:sldId id="388" r:id="rId96"/>
    <p:sldId id="389" r:id="rId97"/>
    <p:sldId id="387" r:id="rId98"/>
    <p:sldId id="390" r:id="rId99"/>
    <p:sldId id="385" r:id="rId100"/>
    <p:sldId id="394" r:id="rId101"/>
    <p:sldId id="406" r:id="rId102"/>
    <p:sldId id="392" r:id="rId103"/>
    <p:sldId id="391" r:id="rId104"/>
    <p:sldId id="393" r:id="rId105"/>
    <p:sldId id="311" r:id="rId106"/>
    <p:sldId id="308" r:id="rId107"/>
    <p:sldId id="309" r:id="rId108"/>
    <p:sldId id="275" r:id="rId109"/>
    <p:sldId id="303" r:id="rId110"/>
    <p:sldId id="274" r:id="rId111"/>
    <p:sldId id="268" r:id="rId112"/>
    <p:sldId id="272" r:id="rId113"/>
    <p:sldId id="277" r:id="rId114"/>
    <p:sldId id="280" r:id="rId115"/>
    <p:sldId id="281" r:id="rId116"/>
    <p:sldId id="282" r:id="rId117"/>
    <p:sldId id="283" r:id="rId118"/>
    <p:sldId id="284" r:id="rId119"/>
    <p:sldId id="285" r:id="rId120"/>
    <p:sldId id="286" r:id="rId121"/>
    <p:sldId id="287" r:id="rId122"/>
    <p:sldId id="288" r:id="rId123"/>
    <p:sldId id="289" r:id="rId124"/>
    <p:sldId id="290" r:id="rId125"/>
    <p:sldId id="291" r:id="rId126"/>
    <p:sldId id="292" r:id="rId127"/>
    <p:sldId id="269" r:id="rId128"/>
    <p:sldId id="271" r:id="rId129"/>
    <p:sldId id="263" r:id="rId130"/>
    <p:sldId id="265" r:id="rId131"/>
    <p:sldId id="259" r:id="rId132"/>
    <p:sldId id="262" r:id="rId133"/>
    <p:sldId id="257" r:id="rId134"/>
    <p:sldId id="270" r:id="rId135"/>
    <p:sldId id="258" r:id="rId136"/>
    <p:sldId id="264" r:id="rId137"/>
    <p:sldId id="266" r:id="rId138"/>
    <p:sldId id="267" r:id="rId139"/>
    <p:sldId id="276" r:id="rId140"/>
    <p:sldId id="279" r:id="rId1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9772D14-3FAD-4F25-BD61-626CDDDCAD6F}">
          <p14:sldIdLst>
            <p14:sldId id="256"/>
            <p14:sldId id="293"/>
            <p14:sldId id="260"/>
            <p14:sldId id="295"/>
          </p14:sldIdLst>
        </p14:section>
        <p14:section name="YARN" id="{1F32C780-461C-4890-A1C4-77C0DB09FF66}">
          <p14:sldIdLst>
            <p14:sldId id="296"/>
            <p14:sldId id="297"/>
            <p14:sldId id="298"/>
          </p14:sldIdLst>
        </p14:section>
        <p14:section name="Concepts" id="{B361D5C6-E35E-49B5-9F52-41A12C92E075}">
          <p14:sldIdLst>
            <p14:sldId id="294"/>
            <p14:sldId id="299"/>
            <p14:sldId id="300"/>
            <p14:sldId id="321"/>
          </p14:sldIdLst>
        </p14:section>
        <p14:section name="Samza Architecture" id="{A06A1932-424E-42A7-A4F5-C6205A104790}">
          <p14:sldIdLst>
            <p14:sldId id="320"/>
            <p14:sldId id="322"/>
            <p14:sldId id="329"/>
          </p14:sldIdLst>
        </p14:section>
        <p14:section name="Application Example" id="{213CC3C8-3C0D-4EE3-8F69-9E7FD0E02537}">
          <p14:sldIdLst>
            <p14:sldId id="330"/>
            <p14:sldId id="332"/>
            <p14:sldId id="331"/>
          </p14:sldIdLst>
        </p14:section>
        <p14:section name="Deployment" id="{FE5C6F5F-7E43-400C-A90C-E90B98C16EA9}">
          <p14:sldIdLst>
            <p14:sldId id="302"/>
          </p14:sldIdLst>
        </p14:section>
        <p14:section name="Submit Application" id="{087780A7-9521-466D-9F4A-82953803DA7D}">
          <p14:sldIdLst>
            <p14:sldId id="395"/>
            <p14:sldId id="273"/>
            <p14:sldId id="301"/>
            <p14:sldId id="278"/>
            <p14:sldId id="306"/>
            <p14:sldId id="304"/>
            <p14:sldId id="307"/>
            <p14:sldId id="305"/>
            <p14:sldId id="362"/>
            <p14:sldId id="334"/>
            <p14:sldId id="327"/>
            <p14:sldId id="323"/>
            <p14:sldId id="333"/>
            <p14:sldId id="338"/>
            <p14:sldId id="324"/>
            <p14:sldId id="318"/>
            <p14:sldId id="310"/>
            <p14:sldId id="312"/>
            <p14:sldId id="319"/>
            <p14:sldId id="335"/>
            <p14:sldId id="325"/>
            <p14:sldId id="336"/>
            <p14:sldId id="342"/>
            <p14:sldId id="339"/>
            <p14:sldId id="340"/>
            <p14:sldId id="341"/>
            <p14:sldId id="313"/>
            <p14:sldId id="326"/>
            <p14:sldId id="343"/>
            <p14:sldId id="344"/>
            <p14:sldId id="345"/>
            <p14:sldId id="314"/>
            <p14:sldId id="346"/>
            <p14:sldId id="347"/>
            <p14:sldId id="348"/>
            <p14:sldId id="352"/>
            <p14:sldId id="353"/>
            <p14:sldId id="354"/>
            <p14:sldId id="355"/>
            <p14:sldId id="356"/>
            <p14:sldId id="358"/>
            <p14:sldId id="359"/>
            <p14:sldId id="316"/>
            <p14:sldId id="315"/>
            <p14:sldId id="317"/>
            <p14:sldId id="361"/>
            <p14:sldId id="371"/>
            <p14:sldId id="337"/>
            <p14:sldId id="360"/>
            <p14:sldId id="363"/>
            <p14:sldId id="364"/>
            <p14:sldId id="370"/>
            <p14:sldId id="368"/>
            <p14:sldId id="374"/>
            <p14:sldId id="372"/>
            <p14:sldId id="375"/>
            <p14:sldId id="376"/>
            <p14:sldId id="382"/>
            <p14:sldId id="377"/>
            <p14:sldId id="379"/>
            <p14:sldId id="378"/>
            <p14:sldId id="381"/>
            <p14:sldId id="380"/>
            <p14:sldId id="396"/>
            <p14:sldId id="397"/>
            <p14:sldId id="398"/>
            <p14:sldId id="399"/>
            <p14:sldId id="400"/>
            <p14:sldId id="401"/>
            <p14:sldId id="402"/>
            <p14:sldId id="403"/>
            <p14:sldId id="404"/>
            <p14:sldId id="405"/>
            <p14:sldId id="383"/>
            <p14:sldId id="384"/>
            <p14:sldId id="386"/>
            <p14:sldId id="388"/>
            <p14:sldId id="389"/>
            <p14:sldId id="387"/>
            <p14:sldId id="390"/>
            <p14:sldId id="385"/>
            <p14:sldId id="394"/>
            <p14:sldId id="406"/>
          </p14:sldIdLst>
        </p14:section>
        <p14:section name="StandaloneDeployment" id="{8BF2EA60-9C5F-4336-A793-716F60CF2BA3}">
          <p14:sldIdLst>
            <p14:sldId id="392"/>
            <p14:sldId id="391"/>
            <p14:sldId id="393"/>
          </p14:sldIdLst>
        </p14:section>
        <p14:section name="Useless" id="{444CEEBA-6DE4-40EF-B261-3004A7E799F7}">
          <p14:sldIdLst>
            <p14:sldId id="311"/>
            <p14:sldId id="308"/>
            <p14:sldId id="309"/>
            <p14:sldId id="275"/>
            <p14:sldId id="303"/>
            <p14:sldId id="274"/>
            <p14:sldId id="268"/>
            <p14:sldId id="272"/>
          </p14:sldIdLst>
        </p14:section>
        <p14:section name="Detailed Abstract" id="{B1A348FB-F787-484B-A125-1217B7FF92DA}">
          <p14:sldIdLst>
            <p14:sldId id="277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</p14:sldIdLst>
        </p14:section>
        <p14:section name="Stand alone job" id="{8995E547-06EC-4D59-8961-90CC66602883}">
          <p14:sldIdLst>
            <p14:sldId id="269"/>
            <p14:sldId id="271"/>
          </p14:sldIdLst>
        </p14:section>
        <p14:section name="Task" id="{A6BE1BE1-8715-4861-9F81-EBD747D5600C}">
          <p14:sldIdLst>
            <p14:sldId id="263"/>
            <p14:sldId id="265"/>
          </p14:sldIdLst>
        </p14:section>
        <p14:section name="Deprecated Pages" id="{699857A4-82F1-444C-B83B-753F585E7797}">
          <p14:sldIdLst>
            <p14:sldId id="259"/>
            <p14:sldId id="262"/>
            <p14:sldId id="257"/>
            <p14:sldId id="270"/>
            <p14:sldId id="258"/>
            <p14:sldId id="264"/>
            <p14:sldId id="266"/>
            <p14:sldId id="267"/>
            <p14:sldId id="276"/>
            <p14:sldId id="27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577" autoAdjust="0"/>
    <p:restoredTop sz="96395" autoAdjust="0"/>
  </p:normalViewPr>
  <p:slideViewPr>
    <p:cSldViewPr snapToGrid="0">
      <p:cViewPr varScale="1">
        <p:scale>
          <a:sx n="115" d="100"/>
          <a:sy n="115" d="100"/>
        </p:scale>
        <p:origin x="45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viewProps" Target="view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40" Type="http://schemas.openxmlformats.org/officeDocument/2006/relationships/slide" Target="slides/slide139.xml"/><Relationship Id="rId14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4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5ADF0B-9749-404D-9A56-8E2BD576143D}" type="datetimeFigureOut">
              <a:rPr lang="en-US" smtClean="0"/>
              <a:t>7/28/2018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557081-4441-41AE-98F2-955032B04A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9820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557081-4441-41AE-98F2-955032B04A0D}" type="slidenum">
              <a:rPr lang="en-US" smtClean="0"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3789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9097E1-CCCB-4E56-BB56-9CF62DC970F1}" type="slidenum">
              <a:rPr lang="en-US" smtClean="0"/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99992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FF18F-DFC6-48DD-A8FE-22636A2E9C75}" type="datetimeFigureOut">
              <a:rPr lang="en-US" smtClean="0"/>
              <a:t>7/28/2018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EE3EB-8397-4153-B07E-334492023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382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FF18F-DFC6-48DD-A8FE-22636A2E9C75}" type="datetimeFigureOut">
              <a:rPr lang="en-US" smtClean="0"/>
              <a:t>7/28/2018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EE3EB-8397-4153-B07E-334492023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65175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FF18F-DFC6-48DD-A8FE-22636A2E9C75}" type="datetimeFigureOut">
              <a:rPr lang="en-US" smtClean="0"/>
              <a:t>7/28/2018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EE3EB-8397-4153-B07E-334492023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8169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FF18F-DFC6-48DD-A8FE-22636A2E9C75}" type="datetimeFigureOut">
              <a:rPr lang="en-US" smtClean="0"/>
              <a:t>7/28/2018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EE3EB-8397-4153-B07E-334492023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7572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FF18F-DFC6-48DD-A8FE-22636A2E9C75}" type="datetimeFigureOut">
              <a:rPr lang="en-US" smtClean="0"/>
              <a:t>7/28/2018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EE3EB-8397-4153-B07E-334492023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9736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FF18F-DFC6-48DD-A8FE-22636A2E9C75}" type="datetimeFigureOut">
              <a:rPr lang="en-US" smtClean="0"/>
              <a:t>7/28/2018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EE3EB-8397-4153-B07E-334492023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7412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FF18F-DFC6-48DD-A8FE-22636A2E9C75}" type="datetimeFigureOut">
              <a:rPr lang="en-US" smtClean="0"/>
              <a:t>7/28/2018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EE3EB-8397-4153-B07E-334492023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1213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FF18F-DFC6-48DD-A8FE-22636A2E9C75}" type="datetimeFigureOut">
              <a:rPr lang="en-US" smtClean="0"/>
              <a:t>7/28/2018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EE3EB-8397-4153-B07E-334492023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4850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FF18F-DFC6-48DD-A8FE-22636A2E9C75}" type="datetimeFigureOut">
              <a:rPr lang="en-US" smtClean="0"/>
              <a:t>7/28/2018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EE3EB-8397-4153-B07E-334492023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92526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FF18F-DFC6-48DD-A8FE-22636A2E9C75}" type="datetimeFigureOut">
              <a:rPr lang="en-US" smtClean="0"/>
              <a:t>7/28/2018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EE3EB-8397-4153-B07E-334492023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4447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FF18F-DFC6-48DD-A8FE-22636A2E9C75}" type="datetimeFigureOut">
              <a:rPr lang="en-US" smtClean="0"/>
              <a:t>7/28/2018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EE3EB-8397-4153-B07E-334492023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3282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2FF18F-DFC6-48DD-A8FE-22636A2E9C75}" type="datetimeFigureOut">
              <a:rPr lang="en-US" smtClean="0"/>
              <a:t>7/28/2018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8EE3EB-8397-4153-B07E-334492023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6910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5.png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9.png"/><Relationship Id="rId4" Type="http://schemas.openxmlformats.org/officeDocument/2006/relationships/image" Target="../media/image158.png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.png"/><Relationship Id="rId3" Type="http://schemas.openxmlformats.org/officeDocument/2006/relationships/image" Target="../media/image21.png"/><Relationship Id="rId7" Type="http://schemas.openxmlformats.org/officeDocument/2006/relationships/image" Target="../media/image2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40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4.png"/><Relationship Id="rId5" Type="http://schemas.openxmlformats.org/officeDocument/2006/relationships/image" Target="../media/image163.png"/><Relationship Id="rId4" Type="http://schemas.openxmlformats.org/officeDocument/2006/relationships/image" Target="../media/image162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7" Type="http://schemas.openxmlformats.org/officeDocument/2006/relationships/image" Target="../media/image170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9.png"/><Relationship Id="rId5" Type="http://schemas.openxmlformats.org/officeDocument/2006/relationships/image" Target="../media/image168.png"/><Relationship Id="rId4" Type="http://schemas.openxmlformats.org/officeDocument/2006/relationships/image" Target="../media/image167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7" Type="http://schemas.openxmlformats.org/officeDocument/2006/relationships/image" Target="../media/image176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5.png"/><Relationship Id="rId5" Type="http://schemas.openxmlformats.org/officeDocument/2006/relationships/image" Target="../media/image174.png"/><Relationship Id="rId4" Type="http://schemas.openxmlformats.org/officeDocument/2006/relationships/image" Target="../media/image173.png"/></Relationships>
</file>

<file path=ppt/slides/_rels/slide1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3.png"/><Relationship Id="rId3" Type="http://schemas.openxmlformats.org/officeDocument/2006/relationships/image" Target="../media/image178.png"/><Relationship Id="rId7" Type="http://schemas.openxmlformats.org/officeDocument/2006/relationships/image" Target="../media/image182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1.png"/><Relationship Id="rId11" Type="http://schemas.openxmlformats.org/officeDocument/2006/relationships/image" Target="../media/image186.png"/><Relationship Id="rId5" Type="http://schemas.openxmlformats.org/officeDocument/2006/relationships/image" Target="../media/image180.png"/><Relationship Id="rId10" Type="http://schemas.openxmlformats.org/officeDocument/2006/relationships/image" Target="../media/image185.png"/><Relationship Id="rId4" Type="http://schemas.openxmlformats.org/officeDocument/2006/relationships/image" Target="../media/image179.png"/><Relationship Id="rId9" Type="http://schemas.openxmlformats.org/officeDocument/2006/relationships/image" Target="../media/image184.png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3.png"/><Relationship Id="rId3" Type="http://schemas.openxmlformats.org/officeDocument/2006/relationships/image" Target="../media/image188.png"/><Relationship Id="rId7" Type="http://schemas.openxmlformats.org/officeDocument/2006/relationships/image" Target="../media/image192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1.png"/><Relationship Id="rId5" Type="http://schemas.openxmlformats.org/officeDocument/2006/relationships/image" Target="../media/image190.png"/><Relationship Id="rId4" Type="http://schemas.openxmlformats.org/officeDocument/2006/relationships/image" Target="../media/image189.png"/><Relationship Id="rId9" Type="http://schemas.openxmlformats.org/officeDocument/2006/relationships/image" Target="../media/image19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1.png"/><Relationship Id="rId3" Type="http://schemas.openxmlformats.org/officeDocument/2006/relationships/image" Target="../media/image196.png"/><Relationship Id="rId7" Type="http://schemas.openxmlformats.org/officeDocument/2006/relationships/image" Target="../media/image200.png"/><Relationship Id="rId12" Type="http://schemas.openxmlformats.org/officeDocument/2006/relationships/image" Target="../media/image205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9.png"/><Relationship Id="rId11" Type="http://schemas.openxmlformats.org/officeDocument/2006/relationships/image" Target="../media/image204.png"/><Relationship Id="rId5" Type="http://schemas.openxmlformats.org/officeDocument/2006/relationships/image" Target="../media/image198.png"/><Relationship Id="rId10" Type="http://schemas.openxmlformats.org/officeDocument/2006/relationships/image" Target="../media/image203.png"/><Relationship Id="rId4" Type="http://schemas.openxmlformats.org/officeDocument/2006/relationships/image" Target="../media/image197.png"/><Relationship Id="rId9" Type="http://schemas.openxmlformats.org/officeDocument/2006/relationships/image" Target="../media/image202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0.png"/><Relationship Id="rId5" Type="http://schemas.openxmlformats.org/officeDocument/2006/relationships/image" Target="../media/image209.png"/><Relationship Id="rId4" Type="http://schemas.openxmlformats.org/officeDocument/2006/relationships/image" Target="../media/image208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4.png"/><Relationship Id="rId5" Type="http://schemas.openxmlformats.org/officeDocument/2006/relationships/image" Target="../media/image213.png"/><Relationship Id="rId4" Type="http://schemas.openxmlformats.org/officeDocument/2006/relationships/image" Target="../media/image212.png"/></Relationships>
</file>

<file path=ppt/slides/_rels/slide1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0.png"/><Relationship Id="rId3" Type="http://schemas.openxmlformats.org/officeDocument/2006/relationships/image" Target="../media/image216.png"/><Relationship Id="rId7" Type="http://schemas.openxmlformats.org/officeDocument/2006/relationships/image" Target="../media/image219.png"/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8.png"/><Relationship Id="rId11" Type="http://schemas.openxmlformats.org/officeDocument/2006/relationships/image" Target="../media/image223.png"/><Relationship Id="rId5" Type="http://schemas.openxmlformats.org/officeDocument/2006/relationships/image" Target="../media/image217.png"/><Relationship Id="rId10" Type="http://schemas.openxmlformats.org/officeDocument/2006/relationships/image" Target="../media/image222.png"/><Relationship Id="rId4" Type="http://schemas.openxmlformats.org/officeDocument/2006/relationships/hyperlink" Target="https://hadoop.apache.org/docs/r2.7.3/hadoop-yarn/hadoop-yarn-site/NodeLabel.html" TargetMode="External"/><Relationship Id="rId9" Type="http://schemas.openxmlformats.org/officeDocument/2006/relationships/image" Target="../media/image221.png"/></Relationships>
</file>

<file path=ppt/slides/_rels/slide1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0.png"/><Relationship Id="rId3" Type="http://schemas.openxmlformats.org/officeDocument/2006/relationships/image" Target="../media/image225.png"/><Relationship Id="rId7" Type="http://schemas.openxmlformats.org/officeDocument/2006/relationships/image" Target="../media/image229.png"/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8.png"/><Relationship Id="rId5" Type="http://schemas.openxmlformats.org/officeDocument/2006/relationships/image" Target="../media/image227.png"/><Relationship Id="rId4" Type="http://schemas.openxmlformats.org/officeDocument/2006/relationships/image" Target="../media/image226.png"/></Relationships>
</file>

<file path=ppt/slides/_rels/slide1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7.png"/><Relationship Id="rId3" Type="http://schemas.openxmlformats.org/officeDocument/2006/relationships/image" Target="../media/image232.png"/><Relationship Id="rId7" Type="http://schemas.openxmlformats.org/officeDocument/2006/relationships/image" Target="../media/image236.png"/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5.png"/><Relationship Id="rId5" Type="http://schemas.openxmlformats.org/officeDocument/2006/relationships/image" Target="../media/image234.png"/><Relationship Id="rId4" Type="http://schemas.openxmlformats.org/officeDocument/2006/relationships/image" Target="../media/image233.png"/><Relationship Id="rId9" Type="http://schemas.openxmlformats.org/officeDocument/2006/relationships/image" Target="../media/image238.png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6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slide" Target="slide135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slide" Target="slide111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3.png"/><Relationship Id="rId4" Type="http://schemas.openxmlformats.org/officeDocument/2006/relationships/image" Target="../media/image242.png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samza.apache.org/startup/preview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wrrt/Samza/blob/master/Documentation/ClusterModeSamzaDeployment.pdf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" Target="slide28.xml"/><Relationship Id="rId2" Type="http://schemas.openxmlformats.org/officeDocument/2006/relationships/slide" Target="slide66.xml"/><Relationship Id="rId1" Type="http://schemas.openxmlformats.org/officeDocument/2006/relationships/slideLayout" Target="../slideLayouts/slideLayout6.xml"/><Relationship Id="rId5" Type="http://schemas.openxmlformats.org/officeDocument/2006/relationships/slide" Target="slide100.xml"/><Relationship Id="rId4" Type="http://schemas.openxmlformats.org/officeDocument/2006/relationships/slide" Target="slide7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" Target="slide25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" Target="slide28.xml"/><Relationship Id="rId2" Type="http://schemas.openxmlformats.org/officeDocument/2006/relationships/slide" Target="slide27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" Target="slide15.xml"/><Relationship Id="rId2" Type="http://schemas.openxmlformats.org/officeDocument/2006/relationships/slide" Target="slide29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" Target="slide66.xml"/><Relationship Id="rId3" Type="http://schemas.openxmlformats.org/officeDocument/2006/relationships/slide" Target="slide8.xml"/><Relationship Id="rId7" Type="http://schemas.openxmlformats.org/officeDocument/2006/relationships/slide" Target="slide20.xml"/><Relationship Id="rId2" Type="http://schemas.openxmlformats.org/officeDocument/2006/relationships/slide" Target="slide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5.xml"/><Relationship Id="rId5" Type="http://schemas.openxmlformats.org/officeDocument/2006/relationships/slide" Target="slide12.xml"/><Relationship Id="rId4" Type="http://schemas.openxmlformats.org/officeDocument/2006/relationships/slide" Target="slide1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" Target="slide15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" Target="slide29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" Target="slide15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" Target="slide63.xml"/><Relationship Id="rId2" Type="http://schemas.openxmlformats.org/officeDocument/2006/relationships/slide" Target="slide27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" Target="slide40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hadoop.apache.org/docs/current/hadoop-yarn/hadoop-yarn-site/YARN.html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" Target="slide32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9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slide" Target="slide32.xml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7" Type="http://schemas.openxmlformats.org/officeDocument/2006/relationships/image" Target="../media/image91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hortonworks.com/blog/apache-hadoop-yarn-concepts-and-applications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slide" Target="slide73.xml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image" Target="../media/image97.png"/><Relationship Id="rId7" Type="http://schemas.openxmlformats.org/officeDocument/2006/relationships/image" Target="../media/image101.png"/><Relationship Id="rId2" Type="http://schemas.openxmlformats.org/officeDocument/2006/relationships/slide" Target="slide7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0.png"/><Relationship Id="rId11" Type="http://schemas.openxmlformats.org/officeDocument/2006/relationships/image" Target="../media/image105.png"/><Relationship Id="rId5" Type="http://schemas.openxmlformats.org/officeDocument/2006/relationships/image" Target="../media/image99.png"/><Relationship Id="rId10" Type="http://schemas.openxmlformats.org/officeDocument/2006/relationships/image" Target="../media/image104.png"/><Relationship Id="rId4" Type="http://schemas.openxmlformats.org/officeDocument/2006/relationships/image" Target="../media/image98.png"/><Relationship Id="rId9" Type="http://schemas.openxmlformats.org/officeDocument/2006/relationships/image" Target="../media/image103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slide" Target="slide81.xml"/><Relationship Id="rId2" Type="http://schemas.openxmlformats.org/officeDocument/2006/relationships/slide" Target="slide79.xml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slide" Target="slide93.xml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slide" Target="slide79.xml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slide" Target="slide80.xml"/><Relationship Id="rId2" Type="http://schemas.openxmlformats.org/officeDocument/2006/relationships/slide" Target="slide81.xml"/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samza.apache.org/learn/documentation/0.14/introduction/concepts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image" Target="../media/image110.png"/><Relationship Id="rId7" Type="http://schemas.openxmlformats.org/officeDocument/2006/relationships/image" Target="../media/image114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111.png"/><Relationship Id="rId9" Type="http://schemas.openxmlformats.org/officeDocument/2006/relationships/image" Target="../media/image116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1.png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slide" Target="slide93.xml"/><Relationship Id="rId1" Type="http://schemas.openxmlformats.org/officeDocument/2006/relationships/slideLayout" Target="../slideLayouts/slideLayout6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3" Type="http://schemas.openxmlformats.org/officeDocument/2006/relationships/slide" Target="slide81.xml"/><Relationship Id="rId7" Type="http://schemas.openxmlformats.org/officeDocument/2006/relationships/image" Target="../media/image127.png"/><Relationship Id="rId2" Type="http://schemas.openxmlformats.org/officeDocument/2006/relationships/slide" Target="slide7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6.png"/><Relationship Id="rId5" Type="http://schemas.openxmlformats.org/officeDocument/2006/relationships/image" Target="../media/image125.png"/><Relationship Id="rId10" Type="http://schemas.openxmlformats.org/officeDocument/2006/relationships/image" Target="../media/image130.png"/><Relationship Id="rId4" Type="http://schemas.openxmlformats.org/officeDocument/2006/relationships/image" Target="../media/image124.png"/><Relationship Id="rId9" Type="http://schemas.openxmlformats.org/officeDocument/2006/relationships/image" Target="../media/image129.pn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3" Type="http://schemas.openxmlformats.org/officeDocument/2006/relationships/image" Target="../media/image131.png"/><Relationship Id="rId7" Type="http://schemas.openxmlformats.org/officeDocument/2006/relationships/image" Target="../media/image135.png"/><Relationship Id="rId2" Type="http://schemas.openxmlformats.org/officeDocument/2006/relationships/slide" Target="slide7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4.png"/><Relationship Id="rId5" Type="http://schemas.openxmlformats.org/officeDocument/2006/relationships/image" Target="../media/image133.png"/><Relationship Id="rId4" Type="http://schemas.openxmlformats.org/officeDocument/2006/relationships/image" Target="../media/image132.png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png"/><Relationship Id="rId3" Type="http://schemas.openxmlformats.org/officeDocument/2006/relationships/slide" Target="slide80.xml"/><Relationship Id="rId7" Type="http://schemas.openxmlformats.org/officeDocument/2006/relationships/image" Target="../media/image140.png"/><Relationship Id="rId2" Type="http://schemas.openxmlformats.org/officeDocument/2006/relationships/slide" Target="slide8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9.png"/><Relationship Id="rId5" Type="http://schemas.openxmlformats.org/officeDocument/2006/relationships/image" Target="../media/image138.png"/><Relationship Id="rId4" Type="http://schemas.openxmlformats.org/officeDocument/2006/relationships/image" Target="../media/image137.png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png"/><Relationship Id="rId3" Type="http://schemas.openxmlformats.org/officeDocument/2006/relationships/image" Target="../media/image142.png"/><Relationship Id="rId7" Type="http://schemas.openxmlformats.org/officeDocument/2006/relationships/image" Target="../media/image146.png"/><Relationship Id="rId2" Type="http://schemas.openxmlformats.org/officeDocument/2006/relationships/slide" Target="slide9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5.png"/><Relationship Id="rId5" Type="http://schemas.openxmlformats.org/officeDocument/2006/relationships/image" Target="../media/image144.png"/><Relationship Id="rId4" Type="http://schemas.openxmlformats.org/officeDocument/2006/relationships/image" Target="../media/image143.png"/><Relationship Id="rId9" Type="http://schemas.openxmlformats.org/officeDocument/2006/relationships/image" Target="../media/image148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slide" Target="slide9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1.png"/><Relationship Id="rId4" Type="http://schemas.openxmlformats.org/officeDocument/2006/relationships/image" Target="../media/image150.png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63519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1812" y="889177"/>
            <a:ext cx="3286933" cy="276282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822" y="140838"/>
            <a:ext cx="10515600" cy="1325563"/>
          </a:xfrm>
        </p:spPr>
        <p:txBody>
          <a:bodyPr/>
          <a:lstStyle/>
          <a:p>
            <a:r>
              <a:rPr lang="en-US" dirty="0"/>
              <a:t>Concepts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2207" y="1782492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Dataflow Graphs</a:t>
            </a:r>
          </a:p>
          <a:p>
            <a:pPr marL="0" indent="0">
              <a:buNone/>
            </a:pPr>
            <a:r>
              <a:rPr lang="en-US" sz="2200" dirty="0"/>
              <a:t>Compose </a:t>
            </a:r>
            <a:r>
              <a:rPr lang="en-US" sz="2200" dirty="0" err="1"/>
              <a:t>mutiple</a:t>
            </a:r>
            <a:r>
              <a:rPr lang="en-US" sz="2200" dirty="0"/>
              <a:t> jobs to a dataflow graphs</a:t>
            </a:r>
          </a:p>
          <a:p>
            <a:pPr marL="0" indent="0">
              <a:buNone/>
            </a:pPr>
            <a:r>
              <a:rPr lang="en-US" sz="2200" dirty="0"/>
              <a:t>Edges are stream, nodes are jobs.</a:t>
            </a:r>
          </a:p>
          <a:p>
            <a:pPr marL="0" indent="0">
              <a:buNone/>
            </a:pPr>
            <a:r>
              <a:rPr lang="en-US" sz="2200" dirty="0"/>
              <a:t>Graphs are often acyclic, but it is possible to create cyclic graphs.</a:t>
            </a:r>
          </a:p>
          <a:p>
            <a:pPr marL="0" indent="0">
              <a:buNone/>
            </a:pPr>
            <a:r>
              <a:rPr lang="en-US" sz="2200" i="1" dirty="0"/>
              <a:t>The dataflow model: a practical approach to balancing correctness, latency, and cost in massive-scale, unbounded, out-of-order data processing, </a:t>
            </a:r>
            <a:r>
              <a:rPr lang="en-US" sz="2200" dirty="0"/>
              <a:t>VLDB2015</a:t>
            </a:r>
          </a:p>
          <a:p>
            <a:pPr marL="0" indent="0">
              <a:buNone/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6292717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" y="182245"/>
            <a:ext cx="10515600" cy="1325563"/>
          </a:xfrm>
        </p:spPr>
        <p:txBody>
          <a:bodyPr/>
          <a:lstStyle/>
          <a:p>
            <a:r>
              <a:rPr lang="en-US" dirty="0" smtClean="0"/>
              <a:t>SamzaContainer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200505" y="159478"/>
            <a:ext cx="2319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run-container.sh</a:t>
            </a:r>
            <a:endParaRPr lang="en-US" dirty="0"/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9160626" y="520696"/>
            <a:ext cx="4157" cy="2326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7913717" y="764770"/>
            <a:ext cx="2892828" cy="45720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7913716" y="784269"/>
            <a:ext cx="3034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LocalStreamProcessorRunner</a:t>
            </a:r>
            <a:endParaRPr lang="en-US" dirty="0"/>
          </a:p>
        </p:txBody>
      </p:sp>
      <p:cxnSp>
        <p:nvCxnSpPr>
          <p:cNvPr id="9" name="Straight Arrow Connector 8"/>
          <p:cNvCxnSpPr>
            <a:stCxn id="6" idx="2"/>
            <a:endCxn id="10" idx="0"/>
          </p:cNvCxnSpPr>
          <p:nvPr/>
        </p:nvCxnSpPr>
        <p:spPr>
          <a:xfrm flipH="1">
            <a:off x="9360129" y="1221971"/>
            <a:ext cx="2" cy="3053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7705896" y="1527307"/>
            <a:ext cx="3308466" cy="155671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8375073" y="1457931"/>
            <a:ext cx="2144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StreamProcessor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8125689" y="1821023"/>
            <a:ext cx="2468880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8483136" y="1806401"/>
            <a:ext cx="1753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JobCoordinator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8030093" y="2355641"/>
            <a:ext cx="2660071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8163094" y="2348330"/>
            <a:ext cx="2394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JobCoordinatorListener</a:t>
            </a:r>
            <a:endParaRPr lang="en-US" dirty="0"/>
          </a:p>
        </p:txBody>
      </p:sp>
      <p:cxnSp>
        <p:nvCxnSpPr>
          <p:cNvPr id="23" name="Straight Arrow Connector 22"/>
          <p:cNvCxnSpPr>
            <a:stCxn id="21" idx="2"/>
            <a:endCxn id="26" idx="0"/>
          </p:cNvCxnSpPr>
          <p:nvPr/>
        </p:nvCxnSpPr>
        <p:spPr>
          <a:xfrm>
            <a:off x="9360128" y="2717662"/>
            <a:ext cx="1" cy="5316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8066113" y="3249308"/>
            <a:ext cx="2588031" cy="105955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8478982" y="3268807"/>
            <a:ext cx="2078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SamzaContainer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008020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" y="182245"/>
            <a:ext cx="10515600" cy="1325563"/>
          </a:xfrm>
        </p:spPr>
        <p:txBody>
          <a:bodyPr/>
          <a:lstStyle/>
          <a:p>
            <a:r>
              <a:rPr lang="en-US" dirty="0" smtClean="0"/>
              <a:t>SamzaContainer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686800" y="457200"/>
            <a:ext cx="2593571" cy="25021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9135687" y="457200"/>
            <a:ext cx="2061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SamzaContainer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6137924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83762"/>
            <a:ext cx="10515600" cy="1325563"/>
          </a:xfrm>
        </p:spPr>
        <p:txBody>
          <a:bodyPr/>
          <a:lstStyle/>
          <a:p>
            <a:r>
              <a:rPr lang="en-US" altLang="zh-CN" dirty="0" smtClean="0"/>
              <a:t>Standalone Deployment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5850548" y="763630"/>
            <a:ext cx="3380010" cy="112437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6103155" y="819420"/>
            <a:ext cx="2500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/>
              <a:t>LocalApplicationRunner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99753" y="1321724"/>
            <a:ext cx="27681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1. On each node, start the </a:t>
            </a:r>
            <a:r>
              <a:rPr lang="en-US" altLang="zh-CN" dirty="0" err="1" smtClean="0"/>
              <a:t>StreamProcessors</a:t>
            </a:r>
            <a:r>
              <a:rPr lang="en-US" altLang="zh-CN" dirty="0" smtClean="0"/>
              <a:t> with </a:t>
            </a:r>
            <a:r>
              <a:rPr lang="en-US" altLang="zh-CN" dirty="0" err="1" smtClean="0"/>
              <a:t>LocalApplicationRunner</a:t>
            </a:r>
            <a:endParaRPr lang="en-US" dirty="0"/>
          </a:p>
        </p:txBody>
      </p:sp>
      <p:sp>
        <p:nvSpPr>
          <p:cNvPr id="17" name="Rounded Rectangle 16"/>
          <p:cNvSpPr/>
          <p:nvPr/>
        </p:nvSpPr>
        <p:spPr>
          <a:xfrm>
            <a:off x="5607869" y="2211801"/>
            <a:ext cx="3860327" cy="1853123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7015008" y="2355798"/>
            <a:ext cx="1770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/>
              <a:t>JobGraph</a:t>
            </a:r>
            <a:endParaRPr lang="en-US" dirty="0"/>
          </a:p>
        </p:txBody>
      </p:sp>
      <p:cxnSp>
        <p:nvCxnSpPr>
          <p:cNvPr id="20" name="Straight Arrow Connector 19"/>
          <p:cNvCxnSpPr>
            <a:stCxn id="3" idx="2"/>
            <a:endCxn id="17" idx="0"/>
          </p:cNvCxnSpPr>
          <p:nvPr/>
        </p:nvCxnSpPr>
        <p:spPr>
          <a:xfrm flipH="1">
            <a:off x="7538033" y="1888006"/>
            <a:ext cx="2520" cy="3237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99753" y="2413804"/>
            <a:ext cx="34747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2. </a:t>
            </a:r>
            <a:r>
              <a:rPr lang="en-US" dirty="0" err="1" smtClean="0"/>
              <a:t>LocalApplicationRunner</a:t>
            </a:r>
            <a:r>
              <a:rPr lang="en-US" dirty="0" smtClean="0"/>
              <a:t> generate </a:t>
            </a:r>
            <a:r>
              <a:rPr lang="en-US" dirty="0" err="1" smtClean="0"/>
              <a:t>JobGraph</a:t>
            </a:r>
            <a:r>
              <a:rPr lang="en-US" dirty="0" smtClean="0"/>
              <a:t> according to </a:t>
            </a:r>
            <a:r>
              <a:rPr lang="en-US" dirty="0" err="1" smtClean="0"/>
              <a:t>StreamApplication</a:t>
            </a:r>
            <a:endParaRPr lang="en-US" dirty="0"/>
          </a:p>
        </p:txBody>
      </p:sp>
      <p:sp>
        <p:nvSpPr>
          <p:cNvPr id="29" name="Rounded Rectangle 28"/>
          <p:cNvSpPr/>
          <p:nvPr/>
        </p:nvSpPr>
        <p:spPr>
          <a:xfrm>
            <a:off x="5715936" y="2973002"/>
            <a:ext cx="984123" cy="922712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5715936" y="3248247"/>
            <a:ext cx="1092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JobNode</a:t>
            </a:r>
            <a:endParaRPr lang="en-US" dirty="0"/>
          </a:p>
        </p:txBody>
      </p:sp>
      <p:sp>
        <p:nvSpPr>
          <p:cNvPr id="31" name="Rounded Rectangle 30"/>
          <p:cNvSpPr/>
          <p:nvPr/>
        </p:nvSpPr>
        <p:spPr>
          <a:xfrm>
            <a:off x="6800745" y="2973311"/>
            <a:ext cx="984123" cy="922712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6808125" y="3248247"/>
            <a:ext cx="1092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JobNode</a:t>
            </a:r>
            <a:endParaRPr lang="en-US" dirty="0"/>
          </a:p>
        </p:txBody>
      </p:sp>
      <p:sp>
        <p:nvSpPr>
          <p:cNvPr id="39" name="Rounded Rectangle 38"/>
          <p:cNvSpPr/>
          <p:nvPr/>
        </p:nvSpPr>
        <p:spPr>
          <a:xfrm>
            <a:off x="8001001" y="2968417"/>
            <a:ext cx="984123" cy="922712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/>
          <p:cNvSpPr txBox="1"/>
          <p:nvPr/>
        </p:nvSpPr>
        <p:spPr>
          <a:xfrm>
            <a:off x="8008381" y="3243353"/>
            <a:ext cx="1092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JobNode</a:t>
            </a:r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2241215" y="4821540"/>
            <a:ext cx="3149588" cy="185373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2868358" y="4821540"/>
            <a:ext cx="1895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StreamProcessor</a:t>
            </a:r>
            <a:endParaRPr lang="en-US" dirty="0"/>
          </a:p>
        </p:txBody>
      </p:sp>
      <p:cxnSp>
        <p:nvCxnSpPr>
          <p:cNvPr id="45" name="Straight Arrow Connector 44"/>
          <p:cNvCxnSpPr>
            <a:stCxn id="29" idx="2"/>
          </p:cNvCxnSpPr>
          <p:nvPr/>
        </p:nvCxnSpPr>
        <p:spPr>
          <a:xfrm flipH="1">
            <a:off x="4298615" y="3895714"/>
            <a:ext cx="1909383" cy="15560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ounded Rectangle 45"/>
          <p:cNvSpPr/>
          <p:nvPr/>
        </p:nvSpPr>
        <p:spPr>
          <a:xfrm>
            <a:off x="3346131" y="5409834"/>
            <a:ext cx="984123" cy="922712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3346131" y="5685079"/>
            <a:ext cx="1092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JobNode</a:t>
            </a:r>
            <a:endParaRPr lang="en-US" dirty="0"/>
          </a:p>
        </p:txBody>
      </p:sp>
      <p:sp>
        <p:nvSpPr>
          <p:cNvPr id="52" name="Rectangle 51"/>
          <p:cNvSpPr/>
          <p:nvPr/>
        </p:nvSpPr>
        <p:spPr>
          <a:xfrm>
            <a:off x="5594000" y="4821540"/>
            <a:ext cx="3149588" cy="185373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/>
          <p:cNvSpPr txBox="1"/>
          <p:nvPr/>
        </p:nvSpPr>
        <p:spPr>
          <a:xfrm>
            <a:off x="6221143" y="4821540"/>
            <a:ext cx="1895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StreamProcessor</a:t>
            </a:r>
            <a:endParaRPr lang="en-US" dirty="0"/>
          </a:p>
        </p:txBody>
      </p:sp>
      <p:sp>
        <p:nvSpPr>
          <p:cNvPr id="54" name="Rounded Rectangle 53"/>
          <p:cNvSpPr/>
          <p:nvPr/>
        </p:nvSpPr>
        <p:spPr>
          <a:xfrm>
            <a:off x="6698916" y="5409834"/>
            <a:ext cx="984123" cy="922712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6698916" y="5685079"/>
            <a:ext cx="1092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JobNode</a:t>
            </a:r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8861110" y="4834410"/>
            <a:ext cx="3149588" cy="185373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7" name="TextBox 42"/>
          <p:cNvSpPr txBox="1"/>
          <p:nvPr/>
        </p:nvSpPr>
        <p:spPr>
          <a:xfrm>
            <a:off x="9488253" y="4834410"/>
            <a:ext cx="1895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StreamProcessor</a:t>
            </a:r>
            <a:endParaRPr lang="en-US" dirty="0"/>
          </a:p>
        </p:txBody>
      </p:sp>
      <p:sp>
        <p:nvSpPr>
          <p:cNvPr id="58" name="Rounded Rectangle 57"/>
          <p:cNvSpPr/>
          <p:nvPr/>
        </p:nvSpPr>
        <p:spPr>
          <a:xfrm>
            <a:off x="9966026" y="5422704"/>
            <a:ext cx="984123" cy="922712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9" name="TextBox 46"/>
          <p:cNvSpPr txBox="1"/>
          <p:nvPr/>
        </p:nvSpPr>
        <p:spPr>
          <a:xfrm>
            <a:off x="9966026" y="5697949"/>
            <a:ext cx="1092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JobNode</a:t>
            </a:r>
            <a:endParaRPr lang="en-US" dirty="0"/>
          </a:p>
        </p:txBody>
      </p:sp>
      <p:cxnSp>
        <p:nvCxnSpPr>
          <p:cNvPr id="62" name="Straight Arrow Connector 61"/>
          <p:cNvCxnSpPr>
            <a:stCxn id="31" idx="2"/>
            <a:endCxn id="54" idx="0"/>
          </p:cNvCxnSpPr>
          <p:nvPr/>
        </p:nvCxnSpPr>
        <p:spPr>
          <a:xfrm flipH="1">
            <a:off x="7190978" y="3896023"/>
            <a:ext cx="101829" cy="15138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>
            <a:stCxn id="39" idx="2"/>
            <a:endCxn id="58" idx="0"/>
          </p:cNvCxnSpPr>
          <p:nvPr/>
        </p:nvCxnSpPr>
        <p:spPr>
          <a:xfrm>
            <a:off x="8493063" y="3891129"/>
            <a:ext cx="1965025" cy="15315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99753" y="3438331"/>
            <a:ext cx="34232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3. Start one </a:t>
            </a:r>
            <a:r>
              <a:rPr lang="en-US" dirty="0" err="1" smtClean="0"/>
              <a:t>StreamProcessor</a:t>
            </a:r>
            <a:r>
              <a:rPr lang="en-US" dirty="0" smtClean="0"/>
              <a:t> for each </a:t>
            </a:r>
            <a:r>
              <a:rPr lang="en-US" dirty="0" err="1" smtClean="0"/>
              <a:t>JobNode</a:t>
            </a:r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99753" y="4134538"/>
            <a:ext cx="28083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All these things done locally(with multithread)</a:t>
            </a:r>
            <a:endParaRPr lang="en-US" dirty="0"/>
          </a:p>
        </p:txBody>
      </p:sp>
      <p:sp>
        <p:nvSpPr>
          <p:cNvPr id="71" name="Rectangle 70"/>
          <p:cNvSpPr/>
          <p:nvPr/>
        </p:nvSpPr>
        <p:spPr>
          <a:xfrm>
            <a:off x="5950302" y="1372462"/>
            <a:ext cx="3143821" cy="37454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TextBox 71"/>
          <p:cNvSpPr txBox="1"/>
          <p:nvPr/>
        </p:nvSpPr>
        <p:spPr>
          <a:xfrm>
            <a:off x="6040467" y="1389088"/>
            <a:ext cx="31534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LocalStreamProcessorListeners</a:t>
            </a:r>
            <a:endParaRPr lang="en-US" dirty="0"/>
          </a:p>
        </p:txBody>
      </p:sp>
      <p:cxnSp>
        <p:nvCxnSpPr>
          <p:cNvPr id="76" name="Elbow Connector 75"/>
          <p:cNvCxnSpPr>
            <a:endCxn id="57" idx="0"/>
          </p:cNvCxnSpPr>
          <p:nvPr/>
        </p:nvCxnSpPr>
        <p:spPr>
          <a:xfrm rot="16200000" flipH="1">
            <a:off x="8124286" y="2522791"/>
            <a:ext cx="3287903" cy="1335334"/>
          </a:xfrm>
          <a:prstGeom prst="bentConnector3">
            <a:avLst>
              <a:gd name="adj1" fmla="val -60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Elbow Connector 78"/>
          <p:cNvCxnSpPr>
            <a:stCxn id="71" idx="1"/>
            <a:endCxn id="42" idx="0"/>
          </p:cNvCxnSpPr>
          <p:nvPr/>
        </p:nvCxnSpPr>
        <p:spPr>
          <a:xfrm rot="10800000" flipV="1">
            <a:off x="3816010" y="1559736"/>
            <a:ext cx="2134293" cy="3261803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Elbow Connector 81"/>
          <p:cNvCxnSpPr>
            <a:stCxn id="71" idx="1"/>
            <a:endCxn id="53" idx="0"/>
          </p:cNvCxnSpPr>
          <p:nvPr/>
        </p:nvCxnSpPr>
        <p:spPr>
          <a:xfrm rot="10800000" flipH="1" flipV="1">
            <a:off x="5950302" y="1559736"/>
            <a:ext cx="1218492" cy="3261803"/>
          </a:xfrm>
          <a:prstGeom prst="bentConnector4">
            <a:avLst>
              <a:gd name="adj1" fmla="val -89029"/>
              <a:gd name="adj2" fmla="val 85747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/>
          <p:cNvSpPr txBox="1"/>
          <p:nvPr/>
        </p:nvSpPr>
        <p:spPr>
          <a:xfrm>
            <a:off x="99753" y="5091119"/>
            <a:ext cx="212369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4. Create </a:t>
            </a:r>
            <a:r>
              <a:rPr lang="en-US" altLang="zh-CN" dirty="0" err="1" smtClean="0"/>
              <a:t>LocalStreamProcessorListener</a:t>
            </a:r>
            <a:r>
              <a:rPr lang="en-US" altLang="zh-CN" dirty="0" smtClean="0"/>
              <a:t> for each </a:t>
            </a:r>
            <a:r>
              <a:rPr lang="en-US" altLang="zh-CN" dirty="0" err="1" smtClean="0"/>
              <a:t>StreamProcessor</a:t>
            </a:r>
            <a:r>
              <a:rPr lang="en-US" altLang="zh-CN" dirty="0" smtClean="0"/>
              <a:t>, as callbacks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731440" y="399750"/>
            <a:ext cx="437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1.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190977" y="1861591"/>
            <a:ext cx="554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2.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841013" y="4452207"/>
            <a:ext cx="581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3.</a:t>
            </a:r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7211516" y="4472250"/>
            <a:ext cx="581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3.</a:t>
            </a:r>
            <a:endParaRPr lang="en-US" dirty="0"/>
          </a:p>
        </p:txBody>
      </p:sp>
      <p:sp>
        <p:nvSpPr>
          <p:cNvPr id="50" name="TextBox 49"/>
          <p:cNvSpPr txBox="1"/>
          <p:nvPr/>
        </p:nvSpPr>
        <p:spPr>
          <a:xfrm>
            <a:off x="9075388" y="4465078"/>
            <a:ext cx="581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3.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983044" y="1228501"/>
            <a:ext cx="599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4.</a:t>
            </a:r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5123111" y="1228501"/>
            <a:ext cx="599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4.</a:t>
            </a:r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621385" y="1241801"/>
            <a:ext cx="599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4.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337123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74955"/>
            <a:ext cx="10515600" cy="1325563"/>
          </a:xfrm>
        </p:spPr>
        <p:txBody>
          <a:bodyPr/>
          <a:lstStyle/>
          <a:p>
            <a:r>
              <a:rPr lang="en-US" altLang="zh-CN" dirty="0" err="1" smtClean="0"/>
              <a:t>StreamProcessor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6084916" y="955963"/>
            <a:ext cx="4663440" cy="417298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7498080" y="1050608"/>
            <a:ext cx="2044931" cy="370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/>
              <a:t>StreamProcessor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258444" y="3491346"/>
            <a:ext cx="1546168" cy="328352"/>
          </a:xfrm>
          <a:prstGeom prst="rect">
            <a:avLst/>
          </a:prstGeom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225193" y="3450366"/>
            <a:ext cx="17290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/>
              <a:t>JobCoordinator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6258443" y="3819698"/>
            <a:ext cx="1562793" cy="61098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324946" y="3802024"/>
            <a:ext cx="14796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ZkJobCoordinator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8598477" y="3467726"/>
            <a:ext cx="1870363" cy="93933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8688878" y="3712767"/>
            <a:ext cx="18267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SamzaContainer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7003472" y="1465563"/>
            <a:ext cx="2826328" cy="60224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7252333" y="1578111"/>
            <a:ext cx="2453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/>
              <a:t>JobCoordinatorListener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6525491" y="141316"/>
            <a:ext cx="3724102" cy="56526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/>
          <p:cNvCxnSpPr>
            <a:stCxn id="6" idx="0"/>
            <a:endCxn id="14" idx="2"/>
          </p:cNvCxnSpPr>
          <p:nvPr/>
        </p:nvCxnSpPr>
        <p:spPr>
          <a:xfrm flipV="1">
            <a:off x="7089717" y="2067807"/>
            <a:ext cx="1326919" cy="13825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3" idx="0"/>
            <a:endCxn id="16" idx="2"/>
          </p:cNvCxnSpPr>
          <p:nvPr/>
        </p:nvCxnSpPr>
        <p:spPr>
          <a:xfrm flipH="1" flipV="1">
            <a:off x="8387542" y="706582"/>
            <a:ext cx="29094" cy="2493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6839296" y="198352"/>
            <a:ext cx="3096491" cy="366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LocalStreamProcessorListener</a:t>
            </a:r>
            <a:endParaRPr lang="en-US" dirty="0"/>
          </a:p>
        </p:txBody>
      </p:sp>
      <p:cxnSp>
        <p:nvCxnSpPr>
          <p:cNvPr id="24" name="Straight Arrow Connector 23"/>
          <p:cNvCxnSpPr>
            <a:stCxn id="14" idx="2"/>
            <a:endCxn id="9" idx="0"/>
          </p:cNvCxnSpPr>
          <p:nvPr/>
        </p:nvCxnSpPr>
        <p:spPr>
          <a:xfrm>
            <a:off x="8416636" y="2067807"/>
            <a:ext cx="1117023" cy="13999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3306385" y="3695856"/>
            <a:ext cx="1562793" cy="89248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Arrow Connector 32"/>
          <p:cNvCxnSpPr>
            <a:stCxn id="30" idx="3"/>
            <a:endCxn id="7" idx="1"/>
          </p:cNvCxnSpPr>
          <p:nvPr/>
        </p:nvCxnSpPr>
        <p:spPr>
          <a:xfrm flipV="1">
            <a:off x="4869178" y="4125191"/>
            <a:ext cx="1389265" cy="169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3352106" y="3663524"/>
            <a:ext cx="14713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ZkJobCoordinator</a:t>
            </a:r>
            <a:r>
              <a:rPr lang="en-US" dirty="0" smtClean="0"/>
              <a:t> in other place</a:t>
            </a:r>
            <a:endParaRPr lang="en-US" dirty="0"/>
          </a:p>
        </p:txBody>
      </p:sp>
      <p:sp>
        <p:nvSpPr>
          <p:cNvPr id="23" name="Rounded Rectangle 22"/>
          <p:cNvSpPr/>
          <p:nvPr/>
        </p:nvSpPr>
        <p:spPr>
          <a:xfrm>
            <a:off x="4902428" y="3266902"/>
            <a:ext cx="1123259" cy="623454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4912818" y="3255463"/>
            <a:ext cx="11211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New </a:t>
            </a:r>
            <a:r>
              <a:rPr lang="en-US" altLang="zh-CN" dirty="0" err="1" smtClean="0"/>
              <a:t>JobModel</a:t>
            </a:r>
            <a:endParaRPr lang="en-US" dirty="0"/>
          </a:p>
        </p:txBody>
      </p:sp>
      <p:sp>
        <p:nvSpPr>
          <p:cNvPr id="31" name="Rounded Rectangle 30"/>
          <p:cNvSpPr/>
          <p:nvPr/>
        </p:nvSpPr>
        <p:spPr>
          <a:xfrm>
            <a:off x="6616410" y="2391993"/>
            <a:ext cx="1123259" cy="623454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6626800" y="2380554"/>
            <a:ext cx="11211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New </a:t>
            </a:r>
            <a:r>
              <a:rPr lang="en-US" altLang="zh-CN" dirty="0" err="1" smtClean="0"/>
              <a:t>JobModel</a:t>
            </a:r>
            <a:endParaRPr lang="en-US" dirty="0"/>
          </a:p>
        </p:txBody>
      </p:sp>
      <p:sp>
        <p:nvSpPr>
          <p:cNvPr id="35" name="Rounded Rectangle 34"/>
          <p:cNvSpPr/>
          <p:nvPr/>
        </p:nvSpPr>
        <p:spPr>
          <a:xfrm>
            <a:off x="8955407" y="2354187"/>
            <a:ext cx="1123259" cy="623454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8965797" y="2342748"/>
            <a:ext cx="11211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New </a:t>
            </a:r>
            <a:r>
              <a:rPr lang="en-US" altLang="zh-CN" dirty="0" err="1" smtClean="0"/>
              <a:t>JobModel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249382" y="889462"/>
            <a:ext cx="43309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1. </a:t>
            </a:r>
            <a:r>
              <a:rPr lang="en-US" dirty="0" err="1" smtClean="0"/>
              <a:t>StreamProcessor</a:t>
            </a:r>
            <a:r>
              <a:rPr lang="en-US" altLang="zh-CN" dirty="0" smtClean="0"/>
              <a:t> start the </a:t>
            </a:r>
            <a:r>
              <a:rPr lang="en-US" altLang="zh-CN" dirty="0" err="1" smtClean="0"/>
              <a:t>JobCoordinator</a:t>
            </a:r>
            <a:r>
              <a:rPr lang="en-US" altLang="zh-CN" dirty="0" smtClean="0"/>
              <a:t> and </a:t>
            </a:r>
            <a:r>
              <a:rPr lang="en-US" altLang="zh-CN" dirty="0" err="1" smtClean="0"/>
              <a:t>JobCoordinatorListener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7759411" y="3663524"/>
            <a:ext cx="522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1.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249382" y="1786902"/>
            <a:ext cx="35245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2. When</a:t>
            </a:r>
            <a:r>
              <a:rPr lang="en-US" altLang="zh-CN" dirty="0" smtClean="0"/>
              <a:t> </a:t>
            </a:r>
            <a:r>
              <a:rPr lang="en-US" dirty="0" err="1" smtClean="0"/>
              <a:t>JobCoordinator</a:t>
            </a:r>
            <a:r>
              <a:rPr lang="en-US" dirty="0" smtClean="0"/>
              <a:t> get new </a:t>
            </a:r>
            <a:r>
              <a:rPr lang="en-US" dirty="0" err="1" smtClean="0"/>
              <a:t>JobModel</a:t>
            </a:r>
            <a:r>
              <a:rPr lang="en-US" dirty="0" smtClean="0"/>
              <a:t>, it will call </a:t>
            </a:r>
            <a:r>
              <a:rPr lang="en-US" altLang="zh-CN" dirty="0" err="1" smtClean="0"/>
              <a:t>JobCoordinatorListener’s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OnNewJobModel</a:t>
            </a:r>
            <a:r>
              <a:rPr lang="en-US" altLang="zh-CN" dirty="0" smtClean="0"/>
              <a:t> method. 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6678458" y="1557221"/>
            <a:ext cx="599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1.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5302702" y="4149702"/>
            <a:ext cx="480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2.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6943801" y="2948798"/>
            <a:ext cx="480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2.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249382" y="3095280"/>
            <a:ext cx="29905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3. </a:t>
            </a:r>
            <a:r>
              <a:rPr lang="en-US" dirty="0" err="1" smtClean="0"/>
              <a:t>JobCoordinatorListener</a:t>
            </a:r>
            <a:r>
              <a:rPr lang="en-US" dirty="0" smtClean="0"/>
              <a:t> will first shutdown the old SamzaContainer(if exists), and then start a new SamzaContainer with the new </a:t>
            </a:r>
            <a:r>
              <a:rPr lang="en-US" dirty="0" err="1" smtClean="0"/>
              <a:t>JobModel</a:t>
            </a:r>
            <a:r>
              <a:rPr lang="en-US" dirty="0"/>
              <a:t>.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249382" y="4862945"/>
            <a:ext cx="29073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4. </a:t>
            </a:r>
            <a:r>
              <a:rPr lang="en-US" dirty="0" err="1" smtClean="0"/>
              <a:t>JobCoordinatorListener</a:t>
            </a:r>
            <a:r>
              <a:rPr lang="en-US" dirty="0" smtClean="0"/>
              <a:t> runs the new SamzaContainer on a new thread</a:t>
            </a:r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8894101" y="3094248"/>
            <a:ext cx="367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3.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321968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18439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8403" y="1574308"/>
            <a:ext cx="10515600" cy="1325563"/>
          </a:xfrm>
        </p:spPr>
        <p:txBody>
          <a:bodyPr/>
          <a:lstStyle/>
          <a:p>
            <a:r>
              <a:rPr lang="en-US" dirty="0"/>
              <a:t>Progress ends here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28403" y="2715205"/>
            <a:ext cx="41480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Following slides need to be re-organized.</a:t>
            </a:r>
          </a:p>
        </p:txBody>
      </p:sp>
    </p:spTree>
    <p:extLst>
      <p:ext uri="{BB962C8B-B14F-4D97-AF65-F5344CB8AC3E}">
        <p14:creationId xmlns:p14="http://schemas.microsoft.com/office/powerpoint/2010/main" val="61346024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5519386" cy="382977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5623556"/>
            <a:ext cx="5295900" cy="130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952867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29396"/>
            <a:ext cx="10515600" cy="1325563"/>
          </a:xfrm>
        </p:spPr>
        <p:txBody>
          <a:bodyPr/>
          <a:lstStyle/>
          <a:p>
            <a:r>
              <a:rPr lang="en-US" dirty="0" err="1"/>
              <a:t>RemoteApplicationRunner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62309" y="992038"/>
            <a:ext cx="2665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StreamManager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6196" y="1196167"/>
            <a:ext cx="6096000" cy="990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6196" y="2379632"/>
            <a:ext cx="5448300" cy="9906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6196" y="3753389"/>
            <a:ext cx="5810250" cy="226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92722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example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34108" y="1690688"/>
            <a:ext cx="5143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Wikipedia application: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075" y="2060020"/>
            <a:ext cx="5876925" cy="1371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6645" y="2868335"/>
            <a:ext cx="6753225" cy="4191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108" y="3562350"/>
            <a:ext cx="10125075" cy="329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133427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8366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000" y="255058"/>
            <a:ext cx="10515600" cy="1325563"/>
          </a:xfrm>
        </p:spPr>
        <p:txBody>
          <a:bodyPr/>
          <a:lstStyle/>
          <a:p>
            <a:r>
              <a:rPr lang="en-US" dirty="0"/>
              <a:t>Concepts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6334" y="1740958"/>
            <a:ext cx="5046133" cy="4351338"/>
          </a:xfrm>
        </p:spPr>
        <p:txBody>
          <a:bodyPr/>
          <a:lstStyle/>
          <a:p>
            <a:r>
              <a:rPr lang="en-US" dirty="0" err="1"/>
              <a:t>SamzaContainers</a:t>
            </a:r>
            <a:endParaRPr lang="en-US" dirty="0"/>
          </a:p>
          <a:p>
            <a:pPr marL="0" indent="0">
              <a:buNone/>
            </a:pPr>
            <a:r>
              <a:rPr lang="en-US" sz="2000" dirty="0"/>
              <a:t>Partitions and tasks are logical units of parallelism. Containers are the unit of physical parallelism.</a:t>
            </a:r>
          </a:p>
          <a:p>
            <a:pPr marL="0" indent="0">
              <a:buNone/>
            </a:pPr>
            <a:r>
              <a:rPr lang="en-US" sz="2000" dirty="0"/>
              <a:t>A container is a essentially a Unix process(or Linux </a:t>
            </a:r>
            <a:r>
              <a:rPr lang="en-US" sz="2000" dirty="0" err="1"/>
              <a:t>cgroup</a:t>
            </a:r>
            <a:r>
              <a:rPr lang="en-US" sz="2000" dirty="0"/>
              <a:t>).</a:t>
            </a:r>
          </a:p>
          <a:p>
            <a:pPr marL="0" indent="0">
              <a:buNone/>
            </a:pPr>
            <a:r>
              <a:rPr lang="en-US" sz="2000" dirty="0"/>
              <a:t>Each container runs one or more tasks. </a:t>
            </a:r>
          </a:p>
          <a:p>
            <a:pPr marL="0" indent="0">
              <a:buNone/>
            </a:pPr>
            <a:r>
              <a:rPr lang="en-US" sz="2000" dirty="0"/>
              <a:t>The number of containers is specified by the user at run time and can be changed at any time.</a:t>
            </a:r>
          </a:p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7078133" y="3299919"/>
            <a:ext cx="2294466" cy="102446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9778998" y="3299918"/>
            <a:ext cx="1600201" cy="102446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192432" y="3689387"/>
            <a:ext cx="859367" cy="54186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289799" y="3765587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Task1</a:t>
            </a:r>
          </a:p>
        </p:txBody>
      </p:sp>
      <p:sp>
        <p:nvSpPr>
          <p:cNvPr id="9" name="Rectangle 8"/>
          <p:cNvSpPr/>
          <p:nvPr/>
        </p:nvSpPr>
        <p:spPr>
          <a:xfrm>
            <a:off x="8286748" y="3689387"/>
            <a:ext cx="859367" cy="54186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8384115" y="3765587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Task2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0164232" y="3689387"/>
            <a:ext cx="859367" cy="54186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0261599" y="3765587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Task3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7622115" y="3315819"/>
            <a:ext cx="1439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Container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037761" y="3281955"/>
            <a:ext cx="1439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Container</a:t>
            </a:r>
          </a:p>
        </p:txBody>
      </p:sp>
      <p:sp>
        <p:nvSpPr>
          <p:cNvPr id="15" name="Rectangle 14"/>
          <p:cNvSpPr/>
          <p:nvPr/>
        </p:nvSpPr>
        <p:spPr>
          <a:xfrm>
            <a:off x="7747000" y="1039251"/>
            <a:ext cx="2997200" cy="186538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7" name="Straight Arrow Connector 16"/>
          <p:cNvCxnSpPr>
            <a:stCxn id="51" idx="2"/>
            <a:endCxn id="9" idx="0"/>
          </p:cNvCxnSpPr>
          <p:nvPr/>
        </p:nvCxnSpPr>
        <p:spPr>
          <a:xfrm flipH="1">
            <a:off x="8716432" y="2818468"/>
            <a:ext cx="459312" cy="8709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45" idx="2"/>
            <a:endCxn id="7" idx="0"/>
          </p:cNvCxnSpPr>
          <p:nvPr/>
        </p:nvCxnSpPr>
        <p:spPr>
          <a:xfrm flipH="1">
            <a:off x="7622116" y="2823623"/>
            <a:ext cx="634997" cy="8657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59" idx="2"/>
            <a:endCxn id="11" idx="0"/>
          </p:cNvCxnSpPr>
          <p:nvPr/>
        </p:nvCxnSpPr>
        <p:spPr>
          <a:xfrm>
            <a:off x="10116071" y="2825213"/>
            <a:ext cx="477845" cy="8641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8671982" y="991673"/>
            <a:ext cx="1151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Stream A</a:t>
            </a:r>
          </a:p>
        </p:txBody>
      </p:sp>
      <p:sp>
        <p:nvSpPr>
          <p:cNvPr id="41" name="Rectangle 40"/>
          <p:cNvSpPr/>
          <p:nvPr/>
        </p:nvSpPr>
        <p:spPr>
          <a:xfrm>
            <a:off x="8011581" y="1947379"/>
            <a:ext cx="497418" cy="22375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8011581" y="2162539"/>
            <a:ext cx="497418" cy="22375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8011581" y="2377699"/>
            <a:ext cx="497418" cy="22375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8008404" y="2599866"/>
            <a:ext cx="497418" cy="22375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8008404" y="1736852"/>
            <a:ext cx="497418" cy="22375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8924923" y="1942884"/>
            <a:ext cx="497418" cy="22375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8924923" y="2158044"/>
            <a:ext cx="497418" cy="22375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8924923" y="2373204"/>
            <a:ext cx="497418" cy="22375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8927035" y="2594711"/>
            <a:ext cx="497418" cy="22375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8921746" y="1729774"/>
            <a:ext cx="505885" cy="22375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9865250" y="1949629"/>
            <a:ext cx="497418" cy="22375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9865250" y="2164789"/>
            <a:ext cx="497418" cy="22375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9865250" y="2379949"/>
            <a:ext cx="497418" cy="22375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/>
          <p:cNvSpPr/>
          <p:nvPr/>
        </p:nvSpPr>
        <p:spPr>
          <a:xfrm>
            <a:off x="9867362" y="2601456"/>
            <a:ext cx="497418" cy="22375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/>
          <p:cNvSpPr/>
          <p:nvPr/>
        </p:nvSpPr>
        <p:spPr>
          <a:xfrm>
            <a:off x="9862073" y="1736519"/>
            <a:ext cx="505885" cy="22375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/>
          <p:cNvSpPr/>
          <p:nvPr/>
        </p:nvSpPr>
        <p:spPr>
          <a:xfrm>
            <a:off x="8051799" y="4708479"/>
            <a:ext cx="2362201" cy="186538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TextBox 62"/>
          <p:cNvSpPr txBox="1"/>
          <p:nvPr/>
        </p:nvSpPr>
        <p:spPr>
          <a:xfrm>
            <a:off x="8619072" y="4660901"/>
            <a:ext cx="1151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Stream B</a:t>
            </a:r>
          </a:p>
        </p:txBody>
      </p:sp>
      <p:sp>
        <p:nvSpPr>
          <p:cNvPr id="69" name="Rectangle 68"/>
          <p:cNvSpPr/>
          <p:nvPr/>
        </p:nvSpPr>
        <p:spPr>
          <a:xfrm>
            <a:off x="8467723" y="5552957"/>
            <a:ext cx="497418" cy="22375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/>
          <p:cNvSpPr/>
          <p:nvPr/>
        </p:nvSpPr>
        <p:spPr>
          <a:xfrm>
            <a:off x="8467723" y="5768117"/>
            <a:ext cx="497418" cy="22375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8467723" y="5983277"/>
            <a:ext cx="497418" cy="22375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/>
          <p:cNvSpPr/>
          <p:nvPr/>
        </p:nvSpPr>
        <p:spPr>
          <a:xfrm>
            <a:off x="8469835" y="6204784"/>
            <a:ext cx="497418" cy="22375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/>
          <p:cNvSpPr/>
          <p:nvPr/>
        </p:nvSpPr>
        <p:spPr>
          <a:xfrm>
            <a:off x="8464546" y="5339847"/>
            <a:ext cx="505885" cy="22375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/>
          <p:cNvSpPr/>
          <p:nvPr/>
        </p:nvSpPr>
        <p:spPr>
          <a:xfrm>
            <a:off x="9521830" y="5544360"/>
            <a:ext cx="497418" cy="22375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9521830" y="5759520"/>
            <a:ext cx="497418" cy="22375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9521830" y="5974680"/>
            <a:ext cx="497418" cy="22375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9523942" y="6196187"/>
            <a:ext cx="492125" cy="22375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9521830" y="5331250"/>
            <a:ext cx="494237" cy="22375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0" name="Straight Arrow Connector 79"/>
          <p:cNvCxnSpPr>
            <a:stCxn id="7" idx="2"/>
            <a:endCxn id="73" idx="0"/>
          </p:cNvCxnSpPr>
          <p:nvPr/>
        </p:nvCxnSpPr>
        <p:spPr>
          <a:xfrm>
            <a:off x="7622116" y="4231251"/>
            <a:ext cx="1095373" cy="11085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>
            <a:stCxn id="9" idx="2"/>
            <a:endCxn id="73" idx="0"/>
          </p:cNvCxnSpPr>
          <p:nvPr/>
        </p:nvCxnSpPr>
        <p:spPr>
          <a:xfrm>
            <a:off x="8716432" y="4231251"/>
            <a:ext cx="1057" cy="11085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>
            <a:stCxn id="7" idx="2"/>
            <a:endCxn id="78" idx="0"/>
          </p:cNvCxnSpPr>
          <p:nvPr/>
        </p:nvCxnSpPr>
        <p:spPr>
          <a:xfrm>
            <a:off x="7622116" y="4231251"/>
            <a:ext cx="2146833" cy="10999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>
            <a:stCxn id="9" idx="2"/>
            <a:endCxn id="78" idx="0"/>
          </p:cNvCxnSpPr>
          <p:nvPr/>
        </p:nvCxnSpPr>
        <p:spPr>
          <a:xfrm>
            <a:off x="8716432" y="4231251"/>
            <a:ext cx="1052517" cy="10999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>
            <a:stCxn id="11" idx="2"/>
            <a:endCxn id="73" idx="0"/>
          </p:cNvCxnSpPr>
          <p:nvPr/>
        </p:nvCxnSpPr>
        <p:spPr>
          <a:xfrm flipH="1">
            <a:off x="8717489" y="4231251"/>
            <a:ext cx="1876427" cy="11085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>
            <a:stCxn id="11" idx="2"/>
          </p:cNvCxnSpPr>
          <p:nvPr/>
        </p:nvCxnSpPr>
        <p:spPr>
          <a:xfrm flipH="1">
            <a:off x="9750960" y="4231251"/>
            <a:ext cx="842956" cy="10999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8548551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49470" y="263769"/>
            <a:ext cx="10515600" cy="175846"/>
          </a:xfrm>
        </p:spPr>
        <p:txBody>
          <a:bodyPr>
            <a:normAutofit fontScale="90000"/>
          </a:bodyPr>
          <a:lstStyle/>
          <a:p>
            <a:r>
              <a:rPr lang="en-US" dirty="0"/>
              <a:t>Complete Abstract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26477" y="1468315"/>
            <a:ext cx="3050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container</a:t>
            </a:r>
          </a:p>
        </p:txBody>
      </p:sp>
      <p:sp>
        <p:nvSpPr>
          <p:cNvPr id="8" name="Rectangle 7"/>
          <p:cNvSpPr/>
          <p:nvPr/>
        </p:nvSpPr>
        <p:spPr>
          <a:xfrm>
            <a:off x="880790" y="1852195"/>
            <a:ext cx="2576879" cy="40444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26477" y="1885955"/>
            <a:ext cx="26855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run-container.sh</a:t>
            </a:r>
          </a:p>
        </p:txBody>
      </p:sp>
      <p:sp>
        <p:nvSpPr>
          <p:cNvPr id="15" name="Rectangle 14"/>
          <p:cNvSpPr/>
          <p:nvPr/>
        </p:nvSpPr>
        <p:spPr>
          <a:xfrm>
            <a:off x="3935523" y="1468315"/>
            <a:ext cx="5903069" cy="333228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459819" y="1450785"/>
            <a:ext cx="26855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Container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3457669" y="2048607"/>
            <a:ext cx="780224" cy="58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4225692" y="1837647"/>
            <a:ext cx="2576879" cy="261126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4171379" y="1871407"/>
            <a:ext cx="26855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/>
              <a:t>LocalContainerRunner</a:t>
            </a:r>
            <a:endParaRPr lang="en-US" sz="1600" dirty="0"/>
          </a:p>
        </p:txBody>
      </p:sp>
      <p:sp>
        <p:nvSpPr>
          <p:cNvPr id="20" name="Rectangle 19"/>
          <p:cNvSpPr/>
          <p:nvPr/>
        </p:nvSpPr>
        <p:spPr>
          <a:xfrm>
            <a:off x="7086454" y="1837647"/>
            <a:ext cx="2576879" cy="261126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7032141" y="1871407"/>
            <a:ext cx="26855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SamzaContainer</a:t>
            </a:r>
          </a:p>
        </p:txBody>
      </p:sp>
      <p:cxnSp>
        <p:nvCxnSpPr>
          <p:cNvPr id="28" name="Straight Arrow Connector 27"/>
          <p:cNvCxnSpPr>
            <a:stCxn id="18" idx="3"/>
            <a:endCxn id="20" idx="1"/>
          </p:cNvCxnSpPr>
          <p:nvPr/>
        </p:nvCxnSpPr>
        <p:spPr>
          <a:xfrm>
            <a:off x="6802571" y="3143277"/>
            <a:ext cx="28388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4225692" y="2214953"/>
            <a:ext cx="25768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Read </a:t>
            </a:r>
            <a:r>
              <a:rPr lang="en-US" sz="1400" dirty="0" err="1"/>
              <a:t>jobModel</a:t>
            </a:r>
            <a:r>
              <a:rPr lang="en-US" sz="1400" dirty="0"/>
              <a:t> from </a:t>
            </a:r>
            <a:r>
              <a:rPr lang="en-US" sz="1400" dirty="0" err="1"/>
              <a:t>url</a:t>
            </a:r>
            <a:endParaRPr lang="en-US" sz="1400" dirty="0"/>
          </a:p>
          <a:p>
            <a:r>
              <a:rPr lang="en-US" sz="1400" dirty="0"/>
              <a:t>Run </a:t>
            </a:r>
            <a:r>
              <a:rPr lang="en-US" sz="1400" dirty="0" err="1"/>
              <a:t>ContainerHeartbeatMonitor</a:t>
            </a:r>
            <a:endParaRPr lang="en-US" sz="1400" dirty="0"/>
          </a:p>
        </p:txBody>
      </p:sp>
      <p:sp>
        <p:nvSpPr>
          <p:cNvPr id="30" name="Rectangle 29"/>
          <p:cNvSpPr/>
          <p:nvPr/>
        </p:nvSpPr>
        <p:spPr>
          <a:xfrm>
            <a:off x="4317022" y="3091273"/>
            <a:ext cx="2411043" cy="128729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4162024" y="3125035"/>
            <a:ext cx="26855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/>
              <a:t>ContainerHeartbeatMonitor</a:t>
            </a:r>
            <a:endParaRPr lang="en-US" sz="1600" dirty="0"/>
          </a:p>
        </p:txBody>
      </p:sp>
      <p:sp>
        <p:nvSpPr>
          <p:cNvPr id="32" name="TextBox 31"/>
          <p:cNvSpPr txBox="1"/>
          <p:nvPr/>
        </p:nvSpPr>
        <p:spPr>
          <a:xfrm>
            <a:off x="4264488" y="3488043"/>
            <a:ext cx="256056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Listen to </a:t>
            </a:r>
            <a:r>
              <a:rPr lang="en-US" sz="1400" dirty="0" err="1"/>
              <a:t>JobCoordinator</a:t>
            </a:r>
            <a:r>
              <a:rPr lang="en-US" sz="1400" dirty="0"/>
              <a:t>(</a:t>
            </a:r>
            <a:r>
              <a:rPr lang="en-US" sz="1400" dirty="0" err="1"/>
              <a:t>sam</a:t>
            </a:r>
            <a:r>
              <a:rPr lang="en-US" sz="1400" dirty="0"/>
              <a:t> </a:t>
            </a:r>
            <a:r>
              <a:rPr lang="en-US" sz="1400" dirty="0" err="1"/>
              <a:t>url</a:t>
            </a:r>
            <a:r>
              <a:rPr lang="en-US" sz="1400" dirty="0"/>
              <a:t> as </a:t>
            </a:r>
            <a:r>
              <a:rPr lang="en-US" sz="1400" dirty="0" err="1"/>
              <a:t>jobModel</a:t>
            </a:r>
            <a:r>
              <a:rPr lang="en-US" sz="1400" dirty="0"/>
              <a:t>)</a:t>
            </a:r>
          </a:p>
          <a:p>
            <a:r>
              <a:rPr lang="en-US" sz="1400" dirty="0"/>
              <a:t>Stop container if </a:t>
            </a:r>
            <a:r>
              <a:rPr lang="en-US" sz="1400" dirty="0" err="1"/>
              <a:t>JobCoordinator</a:t>
            </a:r>
            <a:endParaRPr lang="en-US" sz="1400" dirty="0"/>
          </a:p>
          <a:p>
            <a:r>
              <a:rPr lang="en-US" sz="1400" dirty="0"/>
              <a:t>given signal 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7063976" y="2240739"/>
            <a:ext cx="252485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Read offset for each input partition</a:t>
            </a:r>
          </a:p>
          <a:p>
            <a:endParaRPr lang="en-US" sz="1400" dirty="0"/>
          </a:p>
          <a:p>
            <a:r>
              <a:rPr lang="en-US" sz="1400" dirty="0" err="1"/>
              <a:t>Instantialize</a:t>
            </a:r>
            <a:r>
              <a:rPr lang="en-US" sz="1400" dirty="0"/>
              <a:t> </a:t>
            </a:r>
            <a:r>
              <a:rPr lang="en-US" sz="1400" dirty="0" err="1"/>
              <a:t>StreamTask</a:t>
            </a:r>
            <a:r>
              <a:rPr lang="en-US" sz="1400" dirty="0"/>
              <a:t> for each input partition</a:t>
            </a:r>
          </a:p>
          <a:p>
            <a:endParaRPr lang="en-US" sz="1400" dirty="0"/>
          </a:p>
          <a:p>
            <a:r>
              <a:rPr lang="en-US" sz="1400" dirty="0"/>
              <a:t>Continuously take messages from input stream to </a:t>
            </a:r>
            <a:r>
              <a:rPr lang="en-US" sz="1400" dirty="0" err="1"/>
              <a:t>StreamTasks</a:t>
            </a:r>
            <a:endParaRPr lang="en-US" sz="1400" dirty="0"/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107225779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66186"/>
            <a:ext cx="10515600" cy="1325563"/>
          </a:xfrm>
        </p:spPr>
        <p:txBody>
          <a:bodyPr/>
          <a:lstStyle/>
          <a:p>
            <a:r>
              <a:rPr lang="en-US" dirty="0"/>
              <a:t>ClusterBasedJobCoordinator.java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655885" y="1474055"/>
            <a:ext cx="1714500" cy="42825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YarnJob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811823" y="2193053"/>
            <a:ext cx="3402623" cy="247972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6" name="Straight Arrow Connector 15"/>
          <p:cNvCxnSpPr>
            <a:stCxn id="14" idx="2"/>
            <a:endCxn id="15" idx="0"/>
          </p:cNvCxnSpPr>
          <p:nvPr/>
        </p:nvCxnSpPr>
        <p:spPr>
          <a:xfrm>
            <a:off x="2513135" y="1902314"/>
            <a:ext cx="0" cy="2907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94518" y="4874602"/>
            <a:ext cx="502040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331178" y="5044221"/>
            <a:ext cx="1957754" cy="1245944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YARN</a:t>
            </a:r>
          </a:p>
        </p:txBody>
      </p:sp>
      <p:sp>
        <p:nvSpPr>
          <p:cNvPr id="19" name="Rectangle 18"/>
          <p:cNvSpPr/>
          <p:nvPr/>
        </p:nvSpPr>
        <p:spPr>
          <a:xfrm>
            <a:off x="2671396" y="5064370"/>
            <a:ext cx="1957754" cy="1245944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Mesos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1036027" y="2188879"/>
            <a:ext cx="3270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ClusterBasedJobCoordinator</a:t>
            </a:r>
          </a:p>
        </p:txBody>
      </p:sp>
      <p:sp>
        <p:nvSpPr>
          <p:cNvPr id="23" name="Rectangle 22"/>
          <p:cNvSpPr/>
          <p:nvPr/>
        </p:nvSpPr>
        <p:spPr>
          <a:xfrm>
            <a:off x="990966" y="2555360"/>
            <a:ext cx="3000374" cy="40541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1425820" y="2566026"/>
            <a:ext cx="3203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JobModelManager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988712" y="3055185"/>
            <a:ext cx="3000374" cy="150727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1147185" y="3104976"/>
            <a:ext cx="3048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ContainerProcessManager</a:t>
            </a:r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1728170" y="3749747"/>
            <a:ext cx="1531264" cy="680320"/>
          </a:xfrm>
          <a:prstGeom prst="rect">
            <a:avLst/>
          </a:prstGeom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1743389" y="3773742"/>
            <a:ext cx="15394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ClusterResourceManager</a:t>
            </a:r>
            <a:endParaRPr lang="en-US" dirty="0"/>
          </a:p>
        </p:txBody>
      </p:sp>
      <p:cxnSp>
        <p:nvCxnSpPr>
          <p:cNvPr id="44" name="Straight Arrow Connector 43"/>
          <p:cNvCxnSpPr>
            <a:stCxn id="25" idx="3"/>
            <a:endCxn id="45" idx="1"/>
          </p:cNvCxnSpPr>
          <p:nvPr/>
        </p:nvCxnSpPr>
        <p:spPr>
          <a:xfrm flipV="1">
            <a:off x="3989086" y="3474308"/>
            <a:ext cx="1643948" cy="3345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5633034" y="3016524"/>
            <a:ext cx="2219325" cy="915567"/>
          </a:xfrm>
          <a:prstGeom prst="rect">
            <a:avLst/>
          </a:prstGeom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5806276" y="3151141"/>
            <a:ext cx="18046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ResouceManagerFactory</a:t>
            </a:r>
            <a:endParaRPr lang="en-US" dirty="0"/>
          </a:p>
        </p:txBody>
      </p:sp>
      <p:sp>
        <p:nvSpPr>
          <p:cNvPr id="52" name="Rectangle 51"/>
          <p:cNvSpPr/>
          <p:nvPr/>
        </p:nvSpPr>
        <p:spPr>
          <a:xfrm rot="20926913">
            <a:off x="4372704" y="3293040"/>
            <a:ext cx="897971" cy="28683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Config</a:t>
            </a:r>
            <a:endParaRPr lang="en-US" dirty="0"/>
          </a:p>
        </p:txBody>
      </p:sp>
      <p:cxnSp>
        <p:nvCxnSpPr>
          <p:cNvPr id="54" name="Elbow Connector 53"/>
          <p:cNvCxnSpPr>
            <a:stCxn id="45" idx="2"/>
            <a:endCxn id="41" idx="3"/>
          </p:cNvCxnSpPr>
          <p:nvPr/>
        </p:nvCxnSpPr>
        <p:spPr>
          <a:xfrm rot="5400000">
            <a:off x="4930381" y="2284591"/>
            <a:ext cx="164817" cy="345981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41" idx="2"/>
            <a:endCxn id="18" idx="0"/>
          </p:cNvCxnSpPr>
          <p:nvPr/>
        </p:nvCxnSpPr>
        <p:spPr>
          <a:xfrm flipH="1">
            <a:off x="1310055" y="4420073"/>
            <a:ext cx="1203080" cy="624148"/>
          </a:xfrm>
          <a:prstGeom prst="straightConnector1">
            <a:avLst/>
          </a:prstGeom>
          <a:ln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41" idx="2"/>
            <a:endCxn id="19" idx="0"/>
          </p:cNvCxnSpPr>
          <p:nvPr/>
        </p:nvCxnSpPr>
        <p:spPr>
          <a:xfrm>
            <a:off x="2513135" y="4420073"/>
            <a:ext cx="1137138" cy="644297"/>
          </a:xfrm>
          <a:prstGeom prst="straightConnector1">
            <a:avLst/>
          </a:prstGeom>
          <a:ln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6606233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JobModelManager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5600701" y="2378112"/>
            <a:ext cx="4140444" cy="295421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6101861" y="2866182"/>
            <a:ext cx="3141785" cy="229490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646987" y="2958405"/>
            <a:ext cx="2347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JobModelManager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183924" y="2404627"/>
            <a:ext cx="3059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ClusterBasedJobCoordinator</a:t>
            </a:r>
          </a:p>
        </p:txBody>
      </p:sp>
      <p:sp>
        <p:nvSpPr>
          <p:cNvPr id="7" name="Rectangle 6"/>
          <p:cNvSpPr/>
          <p:nvPr/>
        </p:nvSpPr>
        <p:spPr>
          <a:xfrm>
            <a:off x="6292361" y="3327737"/>
            <a:ext cx="2760784" cy="52748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292361" y="3914726"/>
            <a:ext cx="2760784" cy="52748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292361" y="4505148"/>
            <a:ext cx="2760784" cy="52748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7231674" y="3397773"/>
            <a:ext cx="1916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Config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289430" y="3947443"/>
            <a:ext cx="295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ChangelogPartitionManager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786929" y="4567149"/>
            <a:ext cx="295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LocalityManager</a:t>
            </a:r>
            <a:endParaRPr lang="en-US" dirty="0"/>
          </a:p>
        </p:txBody>
      </p:sp>
      <p:cxnSp>
        <p:nvCxnSpPr>
          <p:cNvPr id="13" name="Straight Arrow Connector 12"/>
          <p:cNvCxnSpPr>
            <a:stCxn id="15" idx="3"/>
            <a:endCxn id="4" idx="1"/>
          </p:cNvCxnSpPr>
          <p:nvPr/>
        </p:nvCxnSpPr>
        <p:spPr>
          <a:xfrm>
            <a:off x="3145094" y="4013633"/>
            <a:ext cx="295676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844069" y="3367302"/>
            <a:ext cx="16969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Coordinator Stream</a:t>
            </a:r>
          </a:p>
        </p:txBody>
      </p:sp>
      <p:sp>
        <p:nvSpPr>
          <p:cNvPr id="15" name="Rectangle 14"/>
          <p:cNvSpPr/>
          <p:nvPr/>
        </p:nvSpPr>
        <p:spPr>
          <a:xfrm>
            <a:off x="838200" y="3507603"/>
            <a:ext cx="2306894" cy="101205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1358804" y="3815597"/>
            <a:ext cx="1607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JobRunner</a:t>
            </a:r>
          </a:p>
        </p:txBody>
      </p:sp>
    </p:spTree>
    <p:extLst>
      <p:ext uri="{BB962C8B-B14F-4D97-AF65-F5344CB8AC3E}">
        <p14:creationId xmlns:p14="http://schemas.microsoft.com/office/powerpoint/2010/main" val="1693183173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example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254" y="1762980"/>
            <a:ext cx="7181850" cy="105727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24254" y="1494692"/>
            <a:ext cx="502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</a:t>
            </a:r>
            <a:r>
              <a:rPr lang="en-US" dirty="0" err="1"/>
              <a:t>WikipediaStatsAggregator</a:t>
            </a:r>
            <a:r>
              <a:rPr lang="en-US" dirty="0"/>
              <a:t> class used in window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722318"/>
            <a:ext cx="6029325" cy="22574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5038969"/>
            <a:ext cx="5705475" cy="3714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2569" y="4105518"/>
            <a:ext cx="5905500" cy="223837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810250" y="3485822"/>
            <a:ext cx="57171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FoldLeftFunction</a:t>
            </a:r>
            <a:r>
              <a:rPr lang="en-US" dirty="0"/>
              <a:t> are used to increment values like number of visits </a:t>
            </a:r>
          </a:p>
        </p:txBody>
      </p:sp>
    </p:spTree>
    <p:extLst>
      <p:ext uri="{BB962C8B-B14F-4D97-AF65-F5344CB8AC3E}">
        <p14:creationId xmlns:p14="http://schemas.microsoft.com/office/powerpoint/2010/main" val="1144753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66308" y="-29893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/>
              <a:t>RemoteApplicationRunner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597" y="687999"/>
            <a:ext cx="6962775" cy="6286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512" y="1325809"/>
            <a:ext cx="4457700" cy="1809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454" y="1515944"/>
            <a:ext cx="5519386" cy="382977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3600" y="2442920"/>
            <a:ext cx="6248400" cy="8191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09186" y="3270865"/>
            <a:ext cx="6057900" cy="81915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943600" y="2064793"/>
            <a:ext cx="3006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</a:t>
            </a:r>
            <a:r>
              <a:rPr lang="en-US" dirty="0" err="1"/>
              <a:t>AbstractApplicationRunner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943600" y="4098810"/>
            <a:ext cx="2533652" cy="376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</a:t>
            </a:r>
            <a:r>
              <a:rPr lang="en-US" dirty="0" err="1"/>
              <a:t>Application</a:t>
            </a:r>
            <a:r>
              <a:rPr lang="en-US" altLang="zh-CN" dirty="0" err="1"/>
              <a:t>Runner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12473" y="4475285"/>
            <a:ext cx="5600700" cy="11811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9454" y="5354883"/>
            <a:ext cx="5295900" cy="1304925"/>
          </a:xfrm>
          <a:prstGeom prst="rect">
            <a:avLst/>
          </a:prstGeom>
        </p:spPr>
      </p:pic>
      <p:cxnSp>
        <p:nvCxnSpPr>
          <p:cNvPr id="16" name="Straight Arrow Connector 15"/>
          <p:cNvCxnSpPr>
            <a:stCxn id="8" idx="1"/>
            <a:endCxn id="5" idx="3"/>
          </p:cNvCxnSpPr>
          <p:nvPr/>
        </p:nvCxnSpPr>
        <p:spPr>
          <a:xfrm flipH="1" flipV="1">
            <a:off x="4711212" y="1416297"/>
            <a:ext cx="1397974" cy="22641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6668898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062" y="-96437"/>
            <a:ext cx="10515600" cy="1325563"/>
          </a:xfrm>
        </p:spPr>
        <p:txBody>
          <a:bodyPr/>
          <a:lstStyle/>
          <a:p>
            <a:r>
              <a:rPr lang="en-US" dirty="0" err="1"/>
              <a:t>AbstractApplicationRunner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62" y="817684"/>
            <a:ext cx="5362575" cy="13716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123" y="2189284"/>
            <a:ext cx="4495800" cy="981075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H="1" flipV="1">
            <a:off x="2763350" y="1424355"/>
            <a:ext cx="3215420" cy="87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049108" y="1239689"/>
            <a:ext cx="2919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Runs the code in application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82062" y="28490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 err="1"/>
              <a:t>ExecutionPlanner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123" y="3740759"/>
            <a:ext cx="5686425" cy="37147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153" y="4107470"/>
            <a:ext cx="4962525" cy="2286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67779" y="2047875"/>
            <a:ext cx="6000750" cy="481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166551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327332"/>
            <a:ext cx="10515600" cy="1325563"/>
          </a:xfrm>
        </p:spPr>
        <p:txBody>
          <a:bodyPr/>
          <a:lstStyle/>
          <a:p>
            <a:r>
              <a:rPr lang="en-US" dirty="0" err="1"/>
              <a:t>ExecutionPlanner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1947"/>
            <a:ext cx="7391400" cy="9810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739" y="1603022"/>
            <a:ext cx="3390900" cy="5048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739" y="2107847"/>
            <a:ext cx="8610600" cy="22383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2739" y="4346222"/>
            <a:ext cx="6438900" cy="2133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02316" y="5288937"/>
            <a:ext cx="6591300" cy="18097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02316" y="4041162"/>
            <a:ext cx="7038975" cy="1247775"/>
          </a:xfrm>
          <a:prstGeom prst="rect">
            <a:avLst/>
          </a:prstGeom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6802316" y="310469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/>
              <a:t>JobGraph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2026418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192" y="-228600"/>
            <a:ext cx="10515600" cy="1325563"/>
          </a:xfrm>
        </p:spPr>
        <p:txBody>
          <a:bodyPr/>
          <a:lstStyle/>
          <a:p>
            <a:r>
              <a:rPr lang="en-US" dirty="0"/>
              <a:t>JobRunner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60484" y="727631"/>
            <a:ext cx="3015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Scala’s syntax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219" y="1096963"/>
            <a:ext cx="5286375" cy="990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219" y="2053194"/>
            <a:ext cx="7810500" cy="15906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228" y="3643869"/>
            <a:ext cx="7277100" cy="7239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228" y="4281121"/>
            <a:ext cx="6486525" cy="476250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 flipH="1">
            <a:off x="7095393" y="4367769"/>
            <a:ext cx="70594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801337" y="4005819"/>
            <a:ext cx="34524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Read </a:t>
            </a:r>
            <a:r>
              <a:rPr lang="en-US" altLang="zh-CN" dirty="0" err="1"/>
              <a:t>CoordinatorStream</a:t>
            </a:r>
            <a:r>
              <a:rPr lang="en-US" altLang="zh-CN" dirty="0"/>
              <a:t> Information from </a:t>
            </a:r>
            <a:r>
              <a:rPr lang="en-US" altLang="zh-CN" dirty="0" err="1"/>
              <a:t>configs</a:t>
            </a:r>
            <a:endParaRPr lang="en-US" altLang="zh-CN" dirty="0"/>
          </a:p>
          <a:p>
            <a:r>
              <a:rPr lang="en-US" dirty="0"/>
              <a:t>Using </a:t>
            </a:r>
            <a:r>
              <a:rPr lang="en-US" dirty="0" err="1"/>
              <a:t>KafkaSystemFactory</a:t>
            </a:r>
            <a:r>
              <a:rPr lang="en-US" dirty="0"/>
              <a:t> here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0484" y="4797479"/>
            <a:ext cx="4629150" cy="1762125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 flipH="1" flipV="1">
            <a:off x="4897315" y="5200175"/>
            <a:ext cx="1415562" cy="224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6312876" y="5037965"/>
            <a:ext cx="26289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Write new </a:t>
            </a:r>
            <a:r>
              <a:rPr lang="en-US" dirty="0" err="1"/>
              <a:t>configs</a:t>
            </a:r>
            <a:r>
              <a:rPr lang="en-US" dirty="0"/>
              <a:t> </a:t>
            </a:r>
            <a:r>
              <a:rPr lang="en-US" dirty="0" err="1"/>
              <a:t>coordinatorSystemStream</a:t>
            </a:r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47846" y="6068673"/>
            <a:ext cx="5019675" cy="771525"/>
          </a:xfrm>
          <a:prstGeom prst="rect">
            <a:avLst/>
          </a:prstGeom>
        </p:spPr>
      </p:pic>
      <p:cxnSp>
        <p:nvCxnSpPr>
          <p:cNvPr id="20" name="Straight Arrow Connector 19"/>
          <p:cNvCxnSpPr/>
          <p:nvPr/>
        </p:nvCxnSpPr>
        <p:spPr>
          <a:xfrm flipH="1" flipV="1">
            <a:off x="3141418" y="6266175"/>
            <a:ext cx="1606428" cy="2137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4649197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92075"/>
            <a:ext cx="10515600" cy="1325563"/>
          </a:xfrm>
        </p:spPr>
        <p:txBody>
          <a:bodyPr/>
          <a:lstStyle/>
          <a:p>
            <a:r>
              <a:rPr lang="en-US" dirty="0"/>
              <a:t>JobRunner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93" y="819150"/>
            <a:ext cx="7762875" cy="11049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853854" y="1233488"/>
            <a:ext cx="2329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Delete old </a:t>
            </a:r>
            <a:r>
              <a:rPr lang="en-US" dirty="0" err="1"/>
              <a:t>configs</a:t>
            </a:r>
            <a:endParaRPr lang="en-US" dirty="0"/>
          </a:p>
        </p:txBody>
      </p:sp>
      <p:cxnSp>
        <p:nvCxnSpPr>
          <p:cNvPr id="6" name="Straight Arrow Connector 5"/>
          <p:cNvCxnSpPr>
            <a:stCxn id="4" idx="1"/>
          </p:cNvCxnSpPr>
          <p:nvPr/>
        </p:nvCxnSpPr>
        <p:spPr>
          <a:xfrm flipH="1" flipV="1">
            <a:off x="7992208" y="1406769"/>
            <a:ext cx="861646" cy="113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93" y="1949450"/>
            <a:ext cx="2971800" cy="390525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 flipH="1">
            <a:off x="3215788" y="2132013"/>
            <a:ext cx="2551856" cy="1100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767644" y="1949450"/>
            <a:ext cx="2760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Using </a:t>
            </a:r>
            <a:r>
              <a:rPr lang="en-US" dirty="0" err="1"/>
              <a:t>YARNJobFactory</a:t>
            </a:r>
            <a:r>
              <a:rPr lang="en-US" dirty="0"/>
              <a:t> here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3370" y="3034744"/>
            <a:ext cx="6438900" cy="146685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3370" y="4449995"/>
            <a:ext cx="1952625" cy="20002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63370" y="2574546"/>
            <a:ext cx="4572000" cy="51435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489" y="5067465"/>
            <a:ext cx="5248275" cy="104775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2238886" y="4622666"/>
            <a:ext cx="39488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YarnJob</a:t>
            </a:r>
            <a:endParaRPr lang="en-US" sz="2400" dirty="0"/>
          </a:p>
        </p:txBody>
      </p:sp>
      <p:sp>
        <p:nvSpPr>
          <p:cNvPr id="19" name="TextBox 18"/>
          <p:cNvSpPr txBox="1"/>
          <p:nvPr/>
        </p:nvSpPr>
        <p:spPr>
          <a:xfrm>
            <a:off x="9258300" y="6481928"/>
            <a:ext cx="2760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more in next page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9082" y="2339975"/>
            <a:ext cx="5686425" cy="178117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67644" y="2233145"/>
            <a:ext cx="4257675" cy="3810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52732" y="4961792"/>
            <a:ext cx="5676900" cy="1781175"/>
          </a:xfrm>
          <a:prstGeom prst="rect">
            <a:avLst/>
          </a:prstGeom>
        </p:spPr>
      </p:pic>
      <p:cxnSp>
        <p:nvCxnSpPr>
          <p:cNvPr id="25" name="Straight Arrow Connector 24"/>
          <p:cNvCxnSpPr/>
          <p:nvPr/>
        </p:nvCxnSpPr>
        <p:spPr>
          <a:xfrm flipH="1" flipV="1">
            <a:off x="2799541" y="2632563"/>
            <a:ext cx="2827536" cy="23292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10207869" y="5266592"/>
            <a:ext cx="19079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Check the </a:t>
            </a:r>
            <a:r>
              <a:rPr lang="en-US" dirty="0" err="1"/>
              <a:t>applicationStatus</a:t>
            </a:r>
            <a:r>
              <a:rPr lang="en-US" dirty="0"/>
              <a:t> every second</a:t>
            </a: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1219" y="4121150"/>
            <a:ext cx="1514475" cy="48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44004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44828"/>
            <a:ext cx="10515600" cy="1325563"/>
          </a:xfrm>
        </p:spPr>
        <p:txBody>
          <a:bodyPr/>
          <a:lstStyle/>
          <a:p>
            <a:r>
              <a:rPr lang="en-US" dirty="0" err="1"/>
              <a:t>YarnJob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30860"/>
            <a:ext cx="2066925" cy="4667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8050" y="1560453"/>
            <a:ext cx="4143375" cy="1714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124" y="1223780"/>
            <a:ext cx="7010400" cy="8191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9574" y="2042930"/>
            <a:ext cx="8505825" cy="29051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58050" y="436503"/>
            <a:ext cx="4933950" cy="11239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58050" y="1731903"/>
            <a:ext cx="4591050" cy="504825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>
          <a:xfrm flipH="1">
            <a:off x="2066925" y="517953"/>
            <a:ext cx="5191125" cy="5898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9553575" y="2221893"/>
            <a:ext cx="2382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run-jc.sh is from here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02010" y="2212182"/>
            <a:ext cx="638175" cy="409575"/>
          </a:xfrm>
          <a:prstGeom prst="rect">
            <a:avLst/>
          </a:prstGeom>
        </p:spPr>
      </p:pic>
      <p:cxnSp>
        <p:nvCxnSpPr>
          <p:cNvPr id="16" name="Straight Connector 15"/>
          <p:cNvCxnSpPr/>
          <p:nvPr/>
        </p:nvCxnSpPr>
        <p:spPr>
          <a:xfrm>
            <a:off x="694593" y="2488223"/>
            <a:ext cx="536330" cy="879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297" y="4948055"/>
            <a:ext cx="4514850" cy="150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798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7513319" y="4268347"/>
            <a:ext cx="3183776" cy="1795549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7513319" y="659986"/>
            <a:ext cx="3183776" cy="1549882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513319" y="2303958"/>
            <a:ext cx="3183776" cy="179554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1495" y="82492"/>
            <a:ext cx="10515600" cy="1325563"/>
          </a:xfrm>
        </p:spPr>
        <p:txBody>
          <a:bodyPr/>
          <a:lstStyle/>
          <a:p>
            <a:r>
              <a:rPr lang="en-US" dirty="0"/>
              <a:t>Architecture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1495" y="1193858"/>
            <a:ext cx="6294120" cy="4351338"/>
          </a:xfrm>
        </p:spPr>
        <p:txBody>
          <a:bodyPr/>
          <a:lstStyle/>
          <a:p>
            <a:r>
              <a:rPr lang="en-US" dirty="0" err="1"/>
              <a:t>Samza</a:t>
            </a:r>
            <a:r>
              <a:rPr lang="en-US" dirty="0"/>
              <a:t> is made up of three parts:</a:t>
            </a:r>
          </a:p>
          <a:p>
            <a:pPr marL="0" indent="0">
              <a:buNone/>
            </a:pPr>
            <a:r>
              <a:rPr lang="en-US" sz="2000" dirty="0"/>
              <a:t>Streaming layer: messages delivery</a:t>
            </a:r>
          </a:p>
          <a:p>
            <a:pPr marL="0" indent="0">
              <a:buNone/>
            </a:pPr>
            <a:r>
              <a:rPr lang="en-US" sz="2000" dirty="0"/>
              <a:t>Execution layer: </a:t>
            </a:r>
            <a:r>
              <a:rPr lang="en-US" altLang="zh-CN" sz="2000" dirty="0"/>
              <a:t>cluster computing resources</a:t>
            </a:r>
            <a:endParaRPr lang="en-US" sz="2000" dirty="0"/>
          </a:p>
          <a:p>
            <a:pPr marL="0" indent="0">
              <a:buNone/>
            </a:pPr>
            <a:r>
              <a:rPr lang="en-US" sz="2000" dirty="0"/>
              <a:t>Processing layer: providing stream processing API  to users</a:t>
            </a:r>
          </a:p>
          <a:p>
            <a:endParaRPr lang="en-US" dirty="0"/>
          </a:p>
          <a:p>
            <a:r>
              <a:rPr lang="en-US" dirty="0"/>
              <a:t>Usually we have:</a:t>
            </a:r>
          </a:p>
          <a:p>
            <a:pPr marL="0" indent="0">
              <a:buNone/>
            </a:pPr>
            <a:r>
              <a:rPr lang="en-US" sz="2000" dirty="0"/>
              <a:t>Kafka for streaming layer</a:t>
            </a:r>
          </a:p>
          <a:p>
            <a:pPr marL="0" indent="0">
              <a:buNone/>
            </a:pPr>
            <a:r>
              <a:rPr lang="en-US" sz="2000" dirty="0"/>
              <a:t>YARN for execution layer</a:t>
            </a:r>
          </a:p>
          <a:p>
            <a:pPr marL="0" indent="0">
              <a:buNone/>
            </a:pPr>
            <a:r>
              <a:rPr lang="en-US" sz="2000" dirty="0" err="1"/>
              <a:t>Samza</a:t>
            </a:r>
            <a:r>
              <a:rPr lang="en-US" sz="2000" dirty="0"/>
              <a:t> API for processing layer</a:t>
            </a:r>
          </a:p>
        </p:txBody>
      </p:sp>
      <p:sp>
        <p:nvSpPr>
          <p:cNvPr id="4" name="Rectangle 3"/>
          <p:cNvSpPr/>
          <p:nvPr/>
        </p:nvSpPr>
        <p:spPr>
          <a:xfrm>
            <a:off x="8474132" y="3031653"/>
            <a:ext cx="1238597" cy="68164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8502534" y="3167383"/>
            <a:ext cx="1338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Samza</a:t>
            </a:r>
            <a:r>
              <a:rPr lang="en-US" altLang="zh-CN" dirty="0"/>
              <a:t> API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7662948" y="5160137"/>
            <a:ext cx="1238597" cy="601026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661562" y="1359626"/>
            <a:ext cx="1239983" cy="601026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970521" y="5303962"/>
            <a:ext cx="7813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YARN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903325" y="1475473"/>
            <a:ext cx="7813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Kafka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412480" y="2428498"/>
            <a:ext cx="1920240" cy="366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Processing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474132" y="705229"/>
            <a:ext cx="17262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Streaming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474132" y="4328636"/>
            <a:ext cx="17262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Execution</a:t>
            </a:r>
          </a:p>
        </p:txBody>
      </p:sp>
      <p:sp>
        <p:nvSpPr>
          <p:cNvPr id="16" name="Rectangle 15"/>
          <p:cNvSpPr/>
          <p:nvPr/>
        </p:nvSpPr>
        <p:spPr>
          <a:xfrm>
            <a:off x="9096893" y="5159172"/>
            <a:ext cx="1238597" cy="601026"/>
          </a:xfrm>
          <a:prstGeom prst="rect">
            <a:avLst/>
          </a:prstGeom>
          <a:ln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9330343" y="5302997"/>
            <a:ext cx="855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Mesos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9093430" y="1363936"/>
            <a:ext cx="1238597" cy="601026"/>
          </a:xfrm>
          <a:prstGeom prst="rect">
            <a:avLst/>
          </a:prstGeom>
          <a:ln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9218816" y="1507761"/>
            <a:ext cx="963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(Others)</a:t>
            </a:r>
          </a:p>
        </p:txBody>
      </p:sp>
    </p:spTree>
    <p:extLst>
      <p:ext uri="{BB962C8B-B14F-4D97-AF65-F5344CB8AC3E}">
        <p14:creationId xmlns:p14="http://schemas.microsoft.com/office/powerpoint/2010/main" val="369884178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409484"/>
            <a:ext cx="10515600" cy="1325563"/>
          </a:xfrm>
        </p:spPr>
        <p:txBody>
          <a:bodyPr/>
          <a:lstStyle/>
          <a:p>
            <a:r>
              <a:rPr lang="en-US" dirty="0"/>
              <a:t>ClientHelper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5280"/>
            <a:ext cx="8248650" cy="16287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t="33023"/>
          <a:stretch/>
        </p:blipFill>
        <p:spPr>
          <a:xfrm>
            <a:off x="162292" y="2051049"/>
            <a:ext cx="2314575" cy="18500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29" y="2236054"/>
            <a:ext cx="9477375" cy="9334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4352" y="3160528"/>
            <a:ext cx="2695575" cy="1809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8028" y="3333503"/>
            <a:ext cx="3933825" cy="8572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76932" y="3226654"/>
            <a:ext cx="3933825" cy="16478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48650" y="4686300"/>
            <a:ext cx="5324475" cy="21717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176932" y="2908819"/>
            <a:ext cx="3933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YarnClient</a:t>
            </a:r>
            <a:r>
              <a:rPr lang="en-US" altLang="zh-CN" dirty="0"/>
              <a:t> class for interact with YARN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4352" y="4171982"/>
            <a:ext cx="6724650" cy="8001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8028" y="4972082"/>
            <a:ext cx="6419850" cy="876300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 flipH="1" flipV="1">
            <a:off x="3693459" y="2908819"/>
            <a:ext cx="4555191" cy="37429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48028" y="5772150"/>
            <a:ext cx="3676650" cy="59055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281853" y="6872979"/>
            <a:ext cx="6972300" cy="1276350"/>
          </a:xfrm>
          <a:prstGeom prst="rect">
            <a:avLst/>
          </a:prstGeom>
        </p:spPr>
      </p:pic>
      <p:cxnSp>
        <p:nvCxnSpPr>
          <p:cNvPr id="18" name="Straight Arrow Connector 17"/>
          <p:cNvCxnSpPr/>
          <p:nvPr/>
        </p:nvCxnSpPr>
        <p:spPr>
          <a:xfrm flipH="1" flipV="1">
            <a:off x="2314940" y="5876957"/>
            <a:ext cx="1966913" cy="1447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494904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88790"/>
            <a:ext cx="10515600" cy="1325563"/>
          </a:xfrm>
        </p:spPr>
        <p:txBody>
          <a:bodyPr/>
          <a:lstStyle/>
          <a:p>
            <a:r>
              <a:rPr lang="en-US" altLang="zh-CN" dirty="0"/>
              <a:t>ClientHelper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292" y="763098"/>
            <a:ext cx="4724400" cy="6191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4146" y="380634"/>
            <a:ext cx="4791075" cy="504825"/>
          </a:xfrm>
          <a:prstGeom prst="rect">
            <a:avLst/>
          </a:prstGeom>
        </p:spPr>
      </p:pic>
      <p:cxnSp>
        <p:nvCxnSpPr>
          <p:cNvPr id="6" name="Straight Arrow Connector 5"/>
          <p:cNvCxnSpPr>
            <a:stCxn id="4" idx="1"/>
          </p:cNvCxnSpPr>
          <p:nvPr/>
        </p:nvCxnSpPr>
        <p:spPr>
          <a:xfrm flipH="1">
            <a:off x="3464169" y="633047"/>
            <a:ext cx="3339977" cy="1934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646984" y="0"/>
            <a:ext cx="2233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YarnClientApplication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4146" y="1290177"/>
            <a:ext cx="8020050" cy="473392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646984" y="920845"/>
            <a:ext cx="30391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ApplicationSubmission</a:t>
            </a:r>
            <a:r>
              <a:rPr lang="en-US" altLang="zh-CN" dirty="0"/>
              <a:t>Context</a:t>
            </a: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2994212" y="1030942"/>
            <a:ext cx="1174376" cy="8606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5"/>
          <a:srcRect t="1633" r="23203" b="6413"/>
          <a:stretch/>
        </p:blipFill>
        <p:spPr>
          <a:xfrm>
            <a:off x="202912" y="2283768"/>
            <a:ext cx="6290811" cy="30480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65139" y="1908267"/>
            <a:ext cx="2983179" cy="3755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ContainerLaunchContext</a:t>
            </a:r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5139" y="5211938"/>
            <a:ext cx="4057650" cy="253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293509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15167"/>
            <a:ext cx="10515600" cy="1325563"/>
          </a:xfrm>
        </p:spPr>
        <p:txBody>
          <a:bodyPr/>
          <a:lstStyle/>
          <a:p>
            <a:r>
              <a:rPr lang="en-US" dirty="0"/>
              <a:t>ClientHelper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292" y="763098"/>
            <a:ext cx="4724400" cy="619125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 flipH="1" flipV="1">
            <a:off x="3578469" y="1178169"/>
            <a:ext cx="2286000" cy="2040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4469" y="271768"/>
            <a:ext cx="5695950" cy="315277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864469" y="0"/>
            <a:ext cx="1951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Resource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4469" y="3420940"/>
            <a:ext cx="4143375" cy="981075"/>
          </a:xfrm>
          <a:prstGeom prst="rect">
            <a:avLst/>
          </a:prstGeom>
        </p:spPr>
      </p:pic>
      <p:cxnSp>
        <p:nvCxnSpPr>
          <p:cNvPr id="12" name="Straight Arrow Connector 11"/>
          <p:cNvCxnSpPr>
            <a:stCxn id="4" idx="0"/>
          </p:cNvCxnSpPr>
          <p:nvPr/>
        </p:nvCxnSpPr>
        <p:spPr>
          <a:xfrm flipV="1">
            <a:off x="2932235" y="1382223"/>
            <a:ext cx="730861" cy="6023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6197" y="1984551"/>
            <a:ext cx="5172075" cy="13906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46197" y="1570343"/>
            <a:ext cx="2546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LocalResource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3294" y="3375201"/>
            <a:ext cx="5591175" cy="196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879444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16131"/>
            <a:ext cx="10515600" cy="1325563"/>
          </a:xfrm>
        </p:spPr>
        <p:txBody>
          <a:bodyPr/>
          <a:lstStyle/>
          <a:p>
            <a:r>
              <a:rPr lang="en-US" dirty="0"/>
              <a:t>ClientHelper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22" y="781829"/>
            <a:ext cx="4486275" cy="1952625"/>
          </a:xfrm>
          <a:prstGeom prst="rect">
            <a:avLst/>
          </a:prstGeom>
        </p:spPr>
      </p:pic>
      <p:cxnSp>
        <p:nvCxnSpPr>
          <p:cNvPr id="5" name="Straight Arrow Connector 4"/>
          <p:cNvCxnSpPr>
            <a:stCxn id="6" idx="1"/>
          </p:cNvCxnSpPr>
          <p:nvPr/>
        </p:nvCxnSpPr>
        <p:spPr>
          <a:xfrm flipH="1">
            <a:off x="2851265" y="1435979"/>
            <a:ext cx="2441346" cy="5538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2611" y="831141"/>
            <a:ext cx="4895850" cy="120967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443623" y="469618"/>
            <a:ext cx="3209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ApplicationSubmissionContext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806336" y="838950"/>
            <a:ext cx="9642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826114" y="664237"/>
            <a:ext cx="25463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same as ‘switch’ in C++ and Java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953151" y="373146"/>
            <a:ext cx="328474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Node label is a way to group nodes with similar characteristics and applications can specify where to run.</a:t>
            </a:r>
          </a:p>
          <a:p>
            <a:r>
              <a:rPr lang="en-US" sz="1400" dirty="0">
                <a:hlinkClick r:id="rId4"/>
              </a:rPr>
              <a:t>https://hadoop.apache.org/docs/r2.7.3/hadoop-yarn/hadoop-yarn-site/NodeLabel.html</a:t>
            </a:r>
            <a:endParaRPr lang="en-US" sz="1400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822" y="2734454"/>
            <a:ext cx="3886200" cy="12192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92611" y="2172479"/>
            <a:ext cx="5105400" cy="1123950"/>
          </a:xfrm>
          <a:prstGeom prst="rect">
            <a:avLst/>
          </a:prstGeom>
        </p:spPr>
      </p:pic>
      <p:cxnSp>
        <p:nvCxnSpPr>
          <p:cNvPr id="21" name="Straight Arrow Connector 20"/>
          <p:cNvCxnSpPr>
            <a:stCxn id="19" idx="1"/>
          </p:cNvCxnSpPr>
          <p:nvPr/>
        </p:nvCxnSpPr>
        <p:spPr>
          <a:xfrm flipH="1">
            <a:off x="2186247" y="2734454"/>
            <a:ext cx="3106364" cy="4143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8161" y="3893446"/>
            <a:ext cx="5124450" cy="1838325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76874" y="3902564"/>
            <a:ext cx="4733925" cy="1304925"/>
          </a:xfrm>
          <a:prstGeom prst="rect">
            <a:avLst/>
          </a:prstGeom>
        </p:spPr>
      </p:pic>
      <p:cxnSp>
        <p:nvCxnSpPr>
          <p:cNvPr id="26" name="Straight Arrow Connector 25"/>
          <p:cNvCxnSpPr>
            <a:stCxn id="24" idx="1"/>
          </p:cNvCxnSpPr>
          <p:nvPr/>
        </p:nvCxnSpPr>
        <p:spPr>
          <a:xfrm flipH="1" flipV="1">
            <a:off x="3300153" y="4314305"/>
            <a:ext cx="2176721" cy="2407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5476874" y="3507710"/>
            <a:ext cx="1489192" cy="368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FileSystem</a:t>
            </a:r>
            <a:endParaRPr lang="en-US" dirty="0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91174" y="5495837"/>
            <a:ext cx="4619625" cy="3248025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5476874" y="5198808"/>
            <a:ext cx="2618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DistributedFileSystem</a:t>
            </a:r>
            <a:endParaRPr lang="en-US" dirty="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188461" y="5478951"/>
            <a:ext cx="4686300" cy="4181475"/>
          </a:xfrm>
          <a:prstGeom prst="rect">
            <a:avLst/>
          </a:prstGeom>
        </p:spPr>
      </p:pic>
      <p:cxnSp>
        <p:nvCxnSpPr>
          <p:cNvPr id="34" name="Straight Arrow Connector 33"/>
          <p:cNvCxnSpPr>
            <a:stCxn id="32" idx="0"/>
          </p:cNvCxnSpPr>
          <p:nvPr/>
        </p:nvCxnSpPr>
        <p:spPr>
          <a:xfrm flipH="1" flipV="1">
            <a:off x="8095383" y="5198808"/>
            <a:ext cx="4436228" cy="2801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2100773" y="6004811"/>
            <a:ext cx="4695825" cy="1181100"/>
          </a:xfrm>
          <a:prstGeom prst="rect">
            <a:avLst/>
          </a:prstGeom>
        </p:spPr>
      </p:pic>
      <p:cxnSp>
        <p:nvCxnSpPr>
          <p:cNvPr id="37" name="Straight Arrow Connector 36"/>
          <p:cNvCxnSpPr>
            <a:stCxn id="35" idx="0"/>
          </p:cNvCxnSpPr>
          <p:nvPr/>
        </p:nvCxnSpPr>
        <p:spPr>
          <a:xfrm flipV="1">
            <a:off x="247140" y="4647292"/>
            <a:ext cx="1875780" cy="13575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5740341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84826" y="0"/>
            <a:ext cx="10515600" cy="1325563"/>
          </a:xfrm>
        </p:spPr>
        <p:txBody>
          <a:bodyPr/>
          <a:lstStyle/>
          <a:p>
            <a:r>
              <a:rPr lang="en-US" altLang="zh-CN" dirty="0"/>
              <a:t>ClientHelper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486" y="934079"/>
            <a:ext cx="4600575" cy="12287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2777" y="619754"/>
            <a:ext cx="5486400" cy="15430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262777" y="258792"/>
            <a:ext cx="3157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ApplicationSubmissionContext</a:t>
            </a:r>
          </a:p>
        </p:txBody>
      </p:sp>
      <p:cxnSp>
        <p:nvCxnSpPr>
          <p:cNvPr id="7" name="Straight Arrow Connector 6"/>
          <p:cNvCxnSpPr>
            <a:stCxn id="4" idx="1"/>
          </p:cNvCxnSpPr>
          <p:nvPr/>
        </p:nvCxnSpPr>
        <p:spPr>
          <a:xfrm flipH="1">
            <a:off x="2122098" y="1391279"/>
            <a:ext cx="4140679" cy="2563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4227" y="2418458"/>
            <a:ext cx="5314950" cy="128587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434227" y="2029797"/>
            <a:ext cx="25965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ContainerLaunchContext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699" y="2140436"/>
            <a:ext cx="5734050" cy="31432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9486" y="4181968"/>
            <a:ext cx="7772400" cy="1485900"/>
          </a:xfrm>
          <a:prstGeom prst="rect">
            <a:avLst/>
          </a:prstGeom>
        </p:spPr>
      </p:pic>
      <p:cxnSp>
        <p:nvCxnSpPr>
          <p:cNvPr id="11" name="Straight Arrow Connector 10"/>
          <p:cNvCxnSpPr>
            <a:stCxn id="8" idx="1"/>
          </p:cNvCxnSpPr>
          <p:nvPr/>
        </p:nvCxnSpPr>
        <p:spPr>
          <a:xfrm flipH="1" flipV="1">
            <a:off x="2674189" y="1811824"/>
            <a:ext cx="3760038" cy="12495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40652" y="3767377"/>
            <a:ext cx="7477125" cy="2486025"/>
          </a:xfrm>
          <a:prstGeom prst="rect">
            <a:avLst/>
          </a:prstGeom>
        </p:spPr>
      </p:pic>
      <p:cxnSp>
        <p:nvCxnSpPr>
          <p:cNvPr id="19" name="Straight Arrow Connector 18"/>
          <p:cNvCxnSpPr>
            <a:stCxn id="17" idx="1"/>
          </p:cNvCxnSpPr>
          <p:nvPr/>
        </p:nvCxnSpPr>
        <p:spPr>
          <a:xfrm flipH="1" flipV="1">
            <a:off x="7901886" y="4642338"/>
            <a:ext cx="338766" cy="3680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12089" y="6257925"/>
            <a:ext cx="3667125" cy="600075"/>
          </a:xfrm>
          <a:prstGeom prst="rect">
            <a:avLst/>
          </a:prstGeom>
        </p:spPr>
      </p:pic>
      <p:cxnSp>
        <p:nvCxnSpPr>
          <p:cNvPr id="23" name="Straight Arrow Connector 22"/>
          <p:cNvCxnSpPr>
            <a:stCxn id="21" idx="1"/>
          </p:cNvCxnSpPr>
          <p:nvPr/>
        </p:nvCxnSpPr>
        <p:spPr>
          <a:xfrm flipH="1" flipV="1">
            <a:off x="3455377" y="4826364"/>
            <a:ext cx="4856712" cy="17315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5152880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-76200" y="-13802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/>
              <a:t>ClientHelper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98408" y="818208"/>
            <a:ext cx="2398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Skip the security part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589" y="1187540"/>
            <a:ext cx="3009900" cy="1714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t="24733"/>
          <a:stretch/>
        </p:blipFill>
        <p:spPr>
          <a:xfrm>
            <a:off x="260589" y="1358990"/>
            <a:ext cx="3562350" cy="14338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589" y="1502374"/>
            <a:ext cx="4981575" cy="11525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1955" y="355174"/>
            <a:ext cx="5591175" cy="1295400"/>
          </a:xfrm>
          <a:prstGeom prst="rect">
            <a:avLst/>
          </a:prstGeom>
        </p:spPr>
      </p:pic>
      <p:cxnSp>
        <p:nvCxnSpPr>
          <p:cNvPr id="10" name="Straight Arrow Connector 9"/>
          <p:cNvCxnSpPr>
            <a:stCxn id="8" idx="1"/>
            <a:endCxn id="6" idx="3"/>
          </p:cNvCxnSpPr>
          <p:nvPr/>
        </p:nvCxnSpPr>
        <p:spPr>
          <a:xfrm flipH="1">
            <a:off x="3822939" y="1002874"/>
            <a:ext cx="2269016" cy="4278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090249" y="0"/>
            <a:ext cx="2527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ContainerLaunchContext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3904" y="2654899"/>
            <a:ext cx="4314825" cy="1009650"/>
          </a:xfrm>
          <a:prstGeom prst="rect">
            <a:avLst/>
          </a:prstGeom>
        </p:spPr>
      </p:pic>
      <p:cxnSp>
        <p:nvCxnSpPr>
          <p:cNvPr id="16" name="Straight Arrow Connector 15"/>
          <p:cNvCxnSpPr>
            <a:stCxn id="18" idx="1"/>
          </p:cNvCxnSpPr>
          <p:nvPr/>
        </p:nvCxnSpPr>
        <p:spPr>
          <a:xfrm flipH="1" flipV="1">
            <a:off x="3165895" y="1923692"/>
            <a:ext cx="2924354" cy="3604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0249" y="1603078"/>
            <a:ext cx="5191125" cy="136207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0249" y="3238271"/>
            <a:ext cx="5105400" cy="1495425"/>
          </a:xfrm>
          <a:prstGeom prst="rect">
            <a:avLst/>
          </a:prstGeom>
        </p:spPr>
      </p:pic>
      <p:cxnSp>
        <p:nvCxnSpPr>
          <p:cNvPr id="22" name="Straight Arrow Connector 21"/>
          <p:cNvCxnSpPr>
            <a:stCxn id="20" idx="1"/>
          </p:cNvCxnSpPr>
          <p:nvPr/>
        </p:nvCxnSpPr>
        <p:spPr>
          <a:xfrm flipH="1" flipV="1">
            <a:off x="2898475" y="2777126"/>
            <a:ext cx="3191774" cy="12088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6090249" y="2902714"/>
            <a:ext cx="3062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ApplicationSubmissionContext</a:t>
            </a:r>
          </a:p>
        </p:txBody>
      </p:sp>
      <p:cxnSp>
        <p:nvCxnSpPr>
          <p:cNvPr id="25" name="Straight Arrow Connector 24"/>
          <p:cNvCxnSpPr/>
          <p:nvPr/>
        </p:nvCxnSpPr>
        <p:spPr>
          <a:xfrm flipH="1">
            <a:off x="3817190" y="2744363"/>
            <a:ext cx="905774" cy="1255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4659836" y="2582423"/>
            <a:ext cx="8470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Samza</a:t>
            </a:r>
            <a:endParaRPr lang="en-US" sz="1400" dirty="0"/>
          </a:p>
        </p:txBody>
      </p:sp>
      <p:cxnSp>
        <p:nvCxnSpPr>
          <p:cNvPr id="28" name="Straight Arrow Connector 27"/>
          <p:cNvCxnSpPr/>
          <p:nvPr/>
        </p:nvCxnSpPr>
        <p:spPr>
          <a:xfrm flipV="1">
            <a:off x="1854679" y="3272049"/>
            <a:ext cx="112145" cy="6787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436" y="3914775"/>
            <a:ext cx="5353050" cy="5886450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40436" y="3669175"/>
            <a:ext cx="2858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YarnClient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381513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400343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6361" y="277201"/>
            <a:ext cx="10515600" cy="1325563"/>
          </a:xfrm>
        </p:spPr>
        <p:txBody>
          <a:bodyPr/>
          <a:lstStyle/>
          <a:p>
            <a:r>
              <a:rPr lang="en-US" dirty="0"/>
              <a:t>Stand alone model with Zookeeper</a:t>
            </a:r>
          </a:p>
        </p:txBody>
      </p:sp>
      <p:sp>
        <p:nvSpPr>
          <p:cNvPr id="3" name="Rectangle 2"/>
          <p:cNvSpPr/>
          <p:nvPr/>
        </p:nvSpPr>
        <p:spPr>
          <a:xfrm>
            <a:off x="1354016" y="1602764"/>
            <a:ext cx="2813536" cy="903044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329835" y="1602764"/>
            <a:ext cx="29102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ZkLocalApplication</a:t>
            </a:r>
            <a:endParaRPr lang="en-US" dirty="0"/>
          </a:p>
          <a:p>
            <a:r>
              <a:rPr lang="en-US" dirty="0"/>
              <a:t>new </a:t>
            </a:r>
            <a:r>
              <a:rPr lang="en-US" dirty="0" err="1"/>
              <a:t>LocalApplicationRunner</a:t>
            </a:r>
            <a:endParaRPr lang="en-US" dirty="0"/>
          </a:p>
          <a:p>
            <a:r>
              <a:rPr lang="en-US" dirty="0"/>
              <a:t>new StreamApplication</a:t>
            </a:r>
          </a:p>
        </p:txBody>
      </p:sp>
      <p:cxnSp>
        <p:nvCxnSpPr>
          <p:cNvPr id="6" name="Straight Arrow Connector 5"/>
          <p:cNvCxnSpPr>
            <a:stCxn id="3" idx="2"/>
            <a:endCxn id="7" idx="0"/>
          </p:cNvCxnSpPr>
          <p:nvPr/>
        </p:nvCxnSpPr>
        <p:spPr>
          <a:xfrm>
            <a:off x="2760784" y="2505808"/>
            <a:ext cx="0" cy="695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/>
          <p:cNvGrpSpPr/>
          <p:nvPr/>
        </p:nvGrpSpPr>
        <p:grpSpPr>
          <a:xfrm>
            <a:off x="1222679" y="3201095"/>
            <a:ext cx="3076209" cy="825417"/>
            <a:chOff x="1354016" y="3329090"/>
            <a:chExt cx="2861893" cy="369332"/>
          </a:xfrm>
        </p:grpSpPr>
        <p:sp>
          <p:nvSpPr>
            <p:cNvPr id="7" name="Rectangle 6"/>
            <p:cNvSpPr/>
            <p:nvPr/>
          </p:nvSpPr>
          <p:spPr>
            <a:xfrm>
              <a:off x="1354016" y="3329090"/>
              <a:ext cx="2861893" cy="369332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354016" y="3329090"/>
              <a:ext cx="2826728" cy="2639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LocalApplicationRunner.java</a:t>
              </a:r>
            </a:p>
            <a:p>
              <a:r>
                <a:rPr lang="en-US" dirty="0"/>
                <a:t>run(</a:t>
              </a:r>
              <a:r>
                <a:rPr lang="en-US" dirty="0" err="1"/>
                <a:t>StreamApplication</a:t>
              </a:r>
              <a:r>
                <a:rPr lang="en-US" dirty="0"/>
                <a:t>)</a:t>
              </a: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3429000" y="342913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cxnSp>
        <p:nvCxnSpPr>
          <p:cNvPr id="31" name="Straight Arrow Connector 30"/>
          <p:cNvCxnSpPr>
            <a:stCxn id="36" idx="2"/>
            <a:endCxn id="32" idx="0"/>
          </p:cNvCxnSpPr>
          <p:nvPr/>
        </p:nvCxnSpPr>
        <p:spPr>
          <a:xfrm flipH="1">
            <a:off x="1267557" y="4701513"/>
            <a:ext cx="1474327" cy="4969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196360" y="5198416"/>
            <a:ext cx="2142393" cy="65726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1150750" y="4026512"/>
            <a:ext cx="3182267" cy="675001"/>
          </a:xfrm>
          <a:prstGeom prst="rect">
            <a:avLst/>
          </a:prstGeom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AbstractApplicationRunner.java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231528" y="5342264"/>
            <a:ext cx="2107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StreamManager.java</a:t>
            </a:r>
          </a:p>
        </p:txBody>
      </p:sp>
      <p:cxnSp>
        <p:nvCxnSpPr>
          <p:cNvPr id="44" name="Straight Arrow Connector 43"/>
          <p:cNvCxnSpPr>
            <a:stCxn id="36" idx="2"/>
            <a:endCxn id="47" idx="0"/>
          </p:cNvCxnSpPr>
          <p:nvPr/>
        </p:nvCxnSpPr>
        <p:spPr>
          <a:xfrm>
            <a:off x="2741884" y="4701513"/>
            <a:ext cx="871847" cy="4969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2542534" y="5198416"/>
            <a:ext cx="2142393" cy="65726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TextBox 49"/>
          <p:cNvSpPr txBox="1"/>
          <p:nvPr/>
        </p:nvSpPr>
        <p:spPr>
          <a:xfrm>
            <a:off x="2502281" y="5342264"/>
            <a:ext cx="2222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ExecutionPlanner.java</a:t>
            </a:r>
          </a:p>
        </p:txBody>
      </p:sp>
    </p:spTree>
    <p:extLst>
      <p:ext uri="{BB962C8B-B14F-4D97-AF65-F5344CB8AC3E}">
        <p14:creationId xmlns:p14="http://schemas.microsoft.com/office/powerpoint/2010/main" val="2821675269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Samza</a:t>
            </a:r>
            <a:r>
              <a:rPr lang="en-US" dirty="0"/>
              <a:t> Container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4891" y="1847850"/>
            <a:ext cx="8010525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104528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540034" y="2508069"/>
            <a:ext cx="4310743" cy="321346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Task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180114" y="3435531"/>
            <a:ext cx="3030582" cy="125809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" name="Straight Arrow Connector 6"/>
          <p:cNvCxnSpPr>
            <a:endCxn id="4" idx="1"/>
          </p:cNvCxnSpPr>
          <p:nvPr/>
        </p:nvCxnSpPr>
        <p:spPr>
          <a:xfrm>
            <a:off x="1149531" y="4064578"/>
            <a:ext cx="303058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1443445" y="3488797"/>
            <a:ext cx="1776549" cy="49639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Envolope</a:t>
            </a:r>
            <a:endParaRPr lang="en-US" dirty="0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7057208" y="4064578"/>
            <a:ext cx="2739935" cy="86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5796640" y="3666668"/>
            <a:ext cx="1260568" cy="79581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4232366" y="3853543"/>
            <a:ext cx="1463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StreamTask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901147" y="3750055"/>
            <a:ext cx="12083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Output Collector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088674" y="2637682"/>
            <a:ext cx="1606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SamzaJob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7458889" y="3485816"/>
            <a:ext cx="1776549" cy="49639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Envolope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59107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815" y="265371"/>
            <a:ext cx="10515600" cy="1325563"/>
          </a:xfrm>
        </p:spPr>
        <p:txBody>
          <a:bodyPr/>
          <a:lstStyle/>
          <a:p>
            <a:r>
              <a:rPr lang="en-US" dirty="0"/>
              <a:t>Architecture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7092142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How </a:t>
            </a:r>
            <a:r>
              <a:rPr lang="en-US" dirty="0" err="1"/>
              <a:t>Samza</a:t>
            </a:r>
            <a:r>
              <a:rPr lang="en-US" dirty="0"/>
              <a:t> and YARN integrated:</a:t>
            </a:r>
          </a:p>
          <a:p>
            <a:pPr marL="0" indent="0">
              <a:buNone/>
            </a:pPr>
            <a:r>
              <a:rPr lang="en-US" sz="2000" dirty="0" err="1"/>
              <a:t>Samza</a:t>
            </a:r>
            <a:r>
              <a:rPr lang="en-US" sz="2000" dirty="0"/>
              <a:t> prepared a YARN </a:t>
            </a:r>
            <a:r>
              <a:rPr lang="en-US" sz="2000" dirty="0" err="1"/>
              <a:t>ApplicationMaster</a:t>
            </a:r>
            <a:r>
              <a:rPr lang="en-US" sz="2000" dirty="0"/>
              <a:t>(AM) and a YARN JobRunner.</a:t>
            </a:r>
          </a:p>
          <a:p>
            <a:pPr marL="0" indent="0">
              <a:buNone/>
            </a:pPr>
            <a:r>
              <a:rPr lang="en-US" sz="2000" dirty="0"/>
              <a:t>When </a:t>
            </a:r>
            <a:r>
              <a:rPr lang="en-US" sz="2000" dirty="0" err="1"/>
              <a:t>Samza</a:t>
            </a:r>
            <a:r>
              <a:rPr lang="en-US" sz="2000" dirty="0"/>
              <a:t> wants to start a new application(or job), it talks to YARN </a:t>
            </a:r>
            <a:r>
              <a:rPr lang="en-US" sz="2000" dirty="0" err="1"/>
              <a:t>ResourceManager</a:t>
            </a:r>
            <a:r>
              <a:rPr lang="en-US" sz="2000" dirty="0"/>
              <a:t>(RM). </a:t>
            </a:r>
          </a:p>
          <a:p>
            <a:pPr marL="0" indent="0">
              <a:buNone/>
            </a:pPr>
            <a:r>
              <a:rPr lang="en-US" sz="2000" dirty="0"/>
              <a:t>RM will talks to a YARN </a:t>
            </a:r>
            <a:r>
              <a:rPr lang="en-US" sz="2000" dirty="0" err="1"/>
              <a:t>NodeManager</a:t>
            </a:r>
            <a:r>
              <a:rPr lang="en-US" sz="2000" dirty="0"/>
              <a:t>(NM) to allocate space (one container) for </a:t>
            </a:r>
            <a:r>
              <a:rPr lang="en-US" sz="2000" dirty="0" err="1"/>
              <a:t>Samza</a:t>
            </a:r>
            <a:r>
              <a:rPr lang="en-US" sz="2000" dirty="0"/>
              <a:t> AM on the cluster.</a:t>
            </a:r>
          </a:p>
          <a:p>
            <a:pPr marL="0" indent="0">
              <a:buNone/>
            </a:pPr>
            <a:r>
              <a:rPr lang="en-US" sz="2000" dirty="0"/>
              <a:t>After allocating, NM starts the AM. The AM then asks RM for one or more YARN containers to run </a:t>
            </a:r>
            <a:r>
              <a:rPr lang="en-US" sz="2000" dirty="0" err="1"/>
              <a:t>SamzaContainers</a:t>
            </a:r>
            <a:r>
              <a:rPr lang="en-US" sz="2000" dirty="0"/>
              <a:t>. </a:t>
            </a:r>
          </a:p>
          <a:p>
            <a:pPr marL="0" indent="0">
              <a:buNone/>
            </a:pPr>
            <a:r>
              <a:rPr lang="en-US" sz="2000" dirty="0"/>
              <a:t>RM works with NMs to allocate required containers. NMs then start the </a:t>
            </a:r>
            <a:r>
              <a:rPr lang="en-US" sz="2000" dirty="0" err="1"/>
              <a:t>SamzaContainers</a:t>
            </a:r>
            <a:r>
              <a:rPr lang="en-US" sz="2000" dirty="0"/>
              <a:t>. </a:t>
            </a:r>
          </a:p>
          <a:p>
            <a:pPr marL="0" indent="0">
              <a:buNone/>
            </a:pPr>
            <a:r>
              <a:rPr lang="en-US" sz="2000" dirty="0"/>
              <a:t>The JobRunner will run application’s processing code in those containers.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455435" y="5255280"/>
            <a:ext cx="2497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Different colors indicate different host machine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1981" y="2080780"/>
            <a:ext cx="2343150" cy="302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329463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/>
          <p:cNvSpPr/>
          <p:nvPr/>
        </p:nvSpPr>
        <p:spPr>
          <a:xfrm>
            <a:off x="1972491" y="1463039"/>
            <a:ext cx="8007532" cy="4036423"/>
          </a:xfrm>
          <a:prstGeom prst="rect">
            <a:avLst/>
          </a:prstGeom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256608" y="2053655"/>
            <a:ext cx="3086102" cy="300167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WikipediaFeed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787285" y="2157122"/>
            <a:ext cx="2074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WikipediaFactory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 rot="540974">
            <a:off x="1544655" y="3164817"/>
            <a:ext cx="781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Listen</a:t>
            </a:r>
          </a:p>
        </p:txBody>
      </p:sp>
      <p:sp>
        <p:nvSpPr>
          <p:cNvPr id="16" name="Rectangle 15"/>
          <p:cNvSpPr/>
          <p:nvPr/>
        </p:nvSpPr>
        <p:spPr>
          <a:xfrm>
            <a:off x="261257" y="1463040"/>
            <a:ext cx="1018903" cy="39319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539875" y="2788603"/>
            <a:ext cx="461665" cy="340382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dirty="0" err="1"/>
              <a:t>WikiPedia</a:t>
            </a:r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2641417" y="2621610"/>
            <a:ext cx="2220685" cy="2076283"/>
          </a:xfrm>
          <a:prstGeom prst="rect">
            <a:avLst/>
          </a:prstGeom>
          <a:ln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6073142" y="3090369"/>
            <a:ext cx="2664822" cy="90490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6525090" y="3184680"/>
            <a:ext cx="15936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WikipediaFeedStreamTask</a:t>
            </a:r>
            <a:endParaRPr lang="en-US" dirty="0"/>
          </a:p>
        </p:txBody>
      </p:sp>
      <p:cxnSp>
        <p:nvCxnSpPr>
          <p:cNvPr id="26" name="Straight Arrow Connector 25"/>
          <p:cNvCxnSpPr>
            <a:stCxn id="21" idx="3"/>
          </p:cNvCxnSpPr>
          <p:nvPr/>
        </p:nvCxnSpPr>
        <p:spPr>
          <a:xfrm flipV="1">
            <a:off x="8737964" y="3538078"/>
            <a:ext cx="2289268" cy="47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8983524" y="3164817"/>
            <a:ext cx="2314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Wikipedia-raw</a:t>
            </a:r>
          </a:p>
        </p:txBody>
      </p:sp>
      <p:sp>
        <p:nvSpPr>
          <p:cNvPr id="42" name="Rectangle 41"/>
          <p:cNvSpPr/>
          <p:nvPr/>
        </p:nvSpPr>
        <p:spPr>
          <a:xfrm>
            <a:off x="2921991" y="3265902"/>
            <a:ext cx="1627070" cy="84105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2915562" y="3461679"/>
            <a:ext cx="1703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WikipediaFeed</a:t>
            </a:r>
            <a:endParaRPr lang="en-US" dirty="0"/>
          </a:p>
        </p:txBody>
      </p:sp>
      <p:cxnSp>
        <p:nvCxnSpPr>
          <p:cNvPr id="14" name="Straight Arrow Connector 13"/>
          <p:cNvCxnSpPr>
            <a:stCxn id="16" idx="3"/>
            <a:endCxn id="48" idx="1"/>
          </p:cNvCxnSpPr>
          <p:nvPr/>
        </p:nvCxnSpPr>
        <p:spPr>
          <a:xfrm>
            <a:off x="1280160" y="3429000"/>
            <a:ext cx="1361257" cy="23075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48" idx="3"/>
            <a:endCxn id="21" idx="1"/>
          </p:cNvCxnSpPr>
          <p:nvPr/>
        </p:nvCxnSpPr>
        <p:spPr>
          <a:xfrm flipV="1">
            <a:off x="4862102" y="3542824"/>
            <a:ext cx="1211040" cy="1169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2753144" y="2724287"/>
            <a:ext cx="2108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WikipediaConsumer</a:t>
            </a:r>
            <a:endParaRPr 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4549061" y="1447924"/>
            <a:ext cx="35356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WikipediaFeed</a:t>
            </a:r>
            <a:r>
              <a:rPr lang="en-US" dirty="0"/>
              <a:t> Job</a:t>
            </a:r>
          </a:p>
        </p:txBody>
      </p:sp>
    </p:spTree>
    <p:extLst>
      <p:ext uri="{BB962C8B-B14F-4D97-AF65-F5344CB8AC3E}">
        <p14:creationId xmlns:p14="http://schemas.microsoft.com/office/powerpoint/2010/main" val="544353580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045028" y="1690688"/>
            <a:ext cx="1625601" cy="114207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Samza</a:t>
            </a:r>
            <a:r>
              <a:rPr lang="en-US" dirty="0"/>
              <a:t> class</a:t>
            </a:r>
          </a:p>
        </p:txBody>
      </p:sp>
      <p:sp>
        <p:nvSpPr>
          <p:cNvPr id="5" name="Rectangle 4"/>
          <p:cNvSpPr/>
          <p:nvPr/>
        </p:nvSpPr>
        <p:spPr>
          <a:xfrm>
            <a:off x="3381829" y="1690688"/>
            <a:ext cx="1669142" cy="1096055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Hadoop class</a:t>
            </a:r>
          </a:p>
        </p:txBody>
      </p:sp>
      <p:sp>
        <p:nvSpPr>
          <p:cNvPr id="6" name="Rectangle 5"/>
          <p:cNvSpPr/>
          <p:nvPr/>
        </p:nvSpPr>
        <p:spPr>
          <a:xfrm>
            <a:off x="3381829" y="3192916"/>
            <a:ext cx="1669142" cy="1096055"/>
          </a:xfrm>
          <a:prstGeom prst="rect">
            <a:avLst/>
          </a:prstGeom>
          <a:ln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abstract Hadoop class</a:t>
            </a:r>
          </a:p>
        </p:txBody>
      </p:sp>
      <p:sp>
        <p:nvSpPr>
          <p:cNvPr id="7" name="Rectangle 6"/>
          <p:cNvSpPr/>
          <p:nvPr/>
        </p:nvSpPr>
        <p:spPr>
          <a:xfrm>
            <a:off x="1045028" y="3192916"/>
            <a:ext cx="1625601" cy="1096055"/>
          </a:xfrm>
          <a:prstGeom prst="rect">
            <a:avLst/>
          </a:prstGeom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abstract </a:t>
            </a:r>
            <a:r>
              <a:rPr lang="en-US" dirty="0" err="1"/>
              <a:t>Samza</a:t>
            </a:r>
            <a:r>
              <a:rPr lang="en-US" dirty="0"/>
              <a:t> class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754742" y="4649128"/>
            <a:ext cx="2206172" cy="10160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Samza</a:t>
            </a:r>
            <a:r>
              <a:rPr lang="en-US" dirty="0"/>
              <a:t> </a:t>
            </a:r>
          </a:p>
          <a:p>
            <a:pPr algn="ctr"/>
            <a:r>
              <a:rPr lang="en-US" dirty="0"/>
              <a:t>Things actually done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113314" y="4649128"/>
            <a:ext cx="2206172" cy="1016000"/>
          </a:xfrm>
          <a:prstGeom prst="round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Hadoop</a:t>
            </a:r>
          </a:p>
          <a:p>
            <a:pPr algn="ctr"/>
            <a:r>
              <a:rPr lang="en-US" dirty="0"/>
              <a:t>Things actually done</a:t>
            </a:r>
          </a:p>
        </p:txBody>
      </p:sp>
      <p:sp>
        <p:nvSpPr>
          <p:cNvPr id="10" name="Rectangle 9"/>
          <p:cNvSpPr/>
          <p:nvPr/>
        </p:nvSpPr>
        <p:spPr>
          <a:xfrm>
            <a:off x="4147179" y="346405"/>
            <a:ext cx="2757714" cy="109605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Class names end with ???</a:t>
            </a:r>
          </a:p>
          <a:p>
            <a:pPr algn="ctr"/>
            <a:r>
              <a:rPr lang="en-US" dirty="0"/>
              <a:t>Classes need to be analyze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688344" y="1690687"/>
            <a:ext cx="1669142" cy="1096055"/>
          </a:xfrm>
          <a:prstGeom prst="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Zookeeper class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924521" y="1690686"/>
            <a:ext cx="1669142" cy="109605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Your own code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-1396" y="-22927"/>
            <a:ext cx="36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Deprecated</a:t>
            </a:r>
          </a:p>
        </p:txBody>
      </p:sp>
    </p:spTree>
    <p:extLst>
      <p:ext uri="{BB962C8B-B14F-4D97-AF65-F5344CB8AC3E}">
        <p14:creationId xmlns:p14="http://schemas.microsoft.com/office/powerpoint/2010/main" val="2687862610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 a job</a:t>
            </a:r>
          </a:p>
        </p:txBody>
      </p:sp>
      <p:sp>
        <p:nvSpPr>
          <p:cNvPr id="4" name="Rectangle 3"/>
          <p:cNvSpPr/>
          <p:nvPr/>
        </p:nvSpPr>
        <p:spPr>
          <a:xfrm>
            <a:off x="237310" y="1488199"/>
            <a:ext cx="12263844" cy="62038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./run-job.sh –</a:t>
            </a:r>
            <a:r>
              <a:rPr lang="en-US" dirty="0" err="1"/>
              <a:t>config</a:t>
            </a:r>
            <a:r>
              <a:rPr lang="en-US" dirty="0"/>
              <a:t>-factory=</a:t>
            </a:r>
            <a:r>
              <a:rPr lang="en-US" dirty="0" err="1"/>
              <a:t>org.apache.samza.config.factories.PropertiesConfigFactory</a:t>
            </a:r>
            <a:r>
              <a:rPr lang="en-US" dirty="0"/>
              <a:t> –</a:t>
            </a:r>
            <a:r>
              <a:rPr lang="en-US" dirty="0" err="1"/>
              <a:t>config</a:t>
            </a:r>
            <a:r>
              <a:rPr lang="en-US" dirty="0"/>
              <a:t>-path=</a:t>
            </a:r>
            <a:r>
              <a:rPr lang="en-US" dirty="0" err="1"/>
              <a:t>wikipedia-feed.properties</a:t>
            </a:r>
            <a:endParaRPr lang="en-US" dirty="0"/>
          </a:p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681572" y="3732238"/>
            <a:ext cx="1861457" cy="7315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JobRunner.scala</a:t>
            </a:r>
            <a:endParaRPr lang="en-US" b="1" dirty="0"/>
          </a:p>
          <a:p>
            <a:pPr algn="ctr"/>
            <a:r>
              <a:rPr lang="en-US" dirty="0"/>
              <a:t>Run:</a:t>
            </a:r>
          </a:p>
        </p:txBody>
      </p:sp>
      <p:cxnSp>
        <p:nvCxnSpPr>
          <p:cNvPr id="7" name="Straight Arrow Connector 6"/>
          <p:cNvCxnSpPr>
            <a:stCxn id="18" idx="2"/>
            <a:endCxn id="5" idx="0"/>
          </p:cNvCxnSpPr>
          <p:nvPr/>
        </p:nvCxnSpPr>
        <p:spPr>
          <a:xfrm>
            <a:off x="2612301" y="3182602"/>
            <a:ext cx="0" cy="5496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237310" y="2658218"/>
            <a:ext cx="4749982" cy="52438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./run-class.sh </a:t>
            </a:r>
            <a:r>
              <a:rPr lang="en-US" dirty="0" err="1"/>
              <a:t>org.apache.samza.job.JobRunner</a:t>
            </a:r>
            <a:endParaRPr lang="en-US" dirty="0"/>
          </a:p>
        </p:txBody>
      </p:sp>
      <p:cxnSp>
        <p:nvCxnSpPr>
          <p:cNvPr id="25" name="Straight Arrow Connector 24"/>
          <p:cNvCxnSpPr>
            <a:stCxn id="4" idx="2"/>
            <a:endCxn id="18" idx="0"/>
          </p:cNvCxnSpPr>
          <p:nvPr/>
        </p:nvCxnSpPr>
        <p:spPr>
          <a:xfrm flipH="1">
            <a:off x="2612301" y="2108582"/>
            <a:ext cx="3756931" cy="5496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6858546" y="2586299"/>
            <a:ext cx="4783183" cy="353445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wikipedia-feed.properties</a:t>
            </a:r>
            <a:endParaRPr lang="en-US" dirty="0"/>
          </a:p>
          <a:p>
            <a:pPr algn="ctr"/>
            <a:r>
              <a:rPr lang="en-US" dirty="0" err="1"/>
              <a:t>job.factory.class</a:t>
            </a:r>
            <a:endParaRPr lang="en-US" dirty="0"/>
          </a:p>
          <a:p>
            <a:pPr algn="ctr"/>
            <a:r>
              <a:rPr lang="en-US" dirty="0"/>
              <a:t>job.name</a:t>
            </a:r>
          </a:p>
          <a:p>
            <a:pPr algn="ctr"/>
            <a:r>
              <a:rPr lang="en-US" dirty="0" err="1"/>
              <a:t>yarn.package.path</a:t>
            </a:r>
            <a:endParaRPr lang="en-US" dirty="0"/>
          </a:p>
          <a:p>
            <a:pPr algn="ctr"/>
            <a:r>
              <a:rPr lang="en-US" dirty="0" err="1"/>
              <a:t>task.class</a:t>
            </a:r>
            <a:endParaRPr lang="en-US" dirty="0"/>
          </a:p>
          <a:p>
            <a:pPr algn="ctr"/>
            <a:r>
              <a:rPr lang="en-US" dirty="0" err="1"/>
              <a:t>task.inputs</a:t>
            </a:r>
            <a:endParaRPr lang="en-US" dirty="0"/>
          </a:p>
          <a:p>
            <a:pPr algn="ctr"/>
            <a:r>
              <a:rPr lang="en-US" dirty="0" err="1"/>
              <a:t>serializer.registry.json.class</a:t>
            </a:r>
            <a:endParaRPr lang="en-US" dirty="0"/>
          </a:p>
          <a:p>
            <a:pPr algn="ctr"/>
            <a:r>
              <a:rPr lang="en-US" dirty="0" err="1"/>
              <a:t>systems.kafka.samza.factory</a:t>
            </a:r>
            <a:endParaRPr lang="en-US" dirty="0"/>
          </a:p>
          <a:p>
            <a:pPr algn="ctr"/>
            <a:r>
              <a:rPr lang="en-US" dirty="0" err="1"/>
              <a:t>systems.kafka.samza.msg.serde</a:t>
            </a:r>
            <a:endParaRPr lang="en-US" dirty="0"/>
          </a:p>
          <a:p>
            <a:pPr algn="ctr"/>
            <a:r>
              <a:rPr lang="en-US" dirty="0" err="1"/>
              <a:t>systems.kafka.consumer.zookeeper.connect</a:t>
            </a:r>
            <a:endParaRPr lang="en-US" dirty="0"/>
          </a:p>
          <a:p>
            <a:pPr algn="ctr"/>
            <a:r>
              <a:rPr lang="en-US" dirty="0" err="1"/>
              <a:t>systems.kafka.producer.bootstrap.servers</a:t>
            </a:r>
            <a:endParaRPr lang="en-US" dirty="0"/>
          </a:p>
          <a:p>
            <a:pPr algn="ctr"/>
            <a:r>
              <a:rPr lang="en-US" dirty="0" err="1"/>
              <a:t>job.coordinator.system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-1396" y="-22927"/>
            <a:ext cx="36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Deprecated</a:t>
            </a:r>
          </a:p>
        </p:txBody>
      </p:sp>
    </p:spTree>
    <p:extLst>
      <p:ext uri="{BB962C8B-B14F-4D97-AF65-F5344CB8AC3E}">
        <p14:creationId xmlns:p14="http://schemas.microsoft.com/office/powerpoint/2010/main" val="1029901076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447903" y="666206"/>
            <a:ext cx="1985553" cy="7315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JobRunner.scala</a:t>
            </a:r>
            <a:endParaRPr lang="en-US" b="1" dirty="0"/>
          </a:p>
          <a:p>
            <a:pPr algn="ctr"/>
            <a:r>
              <a:rPr lang="en-US" dirty="0"/>
              <a:t>Run:</a:t>
            </a:r>
          </a:p>
        </p:txBody>
      </p:sp>
      <p:sp>
        <p:nvSpPr>
          <p:cNvPr id="5" name="Down Arrow 4"/>
          <p:cNvSpPr/>
          <p:nvPr/>
        </p:nvSpPr>
        <p:spPr>
          <a:xfrm>
            <a:off x="4722223" y="104503"/>
            <a:ext cx="1436914" cy="561703"/>
          </a:xfrm>
          <a:prstGeom prst="down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App</a:t>
            </a:r>
          </a:p>
        </p:txBody>
      </p:sp>
      <p:cxnSp>
        <p:nvCxnSpPr>
          <p:cNvPr id="7" name="Straight Arrow Connector 6"/>
          <p:cNvCxnSpPr>
            <a:stCxn id="4" idx="2"/>
          </p:cNvCxnSpPr>
          <p:nvPr/>
        </p:nvCxnSpPr>
        <p:spPr>
          <a:xfrm>
            <a:off x="5440680" y="1397726"/>
            <a:ext cx="711200" cy="3878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7851140" y="1840599"/>
            <a:ext cx="1871023" cy="818606"/>
          </a:xfrm>
          <a:prstGeom prst="rect">
            <a:avLst/>
          </a:prstGeom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StreamJob.java</a:t>
            </a:r>
          </a:p>
          <a:p>
            <a:pPr algn="ctr"/>
            <a:r>
              <a:rPr lang="en-US" dirty="0"/>
              <a:t>submit</a:t>
            </a:r>
          </a:p>
        </p:txBody>
      </p:sp>
      <p:cxnSp>
        <p:nvCxnSpPr>
          <p:cNvPr id="18" name="Straight Arrow Connector 17"/>
          <p:cNvCxnSpPr>
            <a:stCxn id="4" idx="2"/>
            <a:endCxn id="19" idx="0"/>
          </p:cNvCxnSpPr>
          <p:nvPr/>
        </p:nvCxnSpPr>
        <p:spPr>
          <a:xfrm flipH="1">
            <a:off x="1516743" y="1397726"/>
            <a:ext cx="3923937" cy="3389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595086" y="1736635"/>
            <a:ext cx="1843314" cy="78377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dk1"/>
                </a:solidFill>
              </a:rPr>
              <a:t>ApplicationRunnerMain.java</a:t>
            </a:r>
            <a:r>
              <a:rPr lang="en-US" dirty="0">
                <a:solidFill>
                  <a:schemeClr val="dk1"/>
                </a:solidFill>
              </a:rPr>
              <a:t>???</a:t>
            </a:r>
          </a:p>
        </p:txBody>
      </p:sp>
      <p:cxnSp>
        <p:nvCxnSpPr>
          <p:cNvPr id="25" name="Straight Arrow Connector 24"/>
          <p:cNvCxnSpPr>
            <a:stCxn id="4" idx="2"/>
            <a:endCxn id="26" idx="0"/>
          </p:cNvCxnSpPr>
          <p:nvPr/>
        </p:nvCxnSpPr>
        <p:spPr>
          <a:xfrm flipH="1">
            <a:off x="4011021" y="1397726"/>
            <a:ext cx="1429659" cy="3389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2968713" y="1736635"/>
            <a:ext cx="2084616" cy="81860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CoordinatorStreamSystemFactory.scala</a:t>
            </a:r>
            <a:endParaRPr lang="en-US" b="1" dirty="0"/>
          </a:p>
        </p:txBody>
      </p:sp>
      <p:cxnSp>
        <p:nvCxnSpPr>
          <p:cNvPr id="40" name="Straight Arrow Connector 39"/>
          <p:cNvCxnSpPr>
            <a:stCxn id="26" idx="2"/>
            <a:endCxn id="45" idx="0"/>
          </p:cNvCxnSpPr>
          <p:nvPr/>
        </p:nvCxnSpPr>
        <p:spPr>
          <a:xfrm flipH="1">
            <a:off x="1528127" y="2555241"/>
            <a:ext cx="2482894" cy="1698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386215" y="2725127"/>
            <a:ext cx="2283823" cy="60778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CoordinatorSreamSystemConsumer.java</a:t>
            </a:r>
            <a:r>
              <a:rPr lang="en-US" dirty="0"/>
              <a:t>???</a:t>
            </a:r>
          </a:p>
        </p:txBody>
      </p:sp>
      <p:sp>
        <p:nvSpPr>
          <p:cNvPr id="49" name="Rectangle 48"/>
          <p:cNvSpPr/>
          <p:nvPr/>
        </p:nvSpPr>
        <p:spPr>
          <a:xfrm>
            <a:off x="2888023" y="2718170"/>
            <a:ext cx="2264910" cy="66185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CoordinatorSreamSystemProducer.java</a:t>
            </a:r>
            <a:r>
              <a:rPr lang="en-US" dirty="0"/>
              <a:t>???</a:t>
            </a:r>
          </a:p>
        </p:txBody>
      </p:sp>
      <p:cxnSp>
        <p:nvCxnSpPr>
          <p:cNvPr id="51" name="Straight Arrow Connector 50"/>
          <p:cNvCxnSpPr>
            <a:stCxn id="26" idx="2"/>
            <a:endCxn id="49" idx="0"/>
          </p:cNvCxnSpPr>
          <p:nvPr/>
        </p:nvCxnSpPr>
        <p:spPr>
          <a:xfrm>
            <a:off x="4011021" y="2555241"/>
            <a:ext cx="9457" cy="1629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>
            <a:stCxn id="4" idx="2"/>
            <a:endCxn id="63" idx="0"/>
          </p:cNvCxnSpPr>
          <p:nvPr/>
        </p:nvCxnSpPr>
        <p:spPr>
          <a:xfrm>
            <a:off x="5440680" y="1397726"/>
            <a:ext cx="5621020" cy="4408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ounded Rectangle 62"/>
          <p:cNvSpPr/>
          <p:nvPr/>
        </p:nvSpPr>
        <p:spPr>
          <a:xfrm>
            <a:off x="9931400" y="1838600"/>
            <a:ext cx="2260600" cy="818606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Wait for job start and exit</a:t>
            </a:r>
          </a:p>
        </p:txBody>
      </p:sp>
      <p:sp>
        <p:nvSpPr>
          <p:cNvPr id="68" name="Rectangle 67"/>
          <p:cNvSpPr/>
          <p:nvPr/>
        </p:nvSpPr>
        <p:spPr>
          <a:xfrm>
            <a:off x="5230489" y="2633619"/>
            <a:ext cx="2405337" cy="74640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b="1" dirty="0" err="1"/>
              <a:t>YarnJobFactory.scala</a:t>
            </a:r>
            <a:endParaRPr lang="en-US" altLang="zh-CN" b="1" dirty="0"/>
          </a:p>
          <a:p>
            <a:pPr algn="ctr"/>
            <a:r>
              <a:rPr lang="en-US" dirty="0" err="1"/>
              <a:t>getJob</a:t>
            </a:r>
            <a:endParaRPr lang="en-US" dirty="0"/>
          </a:p>
          <a:p>
            <a:pPr algn="ctr"/>
            <a:r>
              <a:rPr lang="en-US" dirty="0"/>
              <a:t>new </a:t>
            </a:r>
            <a:r>
              <a:rPr lang="en-US" dirty="0" err="1"/>
              <a:t>YarnJob</a:t>
            </a:r>
            <a:endParaRPr lang="en-US" dirty="0"/>
          </a:p>
        </p:txBody>
      </p:sp>
      <p:sp>
        <p:nvSpPr>
          <p:cNvPr id="84" name="Rectangle 83"/>
          <p:cNvSpPr/>
          <p:nvPr/>
        </p:nvSpPr>
        <p:spPr>
          <a:xfrm>
            <a:off x="5640069" y="1785622"/>
            <a:ext cx="1624331" cy="847997"/>
          </a:xfrm>
          <a:prstGeom prst="rect">
            <a:avLst/>
          </a:prstGeom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StreamJobFactory.class</a:t>
            </a:r>
            <a:endParaRPr lang="en-US" b="1" dirty="0"/>
          </a:p>
        </p:txBody>
      </p:sp>
      <p:cxnSp>
        <p:nvCxnSpPr>
          <p:cNvPr id="92" name="Straight Arrow Connector 91"/>
          <p:cNvCxnSpPr>
            <a:stCxn id="4" idx="2"/>
            <a:endCxn id="8" idx="0"/>
          </p:cNvCxnSpPr>
          <p:nvPr/>
        </p:nvCxnSpPr>
        <p:spPr>
          <a:xfrm>
            <a:off x="5440680" y="1397726"/>
            <a:ext cx="3345972" cy="4428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Rectangle 98"/>
          <p:cNvSpPr/>
          <p:nvPr/>
        </p:nvSpPr>
        <p:spPr>
          <a:xfrm>
            <a:off x="8035874" y="2677600"/>
            <a:ext cx="1686290" cy="73442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YarnJob.scala</a:t>
            </a:r>
            <a:endParaRPr lang="en-US" b="1" dirty="0"/>
          </a:p>
          <a:p>
            <a:pPr algn="ctr"/>
            <a:r>
              <a:rPr lang="en-US" dirty="0"/>
              <a:t>submit</a:t>
            </a:r>
          </a:p>
        </p:txBody>
      </p:sp>
      <p:sp>
        <p:nvSpPr>
          <p:cNvPr id="6" name="Rectangle 5"/>
          <p:cNvSpPr/>
          <p:nvPr/>
        </p:nvSpPr>
        <p:spPr>
          <a:xfrm>
            <a:off x="2545080" y="4649814"/>
            <a:ext cx="2321169" cy="89681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ClientHelper.scala</a:t>
            </a:r>
            <a:endParaRPr lang="en-US" b="1" dirty="0"/>
          </a:p>
          <a:p>
            <a:pPr algn="ctr"/>
            <a:r>
              <a:rPr lang="en-US" dirty="0" err="1"/>
              <a:t>submitApplication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-2317252" y="6154363"/>
            <a:ext cx="2065255" cy="633056"/>
          </a:xfrm>
          <a:prstGeom prst="rect">
            <a:avLst/>
          </a:prstGeom>
          <a:ln>
            <a:solidFill>
              <a:srgbClr val="C00000"/>
            </a:solidFill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YarnClient.java</a:t>
            </a:r>
          </a:p>
          <a:p>
            <a:pPr algn="ctr"/>
            <a:r>
              <a:rPr lang="en-US" dirty="0" err="1"/>
              <a:t>createApplication</a:t>
            </a:r>
            <a:endParaRPr lang="en-US" dirty="0"/>
          </a:p>
        </p:txBody>
      </p:sp>
      <p:grpSp>
        <p:nvGrpSpPr>
          <p:cNvPr id="30" name="Group 29"/>
          <p:cNvGrpSpPr/>
          <p:nvPr/>
        </p:nvGrpSpPr>
        <p:grpSpPr>
          <a:xfrm>
            <a:off x="-1284624" y="5546629"/>
            <a:ext cx="4990288" cy="607734"/>
            <a:chOff x="2034026" y="4559017"/>
            <a:chExt cx="3225603" cy="902282"/>
          </a:xfrm>
        </p:grpSpPr>
        <p:cxnSp>
          <p:nvCxnSpPr>
            <p:cNvPr id="15" name="Straight Arrow Connector 14"/>
            <p:cNvCxnSpPr>
              <a:stCxn id="6" idx="2"/>
              <a:endCxn id="16" idx="0"/>
            </p:cNvCxnSpPr>
            <p:nvPr/>
          </p:nvCxnSpPr>
          <p:spPr>
            <a:xfrm flipH="1">
              <a:off x="2034026" y="4559017"/>
              <a:ext cx="3225603" cy="90228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 rot="21028282">
              <a:off x="3084683" y="4628830"/>
              <a:ext cx="611034" cy="369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new</a:t>
              </a:r>
            </a:p>
          </p:txBody>
        </p:sp>
      </p:grpSp>
      <p:cxnSp>
        <p:nvCxnSpPr>
          <p:cNvPr id="43" name="Straight Arrow Connector 42"/>
          <p:cNvCxnSpPr>
            <a:stCxn id="6" idx="2"/>
            <a:endCxn id="44" idx="0"/>
          </p:cNvCxnSpPr>
          <p:nvPr/>
        </p:nvCxnSpPr>
        <p:spPr>
          <a:xfrm flipH="1">
            <a:off x="754152" y="5546629"/>
            <a:ext cx="2951513" cy="6242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/>
          <p:cNvSpPr/>
          <p:nvPr/>
        </p:nvSpPr>
        <p:spPr>
          <a:xfrm>
            <a:off x="-251995" y="6170920"/>
            <a:ext cx="2012294" cy="60824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YarnJobUtil.scala</a:t>
            </a:r>
            <a:endParaRPr lang="en-US" b="1" dirty="0"/>
          </a:p>
          <a:p>
            <a:pPr algn="ctr"/>
            <a:r>
              <a:rPr lang="en-US" dirty="0" err="1"/>
              <a:t>JobContext</a:t>
            </a:r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 rot="21212366">
            <a:off x="1578212" y="5663183"/>
            <a:ext cx="799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new</a:t>
            </a:r>
          </a:p>
        </p:txBody>
      </p:sp>
      <p:cxnSp>
        <p:nvCxnSpPr>
          <p:cNvPr id="73" name="Straight Arrow Connector 72"/>
          <p:cNvCxnSpPr>
            <a:stCxn id="6" idx="2"/>
            <a:endCxn id="74" idx="0"/>
          </p:cNvCxnSpPr>
          <p:nvPr/>
        </p:nvCxnSpPr>
        <p:spPr>
          <a:xfrm>
            <a:off x="3705665" y="5546629"/>
            <a:ext cx="662411" cy="6137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Rounded Rectangle 73"/>
          <p:cNvSpPr/>
          <p:nvPr/>
        </p:nvSpPr>
        <p:spPr>
          <a:xfrm>
            <a:off x="3535697" y="6160407"/>
            <a:ext cx="1664758" cy="59884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r>
              <a:rPr lang="en-US" dirty="0"/>
              <a:t>package</a:t>
            </a:r>
          </a:p>
          <a:p>
            <a:pPr algn="ctr"/>
            <a:r>
              <a:rPr lang="en-US" dirty="0" err="1"/>
              <a:t>fs.getFileStatus</a:t>
            </a:r>
            <a:endParaRPr lang="en-US" dirty="0"/>
          </a:p>
          <a:p>
            <a:pPr algn="ctr"/>
            <a:endParaRPr lang="en-US" dirty="0"/>
          </a:p>
        </p:txBody>
      </p:sp>
      <p:cxnSp>
        <p:nvCxnSpPr>
          <p:cNvPr id="81" name="Straight Arrow Connector 80"/>
          <p:cNvCxnSpPr>
            <a:stCxn id="6" idx="2"/>
            <a:endCxn id="82" idx="0"/>
          </p:cNvCxnSpPr>
          <p:nvPr/>
        </p:nvCxnSpPr>
        <p:spPr>
          <a:xfrm>
            <a:off x="3705665" y="5546629"/>
            <a:ext cx="5482006" cy="6024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ctangle 81"/>
          <p:cNvSpPr/>
          <p:nvPr/>
        </p:nvSpPr>
        <p:spPr>
          <a:xfrm>
            <a:off x="8350180" y="6149068"/>
            <a:ext cx="1674982" cy="79313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LocalizerResourceMapper.java</a:t>
            </a:r>
            <a:r>
              <a:rPr lang="en-US" dirty="0"/>
              <a:t>???</a:t>
            </a:r>
          </a:p>
        </p:txBody>
      </p:sp>
      <p:cxnSp>
        <p:nvCxnSpPr>
          <p:cNvPr id="89" name="Straight Arrow Connector 88"/>
          <p:cNvCxnSpPr>
            <a:stCxn id="6" idx="2"/>
            <a:endCxn id="90" idx="0"/>
          </p:cNvCxnSpPr>
          <p:nvPr/>
        </p:nvCxnSpPr>
        <p:spPr>
          <a:xfrm>
            <a:off x="3705665" y="5546629"/>
            <a:ext cx="11549088" cy="6391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Rectangle 89"/>
          <p:cNvSpPr/>
          <p:nvPr/>
        </p:nvSpPr>
        <p:spPr>
          <a:xfrm>
            <a:off x="14143771" y="6185740"/>
            <a:ext cx="2221963" cy="590588"/>
          </a:xfrm>
          <a:prstGeom prst="rect">
            <a:avLst/>
          </a:prstGeom>
          <a:ln>
            <a:solidFill>
              <a:srgbClr val="C00000"/>
            </a:solidFill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YarnClient.java</a:t>
            </a:r>
          </a:p>
          <a:p>
            <a:pPr algn="ctr"/>
            <a:r>
              <a:rPr lang="en-US" dirty="0" err="1"/>
              <a:t>submitApplication</a:t>
            </a:r>
            <a:endParaRPr lang="en-US" dirty="0"/>
          </a:p>
        </p:txBody>
      </p:sp>
      <p:cxnSp>
        <p:nvCxnSpPr>
          <p:cNvPr id="108" name="Straight Arrow Connector 107"/>
          <p:cNvCxnSpPr>
            <a:stCxn id="6" idx="2"/>
            <a:endCxn id="126" idx="0"/>
          </p:cNvCxnSpPr>
          <p:nvPr/>
        </p:nvCxnSpPr>
        <p:spPr>
          <a:xfrm>
            <a:off x="3705665" y="5546629"/>
            <a:ext cx="9480282" cy="6391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Rounded Rectangle 109"/>
          <p:cNvSpPr/>
          <p:nvPr/>
        </p:nvSpPr>
        <p:spPr>
          <a:xfrm>
            <a:off x="10044164" y="6149069"/>
            <a:ext cx="2193340" cy="781653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setupSecurityToken</a:t>
            </a:r>
            <a:endParaRPr lang="en-US" dirty="0"/>
          </a:p>
          <a:p>
            <a:pPr algn="ctr"/>
            <a:r>
              <a:rPr lang="en-US" dirty="0"/>
              <a:t>Interact with </a:t>
            </a:r>
            <a:r>
              <a:rPr lang="en-US" b="1" dirty="0" err="1"/>
              <a:t>Hadoop.security</a:t>
            </a:r>
            <a:r>
              <a:rPr lang="en-US" dirty="0"/>
              <a:t>???</a:t>
            </a:r>
          </a:p>
        </p:txBody>
      </p:sp>
      <p:sp>
        <p:nvSpPr>
          <p:cNvPr id="126" name="Rectangle 125"/>
          <p:cNvSpPr/>
          <p:nvPr/>
        </p:nvSpPr>
        <p:spPr>
          <a:xfrm>
            <a:off x="12236281" y="6185740"/>
            <a:ext cx="1899332" cy="567102"/>
          </a:xfrm>
          <a:prstGeom prst="rect">
            <a:avLst/>
          </a:prstGeom>
          <a:ln>
            <a:solidFill>
              <a:srgbClr val="C00000"/>
            </a:solidFill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ContainerLaunchContext.java???</a:t>
            </a:r>
            <a:endParaRPr lang="en-US" b="1" dirty="0"/>
          </a:p>
        </p:txBody>
      </p:sp>
      <p:sp>
        <p:nvSpPr>
          <p:cNvPr id="131" name="Rectangle 130"/>
          <p:cNvSpPr/>
          <p:nvPr/>
        </p:nvSpPr>
        <p:spPr>
          <a:xfrm>
            <a:off x="-2317252" y="6796475"/>
            <a:ext cx="2065255" cy="770638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YarnClientImpl.java</a:t>
            </a:r>
          </a:p>
          <a:p>
            <a:pPr algn="ctr"/>
            <a:r>
              <a:rPr lang="en-US" dirty="0" err="1"/>
              <a:t>createApplication</a:t>
            </a:r>
            <a:r>
              <a:rPr lang="en-US" dirty="0"/>
              <a:t>???</a:t>
            </a:r>
          </a:p>
        </p:txBody>
      </p:sp>
      <p:sp>
        <p:nvSpPr>
          <p:cNvPr id="136" name="Rectangle 135"/>
          <p:cNvSpPr/>
          <p:nvPr/>
        </p:nvSpPr>
        <p:spPr>
          <a:xfrm>
            <a:off x="14135613" y="6785384"/>
            <a:ext cx="2230121" cy="770638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hlinkClick r:id="rId3" action="ppaction://hlinksldjump"/>
              </a:rPr>
              <a:t>YarnClientImpl.java</a:t>
            </a:r>
            <a:endParaRPr lang="en-US" b="1" dirty="0"/>
          </a:p>
        </p:txBody>
      </p:sp>
      <p:cxnSp>
        <p:nvCxnSpPr>
          <p:cNvPr id="13" name="Straight Arrow Connector 12"/>
          <p:cNvCxnSpPr>
            <a:stCxn id="68" idx="2"/>
            <a:endCxn id="14" idx="0"/>
          </p:cNvCxnSpPr>
          <p:nvPr/>
        </p:nvCxnSpPr>
        <p:spPr>
          <a:xfrm flipH="1">
            <a:off x="1538136" y="3380020"/>
            <a:ext cx="4895022" cy="3426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159658" y="3722693"/>
            <a:ext cx="2756956" cy="57001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FileSystemImplConfig.java</a:t>
            </a:r>
          </a:p>
        </p:txBody>
      </p:sp>
      <p:cxnSp>
        <p:nvCxnSpPr>
          <p:cNvPr id="33" name="Straight Arrow Connector 32"/>
          <p:cNvCxnSpPr>
            <a:stCxn id="68" idx="2"/>
            <a:endCxn id="34" idx="0"/>
          </p:cNvCxnSpPr>
          <p:nvPr/>
        </p:nvCxnSpPr>
        <p:spPr>
          <a:xfrm flipH="1">
            <a:off x="4421076" y="3380020"/>
            <a:ext cx="2012082" cy="3555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ounded Rectangle 33"/>
          <p:cNvSpPr/>
          <p:nvPr/>
        </p:nvSpPr>
        <p:spPr>
          <a:xfrm>
            <a:off x="3275988" y="3735549"/>
            <a:ext cx="2290176" cy="590564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Convert </a:t>
            </a:r>
            <a:r>
              <a:rPr lang="en-US" dirty="0" err="1"/>
              <a:t>Samza</a:t>
            </a:r>
            <a:r>
              <a:rPr lang="en-US" dirty="0"/>
              <a:t> </a:t>
            </a:r>
            <a:r>
              <a:rPr lang="en-US" dirty="0" err="1"/>
              <a:t>config</a:t>
            </a:r>
            <a:r>
              <a:rPr lang="en-US" dirty="0"/>
              <a:t> into Hadoop </a:t>
            </a:r>
            <a:r>
              <a:rPr lang="en-US" dirty="0" err="1"/>
              <a:t>config</a:t>
            </a:r>
            <a:endParaRPr lang="en-US" dirty="0"/>
          </a:p>
        </p:txBody>
      </p:sp>
      <p:cxnSp>
        <p:nvCxnSpPr>
          <p:cNvPr id="46" name="Straight Arrow Connector 45"/>
          <p:cNvCxnSpPr>
            <a:stCxn id="68" idx="2"/>
            <a:endCxn id="47" idx="0"/>
          </p:cNvCxnSpPr>
          <p:nvPr/>
        </p:nvCxnSpPr>
        <p:spPr>
          <a:xfrm>
            <a:off x="6433158" y="3380020"/>
            <a:ext cx="803704" cy="3745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hlinkClick r:id="rId4" action="ppaction://hlinksldjump"/>
          </p:cNvPr>
          <p:cNvSpPr/>
          <p:nvPr/>
        </p:nvSpPr>
        <p:spPr>
          <a:xfrm>
            <a:off x="5863771" y="3754573"/>
            <a:ext cx="2746182" cy="58798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YarnJob.scala</a:t>
            </a:r>
            <a:endParaRPr lang="en-US" b="1" dirty="0"/>
          </a:p>
          <a:p>
            <a:pPr algn="ctr"/>
            <a:r>
              <a:rPr lang="en-US" dirty="0"/>
              <a:t>Start Application Manager</a:t>
            </a:r>
          </a:p>
        </p:txBody>
      </p:sp>
      <p:sp>
        <p:nvSpPr>
          <p:cNvPr id="56" name="Rounded Rectangle 55"/>
          <p:cNvSpPr/>
          <p:nvPr/>
        </p:nvSpPr>
        <p:spPr>
          <a:xfrm>
            <a:off x="-199152" y="6795719"/>
            <a:ext cx="1959450" cy="49407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Store job’s meta data</a:t>
            </a:r>
          </a:p>
        </p:txBody>
      </p:sp>
      <p:sp>
        <p:nvSpPr>
          <p:cNvPr id="65" name="Rectangle 64"/>
          <p:cNvSpPr/>
          <p:nvPr/>
        </p:nvSpPr>
        <p:spPr>
          <a:xfrm>
            <a:off x="1786779" y="6170920"/>
            <a:ext cx="1738695" cy="608242"/>
          </a:xfrm>
          <a:prstGeom prst="rect">
            <a:avLst/>
          </a:prstGeom>
          <a:ln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Path.java</a:t>
            </a:r>
          </a:p>
          <a:p>
            <a:pPr algn="ctr"/>
            <a:r>
              <a:rPr lang="en-US" dirty="0" err="1"/>
              <a:t>getFileSystem</a:t>
            </a:r>
            <a:endParaRPr lang="en-US" dirty="0"/>
          </a:p>
        </p:txBody>
      </p:sp>
      <p:cxnSp>
        <p:nvCxnSpPr>
          <p:cNvPr id="67" name="Straight Arrow Connector 66"/>
          <p:cNvCxnSpPr>
            <a:stCxn id="6" idx="2"/>
            <a:endCxn id="65" idx="0"/>
          </p:cNvCxnSpPr>
          <p:nvPr/>
        </p:nvCxnSpPr>
        <p:spPr>
          <a:xfrm flipH="1">
            <a:off x="2656127" y="5546629"/>
            <a:ext cx="1049538" cy="6242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6" idx="2"/>
            <a:endCxn id="77" idx="0"/>
          </p:cNvCxnSpPr>
          <p:nvPr/>
        </p:nvCxnSpPr>
        <p:spPr>
          <a:xfrm>
            <a:off x="3705665" y="5546629"/>
            <a:ext cx="2272464" cy="6137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Rectangle 76"/>
          <p:cNvSpPr/>
          <p:nvPr/>
        </p:nvSpPr>
        <p:spPr>
          <a:xfrm>
            <a:off x="5208612" y="6160407"/>
            <a:ext cx="1539033" cy="781795"/>
          </a:xfrm>
          <a:prstGeom prst="rect">
            <a:avLst/>
          </a:prstGeom>
          <a:ln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Resource.java</a:t>
            </a:r>
          </a:p>
          <a:p>
            <a:pPr algn="ctr"/>
            <a:r>
              <a:rPr lang="en-US" dirty="0" err="1"/>
              <a:t>setMemory</a:t>
            </a:r>
            <a:endParaRPr lang="en-US" dirty="0"/>
          </a:p>
          <a:p>
            <a:pPr algn="ctr"/>
            <a:r>
              <a:rPr lang="en-US" dirty="0"/>
              <a:t>…???</a:t>
            </a:r>
          </a:p>
        </p:txBody>
      </p:sp>
      <p:cxnSp>
        <p:nvCxnSpPr>
          <p:cNvPr id="105" name="Elbow Connector 104"/>
          <p:cNvCxnSpPr>
            <a:stCxn id="99" idx="2"/>
            <a:endCxn id="6" idx="0"/>
          </p:cNvCxnSpPr>
          <p:nvPr/>
        </p:nvCxnSpPr>
        <p:spPr>
          <a:xfrm rot="5400000">
            <a:off x="5673449" y="1444244"/>
            <a:ext cx="1237786" cy="5173354"/>
          </a:xfrm>
          <a:prstGeom prst="bentConnector3">
            <a:avLst>
              <a:gd name="adj1" fmla="val 8166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Rectangle 118"/>
          <p:cNvSpPr/>
          <p:nvPr/>
        </p:nvSpPr>
        <p:spPr>
          <a:xfrm>
            <a:off x="6747645" y="6153198"/>
            <a:ext cx="1583533" cy="582331"/>
          </a:xfrm>
          <a:prstGeom prst="rect">
            <a:avLst/>
          </a:prstGeom>
          <a:ln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LocalResource.java</a:t>
            </a:r>
            <a:r>
              <a:rPr lang="en-US" dirty="0"/>
              <a:t>???</a:t>
            </a:r>
          </a:p>
        </p:txBody>
      </p:sp>
      <p:cxnSp>
        <p:nvCxnSpPr>
          <p:cNvPr id="129" name="Straight Arrow Connector 128"/>
          <p:cNvCxnSpPr>
            <a:stCxn id="6" idx="2"/>
            <a:endCxn id="119" idx="0"/>
          </p:cNvCxnSpPr>
          <p:nvPr/>
        </p:nvCxnSpPr>
        <p:spPr>
          <a:xfrm>
            <a:off x="3705665" y="5546629"/>
            <a:ext cx="3833747" cy="606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Rounded Rectangle 129"/>
          <p:cNvSpPr/>
          <p:nvPr/>
        </p:nvSpPr>
        <p:spPr>
          <a:xfrm>
            <a:off x="8312571" y="6930722"/>
            <a:ext cx="1750200" cy="94219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Map used by Container Launch Context</a:t>
            </a:r>
          </a:p>
        </p:txBody>
      </p:sp>
      <p:sp>
        <p:nvSpPr>
          <p:cNvPr id="132" name="Rounded Rectangle 131"/>
          <p:cNvSpPr/>
          <p:nvPr/>
        </p:nvSpPr>
        <p:spPr>
          <a:xfrm>
            <a:off x="5200454" y="6942202"/>
            <a:ext cx="1555348" cy="735521"/>
          </a:xfrm>
          <a:prstGeom prst="round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Resources on cluster</a:t>
            </a:r>
          </a:p>
        </p:txBody>
      </p:sp>
      <p:sp>
        <p:nvSpPr>
          <p:cNvPr id="133" name="Rounded Rectangle 132"/>
          <p:cNvSpPr/>
          <p:nvPr/>
        </p:nvSpPr>
        <p:spPr>
          <a:xfrm>
            <a:off x="6747646" y="6735529"/>
            <a:ext cx="1398410" cy="756462"/>
          </a:xfrm>
          <a:prstGeom prst="round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Resouce</a:t>
            </a:r>
            <a:r>
              <a:rPr lang="en-US" dirty="0"/>
              <a:t> required by container</a:t>
            </a:r>
          </a:p>
        </p:txBody>
      </p:sp>
      <p:cxnSp>
        <p:nvCxnSpPr>
          <p:cNvPr id="135" name="Straight Arrow Connector 134"/>
          <p:cNvCxnSpPr>
            <a:stCxn id="6" idx="2"/>
            <a:endCxn id="110" idx="0"/>
          </p:cNvCxnSpPr>
          <p:nvPr/>
        </p:nvCxnSpPr>
        <p:spPr>
          <a:xfrm>
            <a:off x="3705665" y="5546629"/>
            <a:ext cx="7435169" cy="6024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Rounded Rectangle 142"/>
          <p:cNvSpPr/>
          <p:nvPr/>
        </p:nvSpPr>
        <p:spPr>
          <a:xfrm>
            <a:off x="12256505" y="6744122"/>
            <a:ext cx="1879107" cy="747870"/>
          </a:xfrm>
          <a:prstGeom prst="round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Information for node manager.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27531" y="30919"/>
            <a:ext cx="3992947" cy="1325563"/>
          </a:xfrm>
        </p:spPr>
        <p:txBody>
          <a:bodyPr/>
          <a:lstStyle/>
          <a:p>
            <a:r>
              <a:rPr lang="en-US" dirty="0"/>
              <a:t>Run a job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-1396" y="-22927"/>
            <a:ext cx="36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Deprecated</a:t>
            </a:r>
          </a:p>
        </p:txBody>
      </p:sp>
    </p:spTree>
    <p:extLst>
      <p:ext uri="{BB962C8B-B14F-4D97-AF65-F5344CB8AC3E}">
        <p14:creationId xmlns:p14="http://schemas.microsoft.com/office/powerpoint/2010/main" val="4144341413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9985" y="-127244"/>
            <a:ext cx="10515600" cy="1325563"/>
          </a:xfrm>
        </p:spPr>
        <p:txBody>
          <a:bodyPr/>
          <a:lstStyle/>
          <a:p>
            <a:r>
              <a:rPr lang="en-US" altLang="zh-CN" dirty="0"/>
              <a:t>Run a job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24250" y="1599408"/>
            <a:ext cx="1289539" cy="39565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00451" y="1599408"/>
            <a:ext cx="1213338" cy="378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run-job.sh</a:t>
            </a:r>
            <a:endParaRPr lang="en-US" dirty="0"/>
          </a:p>
        </p:txBody>
      </p:sp>
      <p:cxnSp>
        <p:nvCxnSpPr>
          <p:cNvPr id="6" name="Straight Arrow Connector 5"/>
          <p:cNvCxnSpPr>
            <a:stCxn id="5" idx="3"/>
            <a:endCxn id="7" idx="1"/>
          </p:cNvCxnSpPr>
          <p:nvPr/>
        </p:nvCxnSpPr>
        <p:spPr>
          <a:xfrm>
            <a:off x="1913789" y="1788443"/>
            <a:ext cx="1434438" cy="77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3348227" y="1553087"/>
            <a:ext cx="1345222" cy="48614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453734" y="1643574"/>
            <a:ext cx="1239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JobRunner</a:t>
            </a:r>
            <a:endParaRPr lang="en-US" dirty="0"/>
          </a:p>
        </p:txBody>
      </p:sp>
      <p:cxnSp>
        <p:nvCxnSpPr>
          <p:cNvPr id="9" name="Straight Arrow Connector 8"/>
          <p:cNvCxnSpPr>
            <a:stCxn id="7" idx="3"/>
            <a:endCxn id="10" idx="1"/>
          </p:cNvCxnSpPr>
          <p:nvPr/>
        </p:nvCxnSpPr>
        <p:spPr>
          <a:xfrm flipV="1">
            <a:off x="4693449" y="1772945"/>
            <a:ext cx="1138326" cy="232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5831775" y="1527313"/>
            <a:ext cx="1354012" cy="49126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6074296" y="1587014"/>
            <a:ext cx="1090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YarnJob</a:t>
            </a:r>
            <a:endParaRPr lang="en-US" dirty="0"/>
          </a:p>
        </p:txBody>
      </p:sp>
      <p:cxnSp>
        <p:nvCxnSpPr>
          <p:cNvPr id="12" name="Straight Arrow Connector 11"/>
          <p:cNvCxnSpPr>
            <a:stCxn id="13" idx="2"/>
            <a:endCxn id="5" idx="0"/>
          </p:cNvCxnSpPr>
          <p:nvPr/>
        </p:nvCxnSpPr>
        <p:spPr>
          <a:xfrm>
            <a:off x="1307120" y="1433561"/>
            <a:ext cx="0" cy="1658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85943" y="787230"/>
            <a:ext cx="18423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submit configuration file</a:t>
            </a:r>
          </a:p>
        </p:txBody>
      </p:sp>
      <p:cxnSp>
        <p:nvCxnSpPr>
          <p:cNvPr id="14" name="Straight Arrow Connector 13"/>
          <p:cNvCxnSpPr>
            <a:stCxn id="10" idx="3"/>
            <a:endCxn id="51" idx="1"/>
          </p:cNvCxnSpPr>
          <p:nvPr/>
        </p:nvCxnSpPr>
        <p:spPr>
          <a:xfrm>
            <a:off x="7185787" y="1772945"/>
            <a:ext cx="86498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10089174" y="1513744"/>
            <a:ext cx="1380392" cy="49126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10265019" y="1596192"/>
            <a:ext cx="1204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run-jc.sh</a:t>
            </a:r>
          </a:p>
        </p:txBody>
      </p:sp>
      <p:cxnSp>
        <p:nvCxnSpPr>
          <p:cNvPr id="17" name="Straight Arrow Connector 16"/>
          <p:cNvCxnSpPr>
            <a:stCxn id="15" idx="2"/>
            <a:endCxn id="18" idx="0"/>
          </p:cNvCxnSpPr>
          <p:nvPr/>
        </p:nvCxnSpPr>
        <p:spPr>
          <a:xfrm>
            <a:off x="10779370" y="2005008"/>
            <a:ext cx="0" cy="16417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9782176" y="3646723"/>
            <a:ext cx="1994388" cy="85639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9912595" y="3772967"/>
            <a:ext cx="17232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Cluster</a:t>
            </a:r>
            <a:r>
              <a:rPr lang="en-US" altLang="zh-CN" dirty="0"/>
              <a:t>BasedJobCoordinator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10085507" y="4478160"/>
            <a:ext cx="16353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Is not normal </a:t>
            </a:r>
            <a:r>
              <a:rPr lang="en-US" dirty="0" err="1"/>
              <a:t>JobCoordinator</a:t>
            </a:r>
            <a:endParaRPr lang="en-US" dirty="0"/>
          </a:p>
        </p:txBody>
      </p:sp>
      <p:cxnSp>
        <p:nvCxnSpPr>
          <p:cNvPr id="21" name="Straight Arrow Connector 20"/>
          <p:cNvCxnSpPr>
            <a:stCxn id="18" idx="1"/>
            <a:endCxn id="22" idx="3"/>
          </p:cNvCxnSpPr>
          <p:nvPr/>
        </p:nvCxnSpPr>
        <p:spPr>
          <a:xfrm flipH="1">
            <a:off x="8950381" y="4074921"/>
            <a:ext cx="831795" cy="223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7110586" y="3639824"/>
            <a:ext cx="1839795" cy="91482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7110587" y="3782077"/>
            <a:ext cx="19812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ContainerProcessManager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7059303" y="2975216"/>
            <a:ext cx="20837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Request containers, handle failures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352354" y="1724944"/>
            <a:ext cx="832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call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937023" y="1724944"/>
            <a:ext cx="826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new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947564" y="1938844"/>
            <a:ext cx="18936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pass </a:t>
            </a:r>
            <a:r>
              <a:rPr lang="en-US" dirty="0" err="1"/>
              <a:t>cmds</a:t>
            </a:r>
            <a:r>
              <a:rPr lang="en-US" dirty="0"/>
              <a:t> as a parameter</a:t>
            </a:r>
          </a:p>
        </p:txBody>
      </p:sp>
      <p:cxnSp>
        <p:nvCxnSpPr>
          <p:cNvPr id="28" name="Straight Arrow Connector 27"/>
          <p:cNvCxnSpPr>
            <a:stCxn id="23" idx="1"/>
            <a:endCxn id="35" idx="3"/>
          </p:cNvCxnSpPr>
          <p:nvPr/>
        </p:nvCxnSpPr>
        <p:spPr>
          <a:xfrm flipH="1" flipV="1">
            <a:off x="6158721" y="4095191"/>
            <a:ext cx="951866" cy="100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528815" y="3633116"/>
            <a:ext cx="1839795" cy="91482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10418885" y="2168955"/>
            <a:ext cx="360485" cy="3700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10441526" y="2733932"/>
            <a:ext cx="461665" cy="46434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dirty="0"/>
              <a:t>call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8964853" y="3991032"/>
            <a:ext cx="12836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contain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634322" y="3759360"/>
            <a:ext cx="16282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YarnClusterResourceManager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4369465" y="2508225"/>
            <a:ext cx="2149741" cy="1236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Make requests for physical resources,</a:t>
            </a:r>
          </a:p>
          <a:p>
            <a:r>
              <a:rPr lang="en-US" dirty="0"/>
              <a:t>run a container on resources</a:t>
            </a:r>
          </a:p>
        </p:txBody>
      </p:sp>
      <p:sp>
        <p:nvSpPr>
          <p:cNvPr id="35" name="Rectangle 34"/>
          <p:cNvSpPr/>
          <p:nvPr/>
        </p:nvSpPr>
        <p:spPr>
          <a:xfrm>
            <a:off x="4318926" y="3637777"/>
            <a:ext cx="1839795" cy="91482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4527389" y="3772026"/>
            <a:ext cx="11620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ContainerAllocator</a:t>
            </a:r>
            <a:endParaRPr lang="en-US" dirty="0"/>
          </a:p>
        </p:txBody>
      </p:sp>
      <p:cxnSp>
        <p:nvCxnSpPr>
          <p:cNvPr id="37" name="Straight Arrow Connector 36"/>
          <p:cNvCxnSpPr/>
          <p:nvPr/>
        </p:nvCxnSpPr>
        <p:spPr>
          <a:xfrm flipV="1">
            <a:off x="2368049" y="3777768"/>
            <a:ext cx="1950876" cy="430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213123" y="2976843"/>
            <a:ext cx="24178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Translate requests for Yarn Resource Manager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6130629" y="4035214"/>
            <a:ext cx="885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contain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2792913" y="3434444"/>
            <a:ext cx="902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request</a:t>
            </a:r>
          </a:p>
        </p:txBody>
      </p:sp>
      <p:cxnSp>
        <p:nvCxnSpPr>
          <p:cNvPr id="41" name="Straight Arrow Connector 40"/>
          <p:cNvCxnSpPr>
            <a:stCxn id="29" idx="2"/>
            <a:endCxn id="43" idx="0"/>
          </p:cNvCxnSpPr>
          <p:nvPr/>
        </p:nvCxnSpPr>
        <p:spPr>
          <a:xfrm>
            <a:off x="1448713" y="4547944"/>
            <a:ext cx="1016641" cy="13117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 rot="3055379">
            <a:off x="877584" y="4932271"/>
            <a:ext cx="1553837" cy="651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launchStreamProcessor</a:t>
            </a:r>
            <a:endParaRPr lang="en-US" dirty="0"/>
          </a:p>
        </p:txBody>
      </p:sp>
      <p:sp>
        <p:nvSpPr>
          <p:cNvPr id="43" name="Rectangle 42"/>
          <p:cNvSpPr/>
          <p:nvPr/>
        </p:nvSpPr>
        <p:spPr>
          <a:xfrm>
            <a:off x="1143511" y="5859738"/>
            <a:ext cx="2643686" cy="66457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1309655" y="6007361"/>
            <a:ext cx="2312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YarnContainerRunner</a:t>
            </a:r>
            <a:endParaRPr lang="en-US" dirty="0"/>
          </a:p>
        </p:txBody>
      </p:sp>
      <p:sp>
        <p:nvSpPr>
          <p:cNvPr id="45" name="Rectangle 44"/>
          <p:cNvSpPr/>
          <p:nvPr/>
        </p:nvSpPr>
        <p:spPr>
          <a:xfrm>
            <a:off x="2731432" y="4172608"/>
            <a:ext cx="1217511" cy="55109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commandBuilder</a:t>
            </a:r>
            <a:endParaRPr lang="en-US" dirty="0"/>
          </a:p>
        </p:txBody>
      </p:sp>
      <p:cxnSp>
        <p:nvCxnSpPr>
          <p:cNvPr id="46" name="Straight Arrow Connector 45"/>
          <p:cNvCxnSpPr/>
          <p:nvPr/>
        </p:nvCxnSpPr>
        <p:spPr>
          <a:xfrm flipH="1" flipV="1">
            <a:off x="2368609" y="4179718"/>
            <a:ext cx="1950316" cy="46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 rot="3102295">
            <a:off x="1753622" y="4852514"/>
            <a:ext cx="1226377" cy="55511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commandBuilder</a:t>
            </a:r>
            <a:endParaRPr lang="en-US" dirty="0"/>
          </a:p>
        </p:txBody>
      </p:sp>
      <p:cxnSp>
        <p:nvCxnSpPr>
          <p:cNvPr id="48" name="Straight Arrow Connector 47"/>
          <p:cNvCxnSpPr>
            <a:stCxn id="43" idx="3"/>
            <a:endCxn id="49" idx="1"/>
          </p:cNvCxnSpPr>
          <p:nvPr/>
        </p:nvCxnSpPr>
        <p:spPr>
          <a:xfrm>
            <a:off x="3787197" y="6192027"/>
            <a:ext cx="139958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/>
          <p:cNvSpPr/>
          <p:nvPr/>
        </p:nvSpPr>
        <p:spPr>
          <a:xfrm>
            <a:off x="5186786" y="5821530"/>
            <a:ext cx="2285917" cy="740994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5295526" y="6007361"/>
            <a:ext cx="2290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YARN Node Manager</a:t>
            </a:r>
          </a:p>
        </p:txBody>
      </p:sp>
      <p:sp>
        <p:nvSpPr>
          <p:cNvPr id="51" name="Rectangle 50"/>
          <p:cNvSpPr/>
          <p:nvPr/>
        </p:nvSpPr>
        <p:spPr>
          <a:xfrm>
            <a:off x="8050768" y="1547055"/>
            <a:ext cx="1490083" cy="45178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/>
          <p:cNvSpPr txBox="1"/>
          <p:nvPr/>
        </p:nvSpPr>
        <p:spPr>
          <a:xfrm>
            <a:off x="8131444" y="1588279"/>
            <a:ext cx="1419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ClientHelper</a:t>
            </a:r>
          </a:p>
        </p:txBody>
      </p:sp>
      <p:cxnSp>
        <p:nvCxnSpPr>
          <p:cNvPr id="53" name="Straight Arrow Connector 52"/>
          <p:cNvCxnSpPr>
            <a:stCxn id="52" idx="3"/>
            <a:endCxn id="15" idx="1"/>
          </p:cNvCxnSpPr>
          <p:nvPr/>
        </p:nvCxnSpPr>
        <p:spPr>
          <a:xfrm flipV="1">
            <a:off x="9550968" y="1759376"/>
            <a:ext cx="538206" cy="13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7782663" y="757535"/>
            <a:ext cx="21170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Wrap everything and submit to YARN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9331375" y="1958051"/>
            <a:ext cx="11027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submit in context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2964644" y="4791808"/>
            <a:ext cx="22221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tell which and how to run the </a:t>
            </a:r>
            <a:r>
              <a:rPr lang="en-US" dirty="0" err="1"/>
              <a:t>samza</a:t>
            </a:r>
            <a:r>
              <a:rPr lang="en-US" dirty="0"/>
              <a:t> container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-1396" y="-22927"/>
            <a:ext cx="36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Deprecated</a:t>
            </a:r>
          </a:p>
        </p:txBody>
      </p:sp>
    </p:spTree>
    <p:extLst>
      <p:ext uri="{BB962C8B-B14F-4D97-AF65-F5344CB8AC3E}">
        <p14:creationId xmlns:p14="http://schemas.microsoft.com/office/powerpoint/2010/main" val="3595600313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237473" y="1259794"/>
            <a:ext cx="2032000" cy="638628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YarnClientImpl.java</a:t>
            </a:r>
          </a:p>
          <a:p>
            <a:pPr algn="ctr"/>
            <a:r>
              <a:rPr lang="en-US" dirty="0" err="1"/>
              <a:t>submitApplication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4273131" y="617956"/>
            <a:ext cx="1960684" cy="641838"/>
          </a:xfrm>
          <a:prstGeom prst="rect">
            <a:avLst/>
          </a:prstGeom>
          <a:ln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YarnClient.java</a:t>
            </a:r>
          </a:p>
          <a:p>
            <a:pPr algn="ctr"/>
            <a:r>
              <a:rPr lang="en-US" dirty="0" err="1"/>
              <a:t>submitApplication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287756"/>
            <a:ext cx="3541486" cy="1325563"/>
          </a:xfrm>
        </p:spPr>
        <p:txBody>
          <a:bodyPr/>
          <a:lstStyle/>
          <a:p>
            <a:r>
              <a:rPr lang="en-US" dirty="0"/>
              <a:t>YarnClient.java</a:t>
            </a:r>
          </a:p>
        </p:txBody>
      </p:sp>
      <p:cxnSp>
        <p:nvCxnSpPr>
          <p:cNvPr id="7" name="Straight Arrow Connector 6"/>
          <p:cNvCxnSpPr>
            <a:stCxn id="2" idx="2"/>
            <a:endCxn id="8" idx="0"/>
          </p:cNvCxnSpPr>
          <p:nvPr/>
        </p:nvCxnSpPr>
        <p:spPr>
          <a:xfrm flipH="1">
            <a:off x="1783444" y="1898422"/>
            <a:ext cx="3470029" cy="4129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800101" y="2311400"/>
            <a:ext cx="1966686" cy="800100"/>
          </a:xfrm>
          <a:prstGeom prst="rect">
            <a:avLst/>
          </a:prstGeom>
          <a:ln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SubmitApplicationRequest.java???</a:t>
            </a:r>
          </a:p>
        </p:txBody>
      </p:sp>
      <p:cxnSp>
        <p:nvCxnSpPr>
          <p:cNvPr id="11" name="Straight Arrow Connector 10"/>
          <p:cNvCxnSpPr>
            <a:stCxn id="2" idx="2"/>
            <a:endCxn id="12" idx="0"/>
          </p:cNvCxnSpPr>
          <p:nvPr/>
        </p:nvCxnSpPr>
        <p:spPr>
          <a:xfrm flipH="1">
            <a:off x="4415623" y="1898422"/>
            <a:ext cx="837850" cy="4129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ounded Rectangle 11"/>
          <p:cNvSpPr/>
          <p:nvPr/>
        </p:nvSpPr>
        <p:spPr>
          <a:xfrm>
            <a:off x="2882900" y="2311400"/>
            <a:ext cx="3065445" cy="800100"/>
          </a:xfrm>
          <a:prstGeom prst="round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i="1" dirty="0" err="1"/>
              <a:t>addTimelineDelegationToken</a:t>
            </a:r>
            <a:endParaRPr lang="en-US" i="1" dirty="0"/>
          </a:p>
          <a:p>
            <a:pPr algn="ctr"/>
            <a:r>
              <a:rPr lang="en-US" dirty="0"/>
              <a:t>When security enabled</a:t>
            </a:r>
          </a:p>
        </p:txBody>
      </p:sp>
      <p:cxnSp>
        <p:nvCxnSpPr>
          <p:cNvPr id="17" name="Straight Arrow Connector 16"/>
          <p:cNvCxnSpPr>
            <a:stCxn id="2" idx="2"/>
            <a:endCxn id="18" idx="0"/>
          </p:cNvCxnSpPr>
          <p:nvPr/>
        </p:nvCxnSpPr>
        <p:spPr>
          <a:xfrm>
            <a:off x="5253473" y="1898422"/>
            <a:ext cx="1918050" cy="4129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6138845" y="2311400"/>
            <a:ext cx="2065355" cy="800100"/>
          </a:xfrm>
          <a:prstGeom prst="rect">
            <a:avLst/>
          </a:prstGeom>
          <a:ln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ApplicationClientProtocol.java???</a:t>
            </a:r>
          </a:p>
          <a:p>
            <a:pPr algn="ctr"/>
            <a:r>
              <a:rPr lang="en-US" dirty="0" err="1"/>
              <a:t>submitApplication</a:t>
            </a:r>
            <a:endParaRPr lang="en-US" dirty="0"/>
          </a:p>
        </p:txBody>
      </p:sp>
      <p:sp>
        <p:nvSpPr>
          <p:cNvPr id="21" name="Rounded Rectangle 20"/>
          <p:cNvSpPr/>
          <p:nvPr/>
        </p:nvSpPr>
        <p:spPr>
          <a:xfrm>
            <a:off x="6120860" y="3111500"/>
            <a:ext cx="2160886" cy="1270000"/>
          </a:xfrm>
          <a:prstGeom prst="round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Protocol between clients and </a:t>
            </a:r>
            <a:r>
              <a:rPr lang="en-US" dirty="0" err="1"/>
              <a:t>ResourceManager</a:t>
            </a:r>
            <a:endParaRPr lang="en-US" dirty="0"/>
          </a:p>
          <a:p>
            <a:pPr algn="ctr"/>
            <a:r>
              <a:rPr lang="en-US" dirty="0" err="1"/>
              <a:t>ResourceManager</a:t>
            </a:r>
            <a:r>
              <a:rPr lang="en-US" dirty="0"/>
              <a:t> reflect immediately. </a:t>
            </a:r>
          </a:p>
        </p:txBody>
      </p:sp>
      <p:cxnSp>
        <p:nvCxnSpPr>
          <p:cNvPr id="28" name="Straight Arrow Connector 27"/>
          <p:cNvCxnSpPr>
            <a:stCxn id="2" idx="2"/>
            <a:endCxn id="29" idx="0"/>
          </p:cNvCxnSpPr>
          <p:nvPr/>
        </p:nvCxnSpPr>
        <p:spPr>
          <a:xfrm>
            <a:off x="5253473" y="1898422"/>
            <a:ext cx="4400201" cy="4129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8580524" y="2311400"/>
            <a:ext cx="2146300" cy="800100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YarnApplicationState.java</a:t>
            </a:r>
          </a:p>
        </p:txBody>
      </p:sp>
      <p:sp>
        <p:nvSpPr>
          <p:cNvPr id="32" name="Rounded Rectangle 31"/>
          <p:cNvSpPr/>
          <p:nvPr/>
        </p:nvSpPr>
        <p:spPr>
          <a:xfrm>
            <a:off x="10962643" y="2311400"/>
            <a:ext cx="2265276" cy="1270000"/>
          </a:xfrm>
          <a:prstGeom prst="round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ResourceManager</a:t>
            </a:r>
            <a:r>
              <a:rPr lang="en-US" dirty="0"/>
              <a:t> fails before save applications’ state, clients need to re-submit.</a:t>
            </a:r>
          </a:p>
        </p:txBody>
      </p:sp>
      <p:cxnSp>
        <p:nvCxnSpPr>
          <p:cNvPr id="34" name="Straight Arrow Connector 33"/>
          <p:cNvCxnSpPr>
            <a:stCxn id="2" idx="2"/>
          </p:cNvCxnSpPr>
          <p:nvPr/>
        </p:nvCxnSpPr>
        <p:spPr>
          <a:xfrm>
            <a:off x="5253473" y="1898422"/>
            <a:ext cx="6841808" cy="4129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6120860" y="4381500"/>
            <a:ext cx="2083340" cy="800100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Proto\ApplicationClientProtocol.java</a:t>
            </a:r>
          </a:p>
        </p:txBody>
      </p:sp>
      <p:sp>
        <p:nvSpPr>
          <p:cNvPr id="41" name="Rounded Rectangle 40"/>
          <p:cNvSpPr/>
          <p:nvPr/>
        </p:nvSpPr>
        <p:spPr>
          <a:xfrm>
            <a:off x="6028925" y="5181600"/>
            <a:ext cx="2344755" cy="850900"/>
          </a:xfrm>
          <a:prstGeom prst="round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rpc</a:t>
            </a:r>
            <a:r>
              <a:rPr lang="en-US" dirty="0"/>
              <a:t> </a:t>
            </a:r>
            <a:r>
              <a:rPr lang="en-US" dirty="0" err="1"/>
              <a:t>submitApplication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-1396" y="-22927"/>
            <a:ext cx="36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Deprecated</a:t>
            </a:r>
          </a:p>
        </p:txBody>
      </p:sp>
    </p:spTree>
    <p:extLst>
      <p:ext uri="{BB962C8B-B14F-4D97-AF65-F5344CB8AC3E}">
        <p14:creationId xmlns:p14="http://schemas.microsoft.com/office/powerpoint/2010/main" val="1434236233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Submit a task</a:t>
            </a:r>
          </a:p>
        </p:txBody>
      </p:sp>
      <p:sp>
        <p:nvSpPr>
          <p:cNvPr id="4" name="Rectangle 3"/>
          <p:cNvSpPr/>
          <p:nvPr/>
        </p:nvSpPr>
        <p:spPr>
          <a:xfrm>
            <a:off x="838200" y="1690687"/>
            <a:ext cx="7313023" cy="456642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195251" y="2325190"/>
            <a:ext cx="1946365" cy="54864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282042" y="1775226"/>
            <a:ext cx="26615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Job Properties File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280160" y="2401780"/>
            <a:ext cx="1776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Job factory class</a:t>
            </a:r>
          </a:p>
        </p:txBody>
      </p:sp>
      <p:sp>
        <p:nvSpPr>
          <p:cNvPr id="10" name="Rectangle 9"/>
          <p:cNvSpPr/>
          <p:nvPr/>
        </p:nvSpPr>
        <p:spPr>
          <a:xfrm>
            <a:off x="3458392" y="2321429"/>
            <a:ext cx="1946365" cy="54864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Job name</a:t>
            </a:r>
          </a:p>
        </p:txBody>
      </p:sp>
      <p:sp>
        <p:nvSpPr>
          <p:cNvPr id="12" name="Rectangle 11"/>
          <p:cNvSpPr/>
          <p:nvPr/>
        </p:nvSpPr>
        <p:spPr>
          <a:xfrm>
            <a:off x="5721533" y="2321429"/>
            <a:ext cx="1946365" cy="54864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5806442" y="2398019"/>
            <a:ext cx="1776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package path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195251" y="3234012"/>
            <a:ext cx="1946365" cy="54864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1365068" y="3323666"/>
            <a:ext cx="1776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Task class</a:t>
            </a:r>
          </a:p>
        </p:txBody>
      </p:sp>
      <p:sp>
        <p:nvSpPr>
          <p:cNvPr id="17" name="Right Arrow 16"/>
          <p:cNvSpPr/>
          <p:nvPr/>
        </p:nvSpPr>
        <p:spPr>
          <a:xfrm>
            <a:off x="8151223" y="3508332"/>
            <a:ext cx="1123406" cy="237970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9274629" y="2582685"/>
            <a:ext cx="2325188" cy="210688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PropertyConfigFactory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3458392" y="3234012"/>
            <a:ext cx="1946365" cy="54864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3628209" y="3323666"/>
            <a:ext cx="1776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Task inputs</a:t>
            </a:r>
          </a:p>
        </p:txBody>
      </p:sp>
      <p:sp>
        <p:nvSpPr>
          <p:cNvPr id="21" name="Rectangle 20"/>
          <p:cNvSpPr/>
          <p:nvPr/>
        </p:nvSpPr>
        <p:spPr>
          <a:xfrm>
            <a:off x="5721533" y="3234012"/>
            <a:ext cx="1946365" cy="54864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2" name="TextBox 15"/>
          <p:cNvSpPr txBox="1"/>
          <p:nvPr/>
        </p:nvSpPr>
        <p:spPr>
          <a:xfrm>
            <a:off x="5891350" y="3323666"/>
            <a:ext cx="1776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Serializers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1195251" y="4151140"/>
            <a:ext cx="1946365" cy="54864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4" name="TextBox 15"/>
          <p:cNvSpPr txBox="1"/>
          <p:nvPr/>
        </p:nvSpPr>
        <p:spPr>
          <a:xfrm>
            <a:off x="1365068" y="4230580"/>
            <a:ext cx="1776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Job Coordinator</a:t>
            </a:r>
          </a:p>
        </p:txBody>
      </p:sp>
      <p:sp>
        <p:nvSpPr>
          <p:cNvPr id="31" name="Rectangle 30"/>
          <p:cNvSpPr/>
          <p:nvPr/>
        </p:nvSpPr>
        <p:spPr>
          <a:xfrm>
            <a:off x="3311433" y="3872306"/>
            <a:ext cx="4551794" cy="1052391"/>
          </a:xfrm>
          <a:prstGeom prst="rect">
            <a:avLst/>
          </a:prstGeom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3458393" y="4146595"/>
            <a:ext cx="1727562" cy="54864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Factory</a:t>
            </a:r>
          </a:p>
        </p:txBody>
      </p:sp>
      <p:sp>
        <p:nvSpPr>
          <p:cNvPr id="30" name="TextBox 15"/>
          <p:cNvSpPr txBox="1"/>
          <p:nvPr/>
        </p:nvSpPr>
        <p:spPr>
          <a:xfrm>
            <a:off x="4606292" y="3793808"/>
            <a:ext cx="1776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Kafka’s property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7275194" y="4185024"/>
            <a:ext cx="1518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 </a:t>
            </a:r>
          </a:p>
        </p:txBody>
      </p:sp>
      <p:sp>
        <p:nvSpPr>
          <p:cNvPr id="34" name="Rectangle 33"/>
          <p:cNvSpPr/>
          <p:nvPr/>
        </p:nvSpPr>
        <p:spPr>
          <a:xfrm>
            <a:off x="5323116" y="4140926"/>
            <a:ext cx="1727562" cy="54864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Servers address</a:t>
            </a:r>
          </a:p>
        </p:txBody>
      </p:sp>
      <p:sp>
        <p:nvSpPr>
          <p:cNvPr id="35" name="Rectangle 34"/>
          <p:cNvSpPr/>
          <p:nvPr/>
        </p:nvSpPr>
        <p:spPr>
          <a:xfrm>
            <a:off x="999921" y="5319370"/>
            <a:ext cx="6863306" cy="767981"/>
          </a:xfrm>
          <a:prstGeom prst="rect">
            <a:avLst/>
          </a:prstGeom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3097530" y="5355238"/>
            <a:ext cx="2449287" cy="3804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Other system’s property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4099717" y="5009999"/>
            <a:ext cx="615553" cy="24534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sz="2800" dirty="0"/>
              <a:t>…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-1396" y="-22927"/>
            <a:ext cx="36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Deprecated</a:t>
            </a:r>
          </a:p>
        </p:txBody>
      </p:sp>
    </p:spTree>
    <p:extLst>
      <p:ext uri="{BB962C8B-B14F-4D97-AF65-F5344CB8AC3E}">
        <p14:creationId xmlns:p14="http://schemas.microsoft.com/office/powerpoint/2010/main" val="3245442243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Factory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Factory implement both consumer and producer</a:t>
            </a:r>
          </a:p>
          <a:p>
            <a:endParaRPr lang="en-US" dirty="0"/>
          </a:p>
          <a:p>
            <a:endParaRPr lang="en-US" dirty="0"/>
          </a:p>
          <a:p>
            <a:r>
              <a:rPr lang="en-US" sz="2400" dirty="0"/>
              <a:t>Container use Consumer to read message and pass them to </a:t>
            </a:r>
            <a:r>
              <a:rPr lang="en-US" altLang="zh-CN" sz="2400" dirty="0" err="1"/>
              <a:t>StreamTask</a:t>
            </a:r>
            <a:endParaRPr lang="en-US" altLang="zh-CN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Producer </a:t>
            </a:r>
            <a:r>
              <a:rPr lang="en-US" altLang="zh-CN" sz="2400" dirty="0"/>
              <a:t>writes messages from </a:t>
            </a:r>
            <a:r>
              <a:rPr lang="en-US" altLang="zh-CN" sz="2400" dirty="0" err="1"/>
              <a:t>StreamTask</a:t>
            </a:r>
            <a:r>
              <a:rPr lang="en-US" altLang="zh-CN" sz="2400" dirty="0"/>
              <a:t> to outside systems</a:t>
            </a:r>
          </a:p>
          <a:p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406" y="2229513"/>
            <a:ext cx="10136337" cy="106028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3406" y="5091113"/>
            <a:ext cx="7343775" cy="10858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3406" y="4269490"/>
            <a:ext cx="10075140" cy="23719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3406" y="3905862"/>
            <a:ext cx="6657975" cy="21907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-1396" y="-22927"/>
            <a:ext cx="36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Deprecated</a:t>
            </a:r>
          </a:p>
        </p:txBody>
      </p:sp>
    </p:spTree>
    <p:extLst>
      <p:ext uri="{BB962C8B-B14F-4D97-AF65-F5344CB8AC3E}">
        <p14:creationId xmlns:p14="http://schemas.microsoft.com/office/powerpoint/2010/main" val="3338733228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ProcessJob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318846" y="2726408"/>
            <a:ext cx="3982916" cy="269844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424354" y="2848707"/>
            <a:ext cx="28399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ProcessJobFactory</a:t>
            </a:r>
            <a:endParaRPr lang="en-US" dirty="0"/>
          </a:p>
          <a:p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690446" y="3798278"/>
            <a:ext cx="2031023" cy="59754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756389" y="3890964"/>
            <a:ext cx="1965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JobModelManager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2690445" y="4581436"/>
            <a:ext cx="2031023" cy="59754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2844312" y="4611565"/>
            <a:ext cx="16133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JobCoordinator</a:t>
            </a:r>
            <a:r>
              <a:rPr lang="en-US" dirty="0"/>
              <a:t>???</a:t>
            </a:r>
          </a:p>
        </p:txBody>
      </p:sp>
      <p:cxnSp>
        <p:nvCxnSpPr>
          <p:cNvPr id="14" name="Straight Arrow Connector 13"/>
          <p:cNvCxnSpPr>
            <a:stCxn id="4" idx="3"/>
          </p:cNvCxnSpPr>
          <p:nvPr/>
        </p:nvCxnSpPr>
        <p:spPr>
          <a:xfrm flipV="1">
            <a:off x="5301762" y="4075630"/>
            <a:ext cx="69459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5952392" y="3015762"/>
            <a:ext cx="2523393" cy="202223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6093067" y="3171872"/>
            <a:ext cx="1573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ProcessJob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-1396" y="-22927"/>
            <a:ext cx="36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Deprecated</a:t>
            </a:r>
          </a:p>
        </p:txBody>
      </p:sp>
    </p:spTree>
    <p:extLst>
      <p:ext uri="{BB962C8B-B14F-4D97-AF65-F5344CB8AC3E}">
        <p14:creationId xmlns:p14="http://schemas.microsoft.com/office/powerpoint/2010/main" val="143873955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854" y="0"/>
            <a:ext cx="10515600" cy="1325563"/>
          </a:xfrm>
        </p:spPr>
        <p:txBody>
          <a:bodyPr/>
          <a:lstStyle/>
          <a:p>
            <a:r>
              <a:rPr lang="en-US" altLang="zh-CN" dirty="0"/>
              <a:t>Run-app.sh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746" y="943341"/>
            <a:ext cx="5819775" cy="2762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7746" y="1219566"/>
            <a:ext cx="109141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./run-app.sh </a:t>
            </a:r>
            <a:r>
              <a:rPr lang="en-US" dirty="0" err="1"/>
              <a:t>wikipedia.application.WikipediaApplication</a:t>
            </a:r>
            <a:r>
              <a:rPr lang="en-US" dirty="0"/>
              <a:t> --</a:t>
            </a:r>
            <a:r>
              <a:rPr lang="en-US" dirty="0" err="1"/>
              <a:t>config</a:t>
            </a:r>
            <a:r>
              <a:rPr lang="en-US" dirty="0"/>
              <a:t>-factory=</a:t>
            </a:r>
            <a:r>
              <a:rPr lang="en-US" dirty="0" err="1"/>
              <a:t>org.apache.samza.config.factories.PropertiesConfigFactory</a:t>
            </a:r>
            <a:r>
              <a:rPr lang="en-US" dirty="0"/>
              <a:t> --</a:t>
            </a:r>
            <a:r>
              <a:rPr lang="en-US" dirty="0" err="1"/>
              <a:t>config</a:t>
            </a:r>
            <a:r>
              <a:rPr lang="en-US" dirty="0"/>
              <a:t>-path=</a:t>
            </a:r>
            <a:r>
              <a:rPr lang="en-US" dirty="0" err="1"/>
              <a:t>wikipediaApplication.properties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0854" y="1978269"/>
            <a:ext cx="573771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err="1">
                <a:latin typeface="+mj-lt"/>
              </a:rPr>
              <a:t>ApplicationRunnerMain</a:t>
            </a:r>
            <a:endParaRPr lang="en-US" sz="4400" dirty="0">
              <a:latin typeface="+mj-lt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54" y="4305779"/>
            <a:ext cx="6819900" cy="11334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37746" y="2672862"/>
            <a:ext cx="44606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Read configuration from </a:t>
            </a:r>
            <a:r>
              <a:rPr lang="en-US" altLang="zh-CN" dirty="0" err="1"/>
              <a:t>commandline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746" y="3028679"/>
            <a:ext cx="8086725" cy="3429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460" y="5468091"/>
            <a:ext cx="2457450" cy="5334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943" y="3515204"/>
            <a:ext cx="5305425" cy="79057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7"/>
          <a:srcRect t="29988" b="20309"/>
          <a:stretch/>
        </p:blipFill>
        <p:spPr>
          <a:xfrm>
            <a:off x="-125290" y="3370348"/>
            <a:ext cx="5486400" cy="12309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757745" y="4428954"/>
            <a:ext cx="36224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Generate the instance of </a:t>
            </a:r>
            <a:r>
              <a:rPr lang="en-US" altLang="zh-CN" dirty="0" err="1"/>
              <a:t>StreamAppplication</a:t>
            </a:r>
            <a:r>
              <a:rPr lang="en-US" altLang="zh-CN" dirty="0"/>
              <a:t> class, ‘wikipediaApplication.java’ for example </a:t>
            </a:r>
            <a:endParaRPr lang="en-US" dirty="0"/>
          </a:p>
        </p:txBody>
      </p:sp>
      <p:cxnSp>
        <p:nvCxnSpPr>
          <p:cNvPr id="14" name="Straight Arrow Connector 13"/>
          <p:cNvCxnSpPr>
            <a:stCxn id="12" idx="1"/>
            <a:endCxn id="6" idx="3"/>
          </p:cNvCxnSpPr>
          <p:nvPr/>
        </p:nvCxnSpPr>
        <p:spPr>
          <a:xfrm flipH="1" flipV="1">
            <a:off x="6910754" y="4872517"/>
            <a:ext cx="846991" cy="1566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-1396" y="-22927"/>
            <a:ext cx="36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Deprecated</a:t>
            </a:r>
          </a:p>
        </p:txBody>
      </p:sp>
    </p:spTree>
    <p:extLst>
      <p:ext uri="{BB962C8B-B14F-4D97-AF65-F5344CB8AC3E}">
        <p14:creationId xmlns:p14="http://schemas.microsoft.com/office/powerpoint/2010/main" val="34650863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" y="56760"/>
            <a:ext cx="10515600" cy="1325563"/>
          </a:xfrm>
        </p:spPr>
        <p:txBody>
          <a:bodyPr/>
          <a:lstStyle/>
          <a:p>
            <a:r>
              <a:rPr lang="en-US" dirty="0"/>
              <a:t>Architecture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8714" y="1915319"/>
            <a:ext cx="6467475" cy="417195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899563" y="6176963"/>
            <a:ext cx="4666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http://samza.apache.org/startup/preview/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64623" y="1699875"/>
            <a:ext cx="52300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high-level API (Since 0.13.0) provides the libraries for user to define their applications’ logic. Users implement applications’ logic in StreamApplication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64623" y="2792535"/>
            <a:ext cx="569560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Samza</a:t>
            </a:r>
            <a:r>
              <a:rPr lang="en-US" dirty="0"/>
              <a:t> use </a:t>
            </a:r>
            <a:r>
              <a:rPr lang="en-US" dirty="0" err="1"/>
              <a:t>ApplicationRunner</a:t>
            </a:r>
            <a:r>
              <a:rPr lang="en-US" dirty="0"/>
              <a:t> to run a StreamApplication:</a:t>
            </a:r>
          </a:p>
          <a:p>
            <a:r>
              <a:rPr lang="en-US" sz="1600" dirty="0"/>
              <a:t>Remote Runner for running on the cluster (Cluster mode)</a:t>
            </a:r>
          </a:p>
          <a:p>
            <a:r>
              <a:rPr lang="en-US" sz="1600" dirty="0"/>
              <a:t>Local Runner for running on local machine (Standalone mode)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64623" y="3823639"/>
            <a:ext cx="5374091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execution layer, </a:t>
            </a:r>
            <a:r>
              <a:rPr lang="en-US" altLang="zh-CN" dirty="0"/>
              <a:t>there are two kinds of execution models:</a:t>
            </a:r>
          </a:p>
          <a:p>
            <a:r>
              <a:rPr lang="en-US" sz="1600" dirty="0"/>
              <a:t>Cluster-based </a:t>
            </a:r>
            <a:r>
              <a:rPr lang="en-US" sz="1600" dirty="0" err="1"/>
              <a:t>execution:YARN</a:t>
            </a:r>
            <a:r>
              <a:rPr lang="en-US" sz="1600" dirty="0"/>
              <a:t>, </a:t>
            </a:r>
            <a:r>
              <a:rPr lang="en-US" sz="1600" dirty="0" err="1"/>
              <a:t>Mesos</a:t>
            </a:r>
            <a:endParaRPr lang="en-US" sz="1600" dirty="0"/>
          </a:p>
          <a:p>
            <a:r>
              <a:rPr lang="en-US" sz="1600" dirty="0"/>
              <a:t>Embedded execution: </a:t>
            </a:r>
            <a:r>
              <a:rPr lang="en-US" sz="1600" dirty="0" err="1"/>
              <a:t>ZooKeeper</a:t>
            </a:r>
            <a:r>
              <a:rPr lang="en-US" sz="1600" dirty="0"/>
              <a:t>, External</a:t>
            </a:r>
          </a:p>
          <a:p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64623" y="5064521"/>
            <a:ext cx="53132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StreamProcessor</a:t>
            </a:r>
            <a:r>
              <a:rPr lang="en-US" dirty="0"/>
              <a:t> is the smallest execution unit of a StreamApplication. It reads </a:t>
            </a:r>
            <a:r>
              <a:rPr lang="en-US" dirty="0" err="1"/>
              <a:t>configs</a:t>
            </a:r>
            <a:r>
              <a:rPr lang="en-US" dirty="0"/>
              <a:t> from </a:t>
            </a:r>
            <a:r>
              <a:rPr lang="en-US" dirty="0" err="1"/>
              <a:t>ApplicationRunner</a:t>
            </a:r>
            <a:r>
              <a:rPr lang="en-US" dirty="0"/>
              <a:t> and processes input partitions. </a:t>
            </a:r>
          </a:p>
        </p:txBody>
      </p:sp>
    </p:spTree>
    <p:extLst>
      <p:ext uri="{BB962C8B-B14F-4D97-AF65-F5344CB8AC3E}">
        <p14:creationId xmlns:p14="http://schemas.microsoft.com/office/powerpoint/2010/main" val="172104048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1531" y="101356"/>
            <a:ext cx="10515600" cy="1325563"/>
          </a:xfrm>
        </p:spPr>
        <p:txBody>
          <a:bodyPr/>
          <a:lstStyle/>
          <a:p>
            <a:r>
              <a:rPr lang="en-US" dirty="0" err="1"/>
              <a:t>ApplicationRunner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358" y="2285024"/>
            <a:ext cx="7248525" cy="21526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20" y="2035786"/>
            <a:ext cx="7019925" cy="31432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033845" y="3744247"/>
            <a:ext cx="4879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Here</a:t>
            </a:r>
            <a:r>
              <a:rPr lang="en-US" dirty="0"/>
              <a:t> we use </a:t>
            </a:r>
            <a:r>
              <a:rPr lang="en-US" dirty="0" err="1"/>
              <a:t>RemoteApplicationRunner</a:t>
            </a:r>
            <a:r>
              <a:rPr lang="en-US" dirty="0"/>
              <a:t> class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-1396" y="-22927"/>
            <a:ext cx="36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Deprecated</a:t>
            </a:r>
          </a:p>
        </p:txBody>
      </p:sp>
    </p:spTree>
    <p:extLst>
      <p:ext uri="{BB962C8B-B14F-4D97-AF65-F5344CB8AC3E}">
        <p14:creationId xmlns:p14="http://schemas.microsoft.com/office/powerpoint/2010/main" val="34639536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Wikipedia Application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750810"/>
            <a:ext cx="8821189" cy="435133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This is the Hello-</a:t>
            </a:r>
            <a:r>
              <a:rPr lang="en-US" dirty="0" err="1"/>
              <a:t>Samza</a:t>
            </a:r>
            <a:r>
              <a:rPr lang="en-US" dirty="0"/>
              <a:t> project’s example application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This application read </a:t>
            </a:r>
            <a:r>
              <a:rPr lang="en-US" dirty="0" err="1"/>
              <a:t>realtime</a:t>
            </a:r>
            <a:r>
              <a:rPr lang="en-US" dirty="0"/>
              <a:t> events from Wikipedia website, and write the statistics information of these events into a Kafka topic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1201188" y="4794511"/>
            <a:ext cx="1886989" cy="1880609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292629" y="4794511"/>
            <a:ext cx="194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Wikipedia server</a:t>
            </a:r>
          </a:p>
        </p:txBody>
      </p:sp>
      <p:sp>
        <p:nvSpPr>
          <p:cNvPr id="6" name="Rectangle 5"/>
          <p:cNvSpPr/>
          <p:nvPr/>
        </p:nvSpPr>
        <p:spPr>
          <a:xfrm>
            <a:off x="1363287" y="5237018"/>
            <a:ext cx="1562793" cy="29925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611284" y="5201981"/>
            <a:ext cx="1305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wikipedia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363287" y="5694898"/>
            <a:ext cx="1562793" cy="29925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611284" y="5659861"/>
            <a:ext cx="1305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wiktionary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363287" y="6196340"/>
            <a:ext cx="1562793" cy="29925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611284" y="6161303"/>
            <a:ext cx="1305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wikinews</a:t>
            </a:r>
            <a:endParaRPr lang="en-US" dirty="0"/>
          </a:p>
        </p:txBody>
      </p:sp>
      <p:sp>
        <p:nvSpPr>
          <p:cNvPr id="15" name="Rounded Rectangle 14"/>
          <p:cNvSpPr/>
          <p:nvPr/>
        </p:nvSpPr>
        <p:spPr>
          <a:xfrm>
            <a:off x="3940232" y="5232063"/>
            <a:ext cx="2934393" cy="1182126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4253345" y="5604886"/>
            <a:ext cx="2309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WikipediaApplication</a:t>
            </a:r>
            <a:endParaRPr lang="en-US" dirty="0"/>
          </a:p>
        </p:txBody>
      </p:sp>
      <p:cxnSp>
        <p:nvCxnSpPr>
          <p:cNvPr id="17" name="Straight Arrow Connector 16"/>
          <p:cNvCxnSpPr>
            <a:stCxn id="7" idx="3"/>
            <a:endCxn id="15" idx="1"/>
          </p:cNvCxnSpPr>
          <p:nvPr/>
        </p:nvCxnSpPr>
        <p:spPr>
          <a:xfrm>
            <a:off x="2916382" y="5386647"/>
            <a:ext cx="1023850" cy="4364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10" idx="3"/>
            <a:endCxn id="15" idx="1"/>
          </p:cNvCxnSpPr>
          <p:nvPr/>
        </p:nvCxnSpPr>
        <p:spPr>
          <a:xfrm flipV="1">
            <a:off x="2916382" y="5823126"/>
            <a:ext cx="1023850" cy="214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1" idx="3"/>
            <a:endCxn id="15" idx="1"/>
          </p:cNvCxnSpPr>
          <p:nvPr/>
        </p:nvCxnSpPr>
        <p:spPr>
          <a:xfrm flipV="1">
            <a:off x="2926080" y="5823126"/>
            <a:ext cx="1014152" cy="5228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15" idx="3"/>
            <a:endCxn id="35" idx="1"/>
          </p:cNvCxnSpPr>
          <p:nvPr/>
        </p:nvCxnSpPr>
        <p:spPr>
          <a:xfrm flipV="1">
            <a:off x="6874625" y="5819695"/>
            <a:ext cx="581892" cy="34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ounded Rectangle 34"/>
          <p:cNvSpPr/>
          <p:nvPr/>
        </p:nvSpPr>
        <p:spPr>
          <a:xfrm>
            <a:off x="7456517" y="5478087"/>
            <a:ext cx="1687483" cy="683216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7456517" y="5623115"/>
            <a:ext cx="18204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wiki-stats topic</a:t>
            </a:r>
          </a:p>
        </p:txBody>
      </p:sp>
    </p:spTree>
    <p:extLst>
      <p:ext uri="{BB962C8B-B14F-4D97-AF65-F5344CB8AC3E}">
        <p14:creationId xmlns:p14="http://schemas.microsoft.com/office/powerpoint/2010/main" val="1192086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Wikipedia Application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657" y="2015507"/>
            <a:ext cx="5139434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Procedure: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Read </a:t>
            </a:r>
            <a:r>
              <a:rPr lang="en-US" sz="2000" dirty="0" err="1"/>
              <a:t>realtime</a:t>
            </a:r>
            <a:r>
              <a:rPr lang="en-US" sz="2000" dirty="0"/>
              <a:t> events from three wiki sources stream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Merge three streams into one stream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Parse these events to a structured format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Aggregate events’ stats(total number of certain word, number of modification, </a:t>
            </a:r>
            <a:r>
              <a:rPr lang="en-US" sz="2000" dirty="0" err="1"/>
              <a:t>etc</a:t>
            </a:r>
            <a:r>
              <a:rPr lang="en-US" sz="2000" dirty="0"/>
              <a:t>) over 10 seconds window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Format each window’s output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Send window output to Kafka topic named ‘</a:t>
            </a:r>
            <a:r>
              <a:rPr lang="en-US" sz="2000" dirty="0" err="1"/>
              <a:t>wikipedia</a:t>
            </a:r>
            <a:r>
              <a:rPr lang="en-US" sz="2000" dirty="0"/>
              <a:t>-stats’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233793" y="3035885"/>
            <a:ext cx="6849687" cy="160253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7141907" y="3614344"/>
            <a:ext cx="397535" cy="397535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 	</a:t>
            </a:r>
          </a:p>
        </p:txBody>
      </p:sp>
      <p:cxnSp>
        <p:nvCxnSpPr>
          <p:cNvPr id="6" name="Straight Arrow Connector 5"/>
          <p:cNvCxnSpPr>
            <a:endCxn id="5" idx="1"/>
          </p:cNvCxnSpPr>
          <p:nvPr/>
        </p:nvCxnSpPr>
        <p:spPr>
          <a:xfrm>
            <a:off x="6803464" y="3338307"/>
            <a:ext cx="396661" cy="3342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>
            <a:endCxn id="5" idx="2"/>
          </p:cNvCxnSpPr>
          <p:nvPr/>
        </p:nvCxnSpPr>
        <p:spPr>
          <a:xfrm>
            <a:off x="6710192" y="3803247"/>
            <a:ext cx="431715" cy="98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endCxn id="5" idx="3"/>
          </p:cNvCxnSpPr>
          <p:nvPr/>
        </p:nvCxnSpPr>
        <p:spPr>
          <a:xfrm flipV="1">
            <a:off x="6796340" y="3953661"/>
            <a:ext cx="403785" cy="2449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5422320" y="3136102"/>
            <a:ext cx="1374020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5422320" y="3136102"/>
            <a:ext cx="1442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en-wikipedia</a:t>
            </a:r>
            <a:endParaRPr lang="en-US" dirty="0"/>
          </a:p>
        </p:txBody>
      </p:sp>
      <p:cxnSp>
        <p:nvCxnSpPr>
          <p:cNvPr id="11" name="Straight Arrow Connector 10"/>
          <p:cNvCxnSpPr>
            <a:stCxn id="5" idx="6"/>
            <a:endCxn id="17" idx="2"/>
          </p:cNvCxnSpPr>
          <p:nvPr/>
        </p:nvCxnSpPr>
        <p:spPr>
          <a:xfrm flipV="1">
            <a:off x="7539442" y="3808179"/>
            <a:ext cx="590155" cy="49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2"/>
          <p:cNvSpPr txBox="1"/>
          <p:nvPr/>
        </p:nvSpPr>
        <p:spPr>
          <a:xfrm>
            <a:off x="6894899" y="3290137"/>
            <a:ext cx="1089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mergeAll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5398995" y="3568784"/>
            <a:ext cx="1374020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4" name="TextBox 14"/>
          <p:cNvSpPr txBox="1"/>
          <p:nvPr/>
        </p:nvSpPr>
        <p:spPr>
          <a:xfrm>
            <a:off x="5330279" y="3553239"/>
            <a:ext cx="1517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en-wiktionary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5411567" y="4019003"/>
            <a:ext cx="1374020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5445351" y="4003458"/>
            <a:ext cx="1517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en-wikinews</a:t>
            </a:r>
            <a:endParaRPr lang="en-US" dirty="0"/>
          </a:p>
        </p:txBody>
      </p:sp>
      <p:sp>
        <p:nvSpPr>
          <p:cNvPr id="17" name="Oval 16"/>
          <p:cNvSpPr/>
          <p:nvPr/>
        </p:nvSpPr>
        <p:spPr>
          <a:xfrm>
            <a:off x="8129597" y="3609411"/>
            <a:ext cx="397535" cy="397535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 	</a:t>
            </a:r>
          </a:p>
        </p:txBody>
      </p:sp>
      <p:cxnSp>
        <p:nvCxnSpPr>
          <p:cNvPr id="18" name="Straight Arrow Connector 17"/>
          <p:cNvCxnSpPr>
            <a:stCxn id="17" idx="6"/>
            <a:endCxn id="20" idx="2"/>
          </p:cNvCxnSpPr>
          <p:nvPr/>
        </p:nvCxnSpPr>
        <p:spPr>
          <a:xfrm>
            <a:off x="8527132" y="3808179"/>
            <a:ext cx="661225" cy="47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9"/>
          <p:cNvSpPr txBox="1"/>
          <p:nvPr/>
        </p:nvSpPr>
        <p:spPr>
          <a:xfrm>
            <a:off x="7817433" y="3287010"/>
            <a:ext cx="1250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 err="1"/>
              <a:t>Wiki</a:t>
            </a:r>
            <a:r>
              <a:rPr lang="en-US" dirty="0" err="1"/>
              <a:t>Parser</a:t>
            </a:r>
            <a:endParaRPr lang="en-US" dirty="0"/>
          </a:p>
        </p:txBody>
      </p:sp>
      <p:sp>
        <p:nvSpPr>
          <p:cNvPr id="20" name="Oval 19"/>
          <p:cNvSpPr/>
          <p:nvPr/>
        </p:nvSpPr>
        <p:spPr>
          <a:xfrm>
            <a:off x="9188357" y="3611579"/>
            <a:ext cx="402775" cy="402775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1" name="TextBox 21"/>
          <p:cNvSpPr txBox="1"/>
          <p:nvPr/>
        </p:nvSpPr>
        <p:spPr>
          <a:xfrm>
            <a:off x="8951762" y="3328708"/>
            <a:ext cx="1039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window</a:t>
            </a:r>
          </a:p>
        </p:txBody>
      </p:sp>
      <p:sp>
        <p:nvSpPr>
          <p:cNvPr id="22" name="Oval 21"/>
          <p:cNvSpPr/>
          <p:nvPr/>
        </p:nvSpPr>
        <p:spPr>
          <a:xfrm>
            <a:off x="10245983" y="3620087"/>
            <a:ext cx="402775" cy="402775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cxnSp>
        <p:nvCxnSpPr>
          <p:cNvPr id="23" name="Straight Arrow Connector 22"/>
          <p:cNvCxnSpPr>
            <a:stCxn id="20" idx="6"/>
            <a:endCxn id="22" idx="2"/>
          </p:cNvCxnSpPr>
          <p:nvPr/>
        </p:nvCxnSpPr>
        <p:spPr>
          <a:xfrm>
            <a:off x="9591132" y="3812967"/>
            <a:ext cx="654851" cy="85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4"/>
          <p:cNvSpPr txBox="1"/>
          <p:nvPr/>
        </p:nvSpPr>
        <p:spPr>
          <a:xfrm>
            <a:off x="10067463" y="3048811"/>
            <a:ext cx="8720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formatOutput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11175169" y="3476481"/>
            <a:ext cx="871609" cy="67915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6" name="TextBox 26"/>
          <p:cNvSpPr txBox="1"/>
          <p:nvPr/>
        </p:nvSpPr>
        <p:spPr>
          <a:xfrm>
            <a:off x="11149706" y="3501593"/>
            <a:ext cx="9225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wikipedia</a:t>
            </a:r>
            <a:r>
              <a:rPr lang="en-US" dirty="0"/>
              <a:t>-stats</a:t>
            </a:r>
          </a:p>
        </p:txBody>
      </p:sp>
      <p:cxnSp>
        <p:nvCxnSpPr>
          <p:cNvPr id="27" name="Straight Arrow Connector 26"/>
          <p:cNvCxnSpPr>
            <a:stCxn id="22" idx="6"/>
            <a:endCxn id="26" idx="1"/>
          </p:cNvCxnSpPr>
          <p:nvPr/>
        </p:nvCxnSpPr>
        <p:spPr>
          <a:xfrm>
            <a:off x="10648758" y="3821475"/>
            <a:ext cx="500948" cy="32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74083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Wikipedia Application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3058" y="1842250"/>
            <a:ext cx="6210993" cy="4351338"/>
          </a:xfrm>
        </p:spPr>
        <p:txBody>
          <a:bodyPr/>
          <a:lstStyle/>
          <a:p>
            <a:r>
              <a:rPr lang="en-US" dirty="0"/>
              <a:t>The application’s logic is mainly contained </a:t>
            </a:r>
            <a:r>
              <a:rPr lang="en-US" altLang="zh-CN" dirty="0"/>
              <a:t>in the </a:t>
            </a:r>
            <a:r>
              <a:rPr lang="en-US" altLang="zh-CN" i="1" dirty="0" err="1"/>
              <a:t>init</a:t>
            </a:r>
            <a:r>
              <a:rPr lang="en-US" altLang="zh-CN" i="1" dirty="0"/>
              <a:t> </a:t>
            </a:r>
            <a:r>
              <a:rPr lang="en-US" altLang="zh-CN" dirty="0"/>
              <a:t>method of Application class:</a:t>
            </a:r>
            <a:endParaRPr lang="en-US" i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9366" y="3219731"/>
            <a:ext cx="7794275" cy="25119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8200" y="3116936"/>
            <a:ext cx="2277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Set up input Streams</a:t>
            </a:r>
          </a:p>
        </p:txBody>
      </p:sp>
      <p:cxnSp>
        <p:nvCxnSpPr>
          <p:cNvPr id="7" name="Straight Arrow Connector 6"/>
          <p:cNvCxnSpPr>
            <a:stCxn id="5" idx="3"/>
            <a:endCxn id="8" idx="1"/>
          </p:cNvCxnSpPr>
          <p:nvPr/>
        </p:nvCxnSpPr>
        <p:spPr>
          <a:xfrm>
            <a:off x="3115887" y="3301602"/>
            <a:ext cx="1264920" cy="5891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4380807" y="3699933"/>
            <a:ext cx="7065818" cy="381616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380807" y="4334933"/>
            <a:ext cx="7210060" cy="135467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38200" y="3486268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Set up output Streams</a:t>
            </a:r>
          </a:p>
        </p:txBody>
      </p:sp>
      <p:cxnSp>
        <p:nvCxnSpPr>
          <p:cNvPr id="14" name="Straight Arrow Connector 13"/>
          <p:cNvCxnSpPr>
            <a:stCxn id="12" idx="3"/>
            <a:endCxn id="9" idx="1"/>
          </p:cNvCxnSpPr>
          <p:nvPr/>
        </p:nvCxnSpPr>
        <p:spPr>
          <a:xfrm>
            <a:off x="3200400" y="3670934"/>
            <a:ext cx="1180407" cy="7317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66788" y="3886424"/>
            <a:ext cx="2705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Merge three input streams</a:t>
            </a:r>
          </a:p>
        </p:txBody>
      </p:sp>
      <p:cxnSp>
        <p:nvCxnSpPr>
          <p:cNvPr id="17" name="Straight Arrow Connector 16"/>
          <p:cNvCxnSpPr>
            <a:stCxn id="15" idx="3"/>
            <a:endCxn id="18" idx="1"/>
          </p:cNvCxnSpPr>
          <p:nvPr/>
        </p:nvCxnSpPr>
        <p:spPr>
          <a:xfrm>
            <a:off x="3371812" y="4071090"/>
            <a:ext cx="1008995" cy="7072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4380807" y="4723784"/>
            <a:ext cx="7641860" cy="109039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838200" y="4266352"/>
            <a:ext cx="2391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Parse the input events</a:t>
            </a:r>
            <a:endParaRPr lang="en-US" dirty="0"/>
          </a:p>
        </p:txBody>
      </p:sp>
      <p:cxnSp>
        <p:nvCxnSpPr>
          <p:cNvPr id="26" name="Straight Arrow Connector 25"/>
          <p:cNvCxnSpPr>
            <a:stCxn id="24" idx="3"/>
            <a:endCxn id="27" idx="1"/>
          </p:cNvCxnSpPr>
          <p:nvPr/>
        </p:nvCxnSpPr>
        <p:spPr>
          <a:xfrm>
            <a:off x="3229958" y="4451018"/>
            <a:ext cx="1150849" cy="6871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4380807" y="5079594"/>
            <a:ext cx="2698095" cy="117157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402627" y="4691043"/>
            <a:ext cx="3148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Aggregate the stats </a:t>
            </a:r>
            <a:r>
              <a:rPr lang="en-US" dirty="0" err="1"/>
              <a:t>informtion</a:t>
            </a:r>
            <a:r>
              <a:rPr lang="en-US" dirty="0"/>
              <a:t> in the time window</a:t>
            </a:r>
          </a:p>
        </p:txBody>
      </p:sp>
      <p:sp>
        <p:nvSpPr>
          <p:cNvPr id="30" name="Rectangle 29"/>
          <p:cNvSpPr/>
          <p:nvPr/>
        </p:nvSpPr>
        <p:spPr>
          <a:xfrm>
            <a:off x="4637880" y="5205681"/>
            <a:ext cx="5589853" cy="142632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Arrow Connector 31"/>
          <p:cNvCxnSpPr>
            <a:stCxn id="29" idx="3"/>
            <a:endCxn id="30" idx="1"/>
          </p:cNvCxnSpPr>
          <p:nvPr/>
        </p:nvCxnSpPr>
        <p:spPr>
          <a:xfrm>
            <a:off x="3551458" y="5014209"/>
            <a:ext cx="1086422" cy="2627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4637880" y="5348313"/>
            <a:ext cx="1263387" cy="110717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Arrow Connector 36"/>
          <p:cNvCxnSpPr>
            <a:stCxn id="45" idx="3"/>
            <a:endCxn id="33" idx="1"/>
          </p:cNvCxnSpPr>
          <p:nvPr/>
        </p:nvCxnSpPr>
        <p:spPr>
          <a:xfrm flipV="1">
            <a:off x="3327402" y="5403672"/>
            <a:ext cx="1310478" cy="1293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838200" y="5348313"/>
            <a:ext cx="2489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Format window’s output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789478" y="5770950"/>
            <a:ext cx="2690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Send to output Kafka topic</a:t>
            </a:r>
          </a:p>
        </p:txBody>
      </p:sp>
      <p:sp>
        <p:nvSpPr>
          <p:cNvPr id="51" name="Rectangle 50"/>
          <p:cNvSpPr/>
          <p:nvPr/>
        </p:nvSpPr>
        <p:spPr>
          <a:xfrm>
            <a:off x="4637879" y="5484613"/>
            <a:ext cx="1263387" cy="110717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Arrow Connector 52"/>
          <p:cNvCxnSpPr>
            <a:stCxn id="50" idx="3"/>
            <a:endCxn id="51" idx="1"/>
          </p:cNvCxnSpPr>
          <p:nvPr/>
        </p:nvCxnSpPr>
        <p:spPr>
          <a:xfrm flipV="1">
            <a:off x="3479800" y="5539972"/>
            <a:ext cx="1158079" cy="4156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6071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3362" y="227102"/>
            <a:ext cx="10515600" cy="1325563"/>
          </a:xfrm>
        </p:spPr>
        <p:txBody>
          <a:bodyPr/>
          <a:lstStyle/>
          <a:p>
            <a:r>
              <a:rPr lang="en-US" dirty="0"/>
              <a:t>Deployment and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Please check out the </a:t>
            </a:r>
            <a:r>
              <a:rPr lang="en-US" i="1" dirty="0"/>
              <a:t>ClusterModeSamzaDeployment.pdf</a:t>
            </a:r>
          </a:p>
          <a:p>
            <a:r>
              <a:rPr lang="en-US" i="1" dirty="0">
                <a:hlinkClick r:id="rId2"/>
              </a:rPr>
              <a:t>https://github.com/Swrrt/Samza/blob/master/Documentation/ClusterModeSamzaDeployment.pdf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7996925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" y="248746"/>
            <a:ext cx="10515600" cy="1325563"/>
          </a:xfrm>
        </p:spPr>
        <p:txBody>
          <a:bodyPr/>
          <a:lstStyle/>
          <a:p>
            <a:r>
              <a:rPr lang="en-US" dirty="0" smtClean="0"/>
              <a:t>Index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06830" y="1873567"/>
            <a:ext cx="42478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hlinkClick r:id="rId2" action="ppaction://hlinksldjump"/>
              </a:rPr>
              <a:t>JobRunner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06830" y="1362334"/>
            <a:ext cx="42561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hlinkClick r:id="rId3" action="ppaction://hlinksldjump"/>
              </a:rPr>
              <a:t>SreamGraph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06830" y="2503231"/>
            <a:ext cx="425611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 AM:</a:t>
            </a:r>
          </a:p>
          <a:p>
            <a:r>
              <a:rPr lang="en-US" dirty="0" smtClean="0">
                <a:hlinkClick r:id="rId4" action="ppaction://hlinksldjump"/>
              </a:rPr>
              <a:t>ClusterBasedJobCoordinator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In Container:</a:t>
            </a:r>
          </a:p>
          <a:p>
            <a:r>
              <a:rPr lang="en-US" dirty="0" smtClean="0">
                <a:hlinkClick r:id="rId5" action="ppaction://hlinksldjump"/>
              </a:rPr>
              <a:t>SamzaContainer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67376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 pages in this slides are deprecated (marked with red ‘deprecated’ in the up-left corner). There could be some mistakes or omissions in the deprecated pages.</a:t>
            </a:r>
          </a:p>
          <a:p>
            <a:endParaRPr lang="en-US" dirty="0"/>
          </a:p>
          <a:p>
            <a:r>
              <a:rPr lang="en-US" dirty="0"/>
              <a:t>There are new pages in other place of this slides which can replace the deprecated pages. (But I just want to keep the track of my thoughts so I left them undeleted)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9943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9470" y="263769"/>
            <a:ext cx="10515600" cy="175846"/>
          </a:xfrm>
        </p:spPr>
        <p:txBody>
          <a:bodyPr>
            <a:normAutofit fontScale="90000"/>
          </a:bodyPr>
          <a:lstStyle/>
          <a:p>
            <a:r>
              <a:rPr lang="en-US" dirty="0"/>
              <a:t>Complete Abstract</a:t>
            </a:r>
          </a:p>
        </p:txBody>
      </p:sp>
      <p:sp>
        <p:nvSpPr>
          <p:cNvPr id="4" name="Rectangle 3"/>
          <p:cNvSpPr/>
          <p:nvPr/>
        </p:nvSpPr>
        <p:spPr>
          <a:xfrm>
            <a:off x="2399567" y="958333"/>
            <a:ext cx="1230923" cy="40444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run-app.sh</a:t>
            </a:r>
          </a:p>
        </p:txBody>
      </p:sp>
      <p:sp>
        <p:nvSpPr>
          <p:cNvPr id="6" name="Rectangle 5"/>
          <p:cNvSpPr/>
          <p:nvPr/>
        </p:nvSpPr>
        <p:spPr>
          <a:xfrm>
            <a:off x="871171" y="958362"/>
            <a:ext cx="1054345" cy="40444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51388" y="993476"/>
            <a:ext cx="1230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config</a:t>
            </a:r>
            <a:r>
              <a:rPr lang="en-US" dirty="0"/>
              <a:t> file</a:t>
            </a:r>
          </a:p>
        </p:txBody>
      </p:sp>
      <p:sp>
        <p:nvSpPr>
          <p:cNvPr id="8" name="Right Arrow 7"/>
          <p:cNvSpPr/>
          <p:nvPr/>
        </p:nvSpPr>
        <p:spPr>
          <a:xfrm>
            <a:off x="1925516" y="1037436"/>
            <a:ext cx="483577" cy="24623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>
            <a:stCxn id="4" idx="3"/>
            <a:endCxn id="11" idx="1"/>
          </p:cNvCxnSpPr>
          <p:nvPr/>
        </p:nvCxnSpPr>
        <p:spPr>
          <a:xfrm>
            <a:off x="3630490" y="1160556"/>
            <a:ext cx="537064" cy="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4167554" y="958361"/>
            <a:ext cx="2417884" cy="40444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167554" y="975918"/>
            <a:ext cx="2417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ApplicationRunnerMain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7903186" y="668175"/>
            <a:ext cx="2686416" cy="98476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7903186" y="694568"/>
            <a:ext cx="26633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RemoteApplicationRunner</a:t>
            </a:r>
            <a:endParaRPr lang="en-US" dirty="0"/>
          </a:p>
        </p:txBody>
      </p:sp>
      <p:cxnSp>
        <p:nvCxnSpPr>
          <p:cNvPr id="32" name="Straight Arrow Connector 31"/>
          <p:cNvCxnSpPr>
            <a:stCxn id="13" idx="3"/>
            <a:endCxn id="26" idx="1"/>
          </p:cNvCxnSpPr>
          <p:nvPr/>
        </p:nvCxnSpPr>
        <p:spPr>
          <a:xfrm flipV="1">
            <a:off x="6585438" y="1160557"/>
            <a:ext cx="1317748" cy="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6692046" y="694568"/>
            <a:ext cx="1054345" cy="40444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6696809" y="707652"/>
            <a:ext cx="1230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config</a:t>
            </a:r>
            <a:r>
              <a:rPr lang="en-US" dirty="0"/>
              <a:t> file</a:t>
            </a:r>
          </a:p>
        </p:txBody>
      </p:sp>
      <p:sp>
        <p:nvSpPr>
          <p:cNvPr id="57" name="Rectangle 56"/>
          <p:cNvSpPr/>
          <p:nvPr/>
        </p:nvSpPr>
        <p:spPr>
          <a:xfrm>
            <a:off x="8363316" y="1169394"/>
            <a:ext cx="1823483" cy="40444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TextBox 57"/>
          <p:cNvSpPr txBox="1"/>
          <p:nvPr/>
        </p:nvSpPr>
        <p:spPr>
          <a:xfrm>
            <a:off x="8363316" y="1186951"/>
            <a:ext cx="18234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ExecutionPlanner</a:t>
            </a:r>
            <a:endParaRPr lang="en-US" dirty="0"/>
          </a:p>
        </p:txBody>
      </p:sp>
      <p:cxnSp>
        <p:nvCxnSpPr>
          <p:cNvPr id="64" name="Elbow Connector 63"/>
          <p:cNvCxnSpPr>
            <a:stCxn id="26" idx="2"/>
            <a:endCxn id="71" idx="0"/>
          </p:cNvCxnSpPr>
          <p:nvPr/>
        </p:nvCxnSpPr>
        <p:spPr>
          <a:xfrm rot="5400000">
            <a:off x="6224246" y="-828531"/>
            <a:ext cx="540678" cy="550361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ectangle 70"/>
          <p:cNvSpPr/>
          <p:nvPr/>
        </p:nvSpPr>
        <p:spPr>
          <a:xfrm>
            <a:off x="2399567" y="2193617"/>
            <a:ext cx="2686416" cy="168379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TextBox 71"/>
          <p:cNvSpPr txBox="1"/>
          <p:nvPr/>
        </p:nvSpPr>
        <p:spPr>
          <a:xfrm>
            <a:off x="2399567" y="2131976"/>
            <a:ext cx="26633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JobRunner</a:t>
            </a:r>
            <a:endParaRPr lang="en-US" dirty="0"/>
          </a:p>
        </p:txBody>
      </p:sp>
      <p:sp>
        <p:nvSpPr>
          <p:cNvPr id="77" name="Rounded Rectangle 76"/>
          <p:cNvSpPr/>
          <p:nvPr/>
        </p:nvSpPr>
        <p:spPr>
          <a:xfrm>
            <a:off x="0" y="2356239"/>
            <a:ext cx="1090245" cy="1345323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extBox 77"/>
          <p:cNvSpPr txBox="1"/>
          <p:nvPr/>
        </p:nvSpPr>
        <p:spPr>
          <a:xfrm>
            <a:off x="43960" y="2571648"/>
            <a:ext cx="10462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CoordinatorSystemStream</a:t>
            </a:r>
            <a:endParaRPr lang="en-US" dirty="0"/>
          </a:p>
        </p:txBody>
      </p:sp>
      <p:cxnSp>
        <p:nvCxnSpPr>
          <p:cNvPr id="85" name="Straight Arrow Connector 84"/>
          <p:cNvCxnSpPr>
            <a:stCxn id="71" idx="1"/>
            <a:endCxn id="78" idx="3"/>
          </p:cNvCxnSpPr>
          <p:nvPr/>
        </p:nvCxnSpPr>
        <p:spPr>
          <a:xfrm flipH="1" flipV="1">
            <a:off x="1090245" y="3033313"/>
            <a:ext cx="1309322" cy="220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/>
          <p:cNvSpPr txBox="1"/>
          <p:nvPr/>
        </p:nvSpPr>
        <p:spPr>
          <a:xfrm>
            <a:off x="1542683" y="566974"/>
            <a:ext cx="19390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submit application</a:t>
            </a:r>
          </a:p>
        </p:txBody>
      </p:sp>
      <p:sp>
        <p:nvSpPr>
          <p:cNvPr id="88" name="TextBox 87"/>
          <p:cNvSpPr txBox="1"/>
          <p:nvPr/>
        </p:nvSpPr>
        <p:spPr>
          <a:xfrm>
            <a:off x="1059106" y="2149571"/>
            <a:ext cx="1371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Read old </a:t>
            </a:r>
            <a:r>
              <a:rPr lang="en-US" sz="1400" dirty="0" err="1"/>
              <a:t>configs</a:t>
            </a:r>
            <a:endParaRPr lang="en-US" sz="1400" dirty="0"/>
          </a:p>
          <a:p>
            <a:r>
              <a:rPr lang="en-US" sz="1400" dirty="0"/>
              <a:t>Write  </a:t>
            </a:r>
            <a:r>
              <a:rPr lang="en-US" sz="1400" dirty="0" err="1"/>
              <a:t>configs</a:t>
            </a:r>
            <a:endParaRPr lang="en-US" sz="1400" dirty="0"/>
          </a:p>
        </p:txBody>
      </p:sp>
      <p:sp>
        <p:nvSpPr>
          <p:cNvPr id="95" name="Rectangle 94"/>
          <p:cNvSpPr/>
          <p:nvPr/>
        </p:nvSpPr>
        <p:spPr>
          <a:xfrm>
            <a:off x="2451588" y="2454801"/>
            <a:ext cx="2576879" cy="40444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6" name="TextBox 95"/>
          <p:cNvSpPr txBox="1"/>
          <p:nvPr/>
        </p:nvSpPr>
        <p:spPr>
          <a:xfrm>
            <a:off x="2451588" y="2472358"/>
            <a:ext cx="25768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coordinatorSystemProducer</a:t>
            </a:r>
            <a:endParaRPr lang="en-US" sz="1600" dirty="0"/>
          </a:p>
        </p:txBody>
      </p:sp>
      <p:sp>
        <p:nvSpPr>
          <p:cNvPr id="97" name="Rectangle 96"/>
          <p:cNvSpPr/>
          <p:nvPr/>
        </p:nvSpPr>
        <p:spPr>
          <a:xfrm>
            <a:off x="2451588" y="2918551"/>
            <a:ext cx="2576879" cy="40444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8" name="TextBox 97"/>
          <p:cNvSpPr txBox="1"/>
          <p:nvPr/>
        </p:nvSpPr>
        <p:spPr>
          <a:xfrm>
            <a:off x="2451588" y="2936108"/>
            <a:ext cx="26113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coordinatorSystem</a:t>
            </a:r>
            <a:r>
              <a:rPr lang="en-US" altLang="zh-CN" sz="1600" dirty="0" err="1"/>
              <a:t>Consumer</a:t>
            </a:r>
            <a:endParaRPr lang="en-US" sz="1600" dirty="0"/>
          </a:p>
        </p:txBody>
      </p:sp>
      <p:sp>
        <p:nvSpPr>
          <p:cNvPr id="105" name="Rectangle 104"/>
          <p:cNvSpPr/>
          <p:nvPr/>
        </p:nvSpPr>
        <p:spPr>
          <a:xfrm>
            <a:off x="2451588" y="3404590"/>
            <a:ext cx="2576879" cy="40444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6" name="TextBox 105"/>
          <p:cNvSpPr txBox="1"/>
          <p:nvPr/>
        </p:nvSpPr>
        <p:spPr>
          <a:xfrm>
            <a:off x="2451588" y="3422147"/>
            <a:ext cx="25768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/>
              <a:t>YarnJob</a:t>
            </a:r>
            <a:endParaRPr lang="en-US" sz="1600" dirty="0"/>
          </a:p>
        </p:txBody>
      </p:sp>
      <p:cxnSp>
        <p:nvCxnSpPr>
          <p:cNvPr id="108" name="Straight Arrow Connector 107"/>
          <p:cNvCxnSpPr>
            <a:stCxn id="106" idx="3"/>
            <a:endCxn id="113" idx="1"/>
          </p:cNvCxnSpPr>
          <p:nvPr/>
        </p:nvCxnSpPr>
        <p:spPr>
          <a:xfrm flipV="1">
            <a:off x="5028467" y="3012306"/>
            <a:ext cx="1556971" cy="5791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Rectangle 112"/>
          <p:cNvSpPr/>
          <p:nvPr/>
        </p:nvSpPr>
        <p:spPr>
          <a:xfrm>
            <a:off x="6585438" y="2410974"/>
            <a:ext cx="2673962" cy="120266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4" name="TextBox 113"/>
          <p:cNvSpPr txBox="1"/>
          <p:nvPr/>
        </p:nvSpPr>
        <p:spPr>
          <a:xfrm>
            <a:off x="6596063" y="2367056"/>
            <a:ext cx="26633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ClientHelper</a:t>
            </a:r>
            <a:endParaRPr lang="en-US" dirty="0"/>
          </a:p>
        </p:txBody>
      </p:sp>
      <p:sp>
        <p:nvSpPr>
          <p:cNvPr id="115" name="TextBox 114"/>
          <p:cNvSpPr txBox="1"/>
          <p:nvPr/>
        </p:nvSpPr>
        <p:spPr>
          <a:xfrm>
            <a:off x="5181325" y="2410974"/>
            <a:ext cx="130877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submit </a:t>
            </a:r>
            <a:r>
              <a:rPr lang="en-US" sz="1400" dirty="0" err="1"/>
              <a:t>JavaEnv</a:t>
            </a:r>
            <a:r>
              <a:rPr lang="en-US" sz="1400" dirty="0"/>
              <a:t>, commands,</a:t>
            </a:r>
          </a:p>
          <a:p>
            <a:r>
              <a:rPr lang="en-US" sz="1400" dirty="0" err="1"/>
              <a:t>configs</a:t>
            </a:r>
            <a:endParaRPr lang="en-US" sz="1400" dirty="0"/>
          </a:p>
        </p:txBody>
      </p:sp>
      <p:sp>
        <p:nvSpPr>
          <p:cNvPr id="117" name="Rectangle 116"/>
          <p:cNvSpPr/>
          <p:nvPr/>
        </p:nvSpPr>
        <p:spPr>
          <a:xfrm>
            <a:off x="6640206" y="2710101"/>
            <a:ext cx="2576879" cy="40444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8" name="TextBox 117"/>
          <p:cNvSpPr txBox="1"/>
          <p:nvPr/>
        </p:nvSpPr>
        <p:spPr>
          <a:xfrm>
            <a:off x="6640206" y="2727658"/>
            <a:ext cx="25768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/>
              <a:t>ApplicationContext</a:t>
            </a:r>
            <a:endParaRPr lang="en-US" sz="1600" dirty="0"/>
          </a:p>
        </p:txBody>
      </p:sp>
      <p:sp>
        <p:nvSpPr>
          <p:cNvPr id="119" name="Rectangle 118"/>
          <p:cNvSpPr/>
          <p:nvPr/>
        </p:nvSpPr>
        <p:spPr>
          <a:xfrm>
            <a:off x="6637459" y="3136055"/>
            <a:ext cx="2576879" cy="40444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0" name="TextBox 119"/>
          <p:cNvSpPr txBox="1"/>
          <p:nvPr/>
        </p:nvSpPr>
        <p:spPr>
          <a:xfrm>
            <a:off x="6637459" y="3153612"/>
            <a:ext cx="25768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/>
              <a:t>YarnClient</a:t>
            </a:r>
            <a:endParaRPr lang="en-US" sz="1600" dirty="0"/>
          </a:p>
        </p:txBody>
      </p:sp>
      <p:cxnSp>
        <p:nvCxnSpPr>
          <p:cNvPr id="123" name="Straight Arrow Connector 122"/>
          <p:cNvCxnSpPr>
            <a:stCxn id="120" idx="3"/>
            <a:endCxn id="124" idx="1"/>
          </p:cNvCxnSpPr>
          <p:nvPr/>
        </p:nvCxnSpPr>
        <p:spPr>
          <a:xfrm flipV="1">
            <a:off x="9214338" y="2887846"/>
            <a:ext cx="972461" cy="4350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Rectangle 123"/>
          <p:cNvSpPr/>
          <p:nvPr/>
        </p:nvSpPr>
        <p:spPr>
          <a:xfrm>
            <a:off x="10186799" y="2685623"/>
            <a:ext cx="1230923" cy="40444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run-jc.sh</a:t>
            </a:r>
          </a:p>
        </p:txBody>
      </p:sp>
      <p:cxnSp>
        <p:nvCxnSpPr>
          <p:cNvPr id="127" name="Elbow Connector 126"/>
          <p:cNvCxnSpPr>
            <a:stCxn id="124" idx="2"/>
            <a:endCxn id="130" idx="0"/>
          </p:cNvCxnSpPr>
          <p:nvPr/>
        </p:nvCxnSpPr>
        <p:spPr>
          <a:xfrm rot="5400000">
            <a:off x="6437713" y="-217127"/>
            <a:ext cx="1057352" cy="7671744"/>
          </a:xfrm>
          <a:prstGeom prst="bentConnector3">
            <a:avLst>
              <a:gd name="adj1" fmla="val 9739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Rectangle 128"/>
          <p:cNvSpPr/>
          <p:nvPr/>
        </p:nvSpPr>
        <p:spPr>
          <a:xfrm>
            <a:off x="1751866" y="4165268"/>
            <a:ext cx="2797692" cy="187504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0" name="TextBox 129"/>
          <p:cNvSpPr txBox="1"/>
          <p:nvPr/>
        </p:nvSpPr>
        <p:spPr>
          <a:xfrm>
            <a:off x="1711475" y="4147421"/>
            <a:ext cx="2838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ClusterBasedJobCoordinator</a:t>
            </a:r>
            <a:endParaRPr lang="en-US" dirty="0"/>
          </a:p>
        </p:txBody>
      </p:sp>
      <p:sp>
        <p:nvSpPr>
          <p:cNvPr id="133" name="TextBox 132"/>
          <p:cNvSpPr txBox="1"/>
          <p:nvPr/>
        </p:nvSpPr>
        <p:spPr>
          <a:xfrm rot="20382992">
            <a:off x="9321801" y="2688381"/>
            <a:ext cx="8569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submit</a:t>
            </a:r>
          </a:p>
        </p:txBody>
      </p:sp>
      <p:cxnSp>
        <p:nvCxnSpPr>
          <p:cNvPr id="142" name="Elbow Connector 141"/>
          <p:cNvCxnSpPr/>
          <p:nvPr/>
        </p:nvCxnSpPr>
        <p:spPr>
          <a:xfrm rot="10800000" flipV="1">
            <a:off x="1711476" y="2356238"/>
            <a:ext cx="7705087" cy="1598931"/>
          </a:xfrm>
          <a:prstGeom prst="bentConnector3">
            <a:avLst>
              <a:gd name="adj1" fmla="val 134"/>
            </a:avLst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TextBox 148"/>
          <p:cNvSpPr txBox="1"/>
          <p:nvPr/>
        </p:nvSpPr>
        <p:spPr>
          <a:xfrm>
            <a:off x="8685678" y="3653470"/>
            <a:ext cx="7440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Local</a:t>
            </a:r>
          </a:p>
        </p:txBody>
      </p:sp>
      <p:sp>
        <p:nvSpPr>
          <p:cNvPr id="150" name="TextBox 149"/>
          <p:cNvSpPr txBox="1"/>
          <p:nvPr/>
        </p:nvSpPr>
        <p:spPr>
          <a:xfrm>
            <a:off x="9416563" y="3671250"/>
            <a:ext cx="19390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AM container</a:t>
            </a:r>
          </a:p>
        </p:txBody>
      </p:sp>
      <p:cxnSp>
        <p:nvCxnSpPr>
          <p:cNvPr id="153" name="Straight Connector 152"/>
          <p:cNvCxnSpPr/>
          <p:nvPr/>
        </p:nvCxnSpPr>
        <p:spPr>
          <a:xfrm flipV="1">
            <a:off x="9416563" y="2350161"/>
            <a:ext cx="2497014" cy="6077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Arrow Connector 158"/>
          <p:cNvCxnSpPr>
            <a:stCxn id="129" idx="1"/>
            <a:endCxn id="78" idx="3"/>
          </p:cNvCxnSpPr>
          <p:nvPr/>
        </p:nvCxnSpPr>
        <p:spPr>
          <a:xfrm flipH="1" flipV="1">
            <a:off x="1090245" y="3033313"/>
            <a:ext cx="661621" cy="20694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TextBox 160"/>
          <p:cNvSpPr txBox="1"/>
          <p:nvPr/>
        </p:nvSpPr>
        <p:spPr>
          <a:xfrm rot="4179907">
            <a:off x="617346" y="3995907"/>
            <a:ext cx="1371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Read configs to get </a:t>
            </a:r>
            <a:r>
              <a:rPr lang="en-US" sz="1400" dirty="0" err="1"/>
              <a:t>jobmodel</a:t>
            </a:r>
            <a:endParaRPr lang="en-US" sz="1400" dirty="0"/>
          </a:p>
        </p:txBody>
      </p:sp>
      <p:sp>
        <p:nvSpPr>
          <p:cNvPr id="163" name="Rectangle 162"/>
          <p:cNvSpPr/>
          <p:nvPr/>
        </p:nvSpPr>
        <p:spPr>
          <a:xfrm>
            <a:off x="1860352" y="4522169"/>
            <a:ext cx="2576879" cy="94710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4" name="TextBox 163"/>
          <p:cNvSpPr txBox="1"/>
          <p:nvPr/>
        </p:nvSpPr>
        <p:spPr>
          <a:xfrm>
            <a:off x="1860352" y="4539727"/>
            <a:ext cx="25768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/>
              <a:t>JobModelManager</a:t>
            </a:r>
            <a:endParaRPr lang="en-US" sz="1600" dirty="0"/>
          </a:p>
        </p:txBody>
      </p:sp>
      <p:sp>
        <p:nvSpPr>
          <p:cNvPr id="165" name="Rectangle 164"/>
          <p:cNvSpPr/>
          <p:nvPr/>
        </p:nvSpPr>
        <p:spPr>
          <a:xfrm>
            <a:off x="1843134" y="5567943"/>
            <a:ext cx="2576879" cy="40444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6" name="TextBox 165"/>
          <p:cNvSpPr txBox="1"/>
          <p:nvPr/>
        </p:nvSpPr>
        <p:spPr>
          <a:xfrm>
            <a:off x="1825915" y="5603089"/>
            <a:ext cx="26113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/>
              <a:t>ContainerProcessManager</a:t>
            </a:r>
            <a:endParaRPr lang="en-US" sz="1600" dirty="0"/>
          </a:p>
        </p:txBody>
      </p:sp>
      <p:sp>
        <p:nvSpPr>
          <p:cNvPr id="169" name="TextBox 168"/>
          <p:cNvSpPr txBox="1"/>
          <p:nvPr/>
        </p:nvSpPr>
        <p:spPr>
          <a:xfrm>
            <a:off x="1985962" y="4953776"/>
            <a:ext cx="24340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Store </a:t>
            </a:r>
            <a:r>
              <a:rPr lang="en-US" sz="1400" dirty="0" err="1"/>
              <a:t>jobModel</a:t>
            </a:r>
            <a:r>
              <a:rPr lang="en-US" sz="1400" dirty="0"/>
              <a:t>, start a HTTP server for others to read it</a:t>
            </a:r>
          </a:p>
        </p:txBody>
      </p:sp>
      <p:cxnSp>
        <p:nvCxnSpPr>
          <p:cNvPr id="171" name="Straight Connector 170"/>
          <p:cNvCxnSpPr>
            <a:stCxn id="166" idx="3"/>
            <a:endCxn id="174" idx="1"/>
          </p:cNvCxnSpPr>
          <p:nvPr/>
        </p:nvCxnSpPr>
        <p:spPr>
          <a:xfrm flipV="1">
            <a:off x="4437231" y="5021726"/>
            <a:ext cx="512471" cy="7506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Rectangle 173"/>
          <p:cNvSpPr/>
          <p:nvPr/>
        </p:nvSpPr>
        <p:spPr>
          <a:xfrm>
            <a:off x="4949702" y="4188244"/>
            <a:ext cx="5952759" cy="166696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5" name="TextBox 174"/>
          <p:cNvSpPr txBox="1"/>
          <p:nvPr/>
        </p:nvSpPr>
        <p:spPr>
          <a:xfrm>
            <a:off x="4909312" y="4170397"/>
            <a:ext cx="2838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err="1"/>
              <a:t>ContainerProcessManager</a:t>
            </a:r>
            <a:endParaRPr lang="en-US" dirty="0"/>
          </a:p>
        </p:txBody>
      </p:sp>
      <p:sp>
        <p:nvSpPr>
          <p:cNvPr id="177" name="Rectangle 176"/>
          <p:cNvSpPr/>
          <p:nvPr/>
        </p:nvSpPr>
        <p:spPr>
          <a:xfrm>
            <a:off x="5078107" y="4538100"/>
            <a:ext cx="2576879" cy="40444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8" name="TextBox 177"/>
          <p:cNvSpPr txBox="1"/>
          <p:nvPr/>
        </p:nvSpPr>
        <p:spPr>
          <a:xfrm>
            <a:off x="5023794" y="4571860"/>
            <a:ext cx="26855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/>
              <a:t>YarnClusterResourceManager</a:t>
            </a:r>
            <a:endParaRPr lang="en-US" sz="1600" dirty="0"/>
          </a:p>
        </p:txBody>
      </p:sp>
      <p:sp>
        <p:nvSpPr>
          <p:cNvPr id="179" name="Rectangle 178"/>
          <p:cNvSpPr/>
          <p:nvPr/>
        </p:nvSpPr>
        <p:spPr>
          <a:xfrm>
            <a:off x="8685678" y="4387168"/>
            <a:ext cx="1837592" cy="132681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0" name="TextBox 179"/>
          <p:cNvSpPr txBox="1"/>
          <p:nvPr/>
        </p:nvSpPr>
        <p:spPr>
          <a:xfrm>
            <a:off x="8756564" y="4411775"/>
            <a:ext cx="17405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/>
              <a:t>ContainerAllocator</a:t>
            </a:r>
            <a:endParaRPr lang="en-US" sz="1600" dirty="0"/>
          </a:p>
        </p:txBody>
      </p:sp>
      <p:sp>
        <p:nvSpPr>
          <p:cNvPr id="181" name="TextBox 180"/>
          <p:cNvSpPr txBox="1"/>
          <p:nvPr/>
        </p:nvSpPr>
        <p:spPr>
          <a:xfrm>
            <a:off x="8923419" y="4669143"/>
            <a:ext cx="15210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On a new thread</a:t>
            </a:r>
          </a:p>
        </p:txBody>
      </p:sp>
      <p:cxnSp>
        <p:nvCxnSpPr>
          <p:cNvPr id="189" name="Straight Arrow Connector 188"/>
          <p:cNvCxnSpPr/>
          <p:nvPr/>
        </p:nvCxnSpPr>
        <p:spPr>
          <a:xfrm flipH="1">
            <a:off x="5636008" y="4942545"/>
            <a:ext cx="916" cy="3972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1" name="TextBox 190"/>
          <p:cNvSpPr txBox="1"/>
          <p:nvPr/>
        </p:nvSpPr>
        <p:spPr>
          <a:xfrm>
            <a:off x="5592271" y="4948902"/>
            <a:ext cx="19020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launchStreamProcessor</a:t>
            </a:r>
            <a:endParaRPr lang="en-US" sz="1400" dirty="0"/>
          </a:p>
        </p:txBody>
      </p:sp>
      <p:sp>
        <p:nvSpPr>
          <p:cNvPr id="192" name="TextBox 191"/>
          <p:cNvSpPr txBox="1"/>
          <p:nvPr/>
        </p:nvSpPr>
        <p:spPr>
          <a:xfrm>
            <a:off x="7947038" y="4795013"/>
            <a:ext cx="653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call</a:t>
            </a:r>
          </a:p>
        </p:txBody>
      </p:sp>
      <p:sp>
        <p:nvSpPr>
          <p:cNvPr id="194" name="TextBox 193"/>
          <p:cNvSpPr txBox="1"/>
          <p:nvPr/>
        </p:nvSpPr>
        <p:spPr>
          <a:xfrm>
            <a:off x="8781832" y="4999926"/>
            <a:ext cx="164528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Read commands and configs from </a:t>
            </a:r>
            <a:r>
              <a:rPr lang="en-US" sz="1400" dirty="0" err="1"/>
              <a:t>jobModel</a:t>
            </a:r>
            <a:r>
              <a:rPr lang="en-US" sz="1400" dirty="0"/>
              <a:t> </a:t>
            </a:r>
            <a:r>
              <a:rPr lang="en-US" sz="1400" dirty="0" err="1"/>
              <a:t>url</a:t>
            </a:r>
            <a:endParaRPr lang="en-US" sz="1400" dirty="0"/>
          </a:p>
        </p:txBody>
      </p:sp>
      <p:sp>
        <p:nvSpPr>
          <p:cNvPr id="196" name="Rectangle 195"/>
          <p:cNvSpPr/>
          <p:nvPr/>
        </p:nvSpPr>
        <p:spPr>
          <a:xfrm>
            <a:off x="5100308" y="5341669"/>
            <a:ext cx="2576879" cy="40444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7" name="TextBox 196"/>
          <p:cNvSpPr txBox="1"/>
          <p:nvPr/>
        </p:nvSpPr>
        <p:spPr>
          <a:xfrm>
            <a:off x="5045995" y="5375429"/>
            <a:ext cx="26855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/>
              <a:t>YarnContainerRunner</a:t>
            </a:r>
            <a:endParaRPr lang="en-US" sz="1600" dirty="0"/>
          </a:p>
        </p:txBody>
      </p:sp>
      <p:cxnSp>
        <p:nvCxnSpPr>
          <p:cNvPr id="200" name="Straight Arrow Connector 199"/>
          <p:cNvCxnSpPr>
            <a:endCxn id="191" idx="3"/>
          </p:cNvCxnSpPr>
          <p:nvPr/>
        </p:nvCxnSpPr>
        <p:spPr>
          <a:xfrm flipH="1">
            <a:off x="7494316" y="5021726"/>
            <a:ext cx="1191362" cy="810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3" name="Rectangle 202"/>
          <p:cNvSpPr/>
          <p:nvPr/>
        </p:nvSpPr>
        <p:spPr>
          <a:xfrm>
            <a:off x="5117217" y="6408217"/>
            <a:ext cx="2576879" cy="40444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4" name="TextBox 203"/>
          <p:cNvSpPr txBox="1"/>
          <p:nvPr/>
        </p:nvSpPr>
        <p:spPr>
          <a:xfrm>
            <a:off x="5062904" y="6441977"/>
            <a:ext cx="26855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/>
              <a:t>NMClient</a:t>
            </a:r>
            <a:endParaRPr lang="en-US" sz="1600" dirty="0"/>
          </a:p>
        </p:txBody>
      </p:sp>
      <p:cxnSp>
        <p:nvCxnSpPr>
          <p:cNvPr id="206" name="Straight Arrow Connector 205"/>
          <p:cNvCxnSpPr/>
          <p:nvPr/>
        </p:nvCxnSpPr>
        <p:spPr>
          <a:xfrm>
            <a:off x="7677187" y="6604829"/>
            <a:ext cx="123326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0" name="Rectangle 209"/>
          <p:cNvSpPr/>
          <p:nvPr/>
        </p:nvSpPr>
        <p:spPr>
          <a:xfrm>
            <a:off x="8923419" y="6408217"/>
            <a:ext cx="2576879" cy="404446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1" name="TextBox 210"/>
          <p:cNvSpPr txBox="1"/>
          <p:nvPr/>
        </p:nvSpPr>
        <p:spPr>
          <a:xfrm>
            <a:off x="8869106" y="6441977"/>
            <a:ext cx="26855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/>
              <a:t>NodeManager</a:t>
            </a:r>
            <a:endParaRPr lang="en-US" sz="1600" dirty="0"/>
          </a:p>
        </p:txBody>
      </p:sp>
      <p:cxnSp>
        <p:nvCxnSpPr>
          <p:cNvPr id="213" name="Straight Arrow Connector 212"/>
          <p:cNvCxnSpPr>
            <a:stCxn id="196" idx="2"/>
            <a:endCxn id="203" idx="0"/>
          </p:cNvCxnSpPr>
          <p:nvPr/>
        </p:nvCxnSpPr>
        <p:spPr>
          <a:xfrm>
            <a:off x="6388748" y="5746115"/>
            <a:ext cx="16909" cy="6621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" name="TextBox 214"/>
          <p:cNvSpPr txBox="1"/>
          <p:nvPr/>
        </p:nvSpPr>
        <p:spPr>
          <a:xfrm>
            <a:off x="6457985" y="5886982"/>
            <a:ext cx="20441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run-container.sh</a:t>
            </a:r>
          </a:p>
          <a:p>
            <a:r>
              <a:rPr lang="en-US" sz="1400" dirty="0" err="1"/>
              <a:t>containerLaunchContext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0332992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385" y="-198407"/>
            <a:ext cx="10515600" cy="1325563"/>
          </a:xfrm>
        </p:spPr>
        <p:txBody>
          <a:bodyPr/>
          <a:lstStyle/>
          <a:p>
            <a:r>
              <a:rPr lang="en-US" dirty="0"/>
              <a:t>Submit Application</a:t>
            </a:r>
          </a:p>
        </p:txBody>
      </p:sp>
      <p:sp>
        <p:nvSpPr>
          <p:cNvPr id="3" name="Rectangle 2"/>
          <p:cNvSpPr/>
          <p:nvPr/>
        </p:nvSpPr>
        <p:spPr>
          <a:xfrm>
            <a:off x="9111926" y="2288623"/>
            <a:ext cx="2147979" cy="973130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6506410" y="1018569"/>
            <a:ext cx="2459206" cy="168222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740981" y="1029224"/>
            <a:ext cx="2065045" cy="6420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Hello-</a:t>
            </a:r>
            <a:r>
              <a:rPr lang="en-US" dirty="0" err="1"/>
              <a:t>Samza</a:t>
            </a:r>
            <a:r>
              <a:rPr lang="en-US" dirty="0"/>
              <a:t> Application Package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794664" y="2579232"/>
            <a:ext cx="1465241" cy="3668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HDFS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84670" y="1693963"/>
            <a:ext cx="443496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 Clients submit application package to </a:t>
            </a:r>
            <a:r>
              <a:rPr lang="en-US" dirty="0" err="1"/>
              <a:t>FileSystem</a:t>
            </a:r>
            <a:r>
              <a:rPr lang="en-US" dirty="0"/>
              <a:t>(HDFS for now)</a:t>
            </a:r>
          </a:p>
          <a:p>
            <a:r>
              <a:rPr lang="en-US" dirty="0"/>
              <a:t>Application package contains the application’s code and all dependencies(including </a:t>
            </a:r>
            <a:r>
              <a:rPr lang="en-US" dirty="0" err="1"/>
              <a:t>Samza</a:t>
            </a:r>
            <a:r>
              <a:rPr lang="en-US" dirty="0"/>
              <a:t> environment). Packaging usually done by Maven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80358" y="3630491"/>
            <a:ext cx="48825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2. Clients run the </a:t>
            </a:r>
            <a:r>
              <a:rPr lang="en-US" i="1" dirty="0"/>
              <a:t>run-app.sh</a:t>
            </a:r>
            <a:r>
              <a:rPr lang="en-US" dirty="0"/>
              <a:t> with </a:t>
            </a:r>
            <a:r>
              <a:rPr lang="en-US" altLang="zh-CN" dirty="0"/>
              <a:t>configuration file(</a:t>
            </a:r>
            <a:r>
              <a:rPr lang="en-US" altLang="zh-CN" i="1" dirty="0" err="1"/>
              <a:t>WikipediaApplication.properties</a:t>
            </a:r>
            <a:r>
              <a:rPr lang="en-US" altLang="zh-CN" dirty="0"/>
              <a:t>)</a:t>
            </a:r>
            <a:r>
              <a:rPr lang="en-US" dirty="0"/>
              <a:t> as parameters </a:t>
            </a:r>
            <a:r>
              <a:rPr lang="en-US" u="sng" dirty="0"/>
              <a:t>on local machine </a:t>
            </a:r>
            <a:r>
              <a:rPr lang="en-US" dirty="0"/>
              <a:t>to start the application </a:t>
            </a:r>
          </a:p>
        </p:txBody>
      </p:sp>
      <p:sp>
        <p:nvSpPr>
          <p:cNvPr id="26" name="Rectangle 25"/>
          <p:cNvSpPr/>
          <p:nvPr/>
        </p:nvSpPr>
        <p:spPr>
          <a:xfrm>
            <a:off x="5572666" y="4661789"/>
            <a:ext cx="1526875" cy="43132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5753820" y="4683180"/>
            <a:ext cx="1345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run-app.sh</a:t>
            </a:r>
          </a:p>
        </p:txBody>
      </p:sp>
      <p:cxnSp>
        <p:nvCxnSpPr>
          <p:cNvPr id="29" name="Straight Arrow Connector 28"/>
          <p:cNvCxnSpPr>
            <a:stCxn id="26" idx="3"/>
            <a:endCxn id="34" idx="1"/>
          </p:cNvCxnSpPr>
          <p:nvPr/>
        </p:nvCxnSpPr>
        <p:spPr>
          <a:xfrm>
            <a:off x="7099541" y="4877450"/>
            <a:ext cx="11818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7228937" y="4431281"/>
            <a:ext cx="923027" cy="36933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7228937" y="4431282"/>
            <a:ext cx="923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Configs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8281361" y="4661789"/>
            <a:ext cx="2708692" cy="43132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8410757" y="4692783"/>
            <a:ext cx="2536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ApplicationRunnerMain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280358" y="5693274"/>
            <a:ext cx="5072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3.</a:t>
            </a:r>
            <a:r>
              <a:rPr lang="en-US" i="1" dirty="0"/>
              <a:t>run-app.sh</a:t>
            </a:r>
            <a:r>
              <a:rPr lang="en-US" dirty="0"/>
              <a:t> runs </a:t>
            </a:r>
            <a:r>
              <a:rPr lang="en-US" i="1" dirty="0"/>
              <a:t>ApplicationRunnerMain.java</a:t>
            </a:r>
            <a:r>
              <a:rPr lang="en-US" dirty="0"/>
              <a:t> class</a:t>
            </a: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116" y="6005309"/>
            <a:ext cx="5819775" cy="276225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310552" y="4746203"/>
            <a:ext cx="45892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./run-app.sh </a:t>
            </a:r>
            <a:r>
              <a:rPr lang="en-US" sz="1200" i="1" dirty="0" err="1"/>
              <a:t>wikipedia.application.WikipediaApplication</a:t>
            </a:r>
            <a:r>
              <a:rPr lang="en-US" sz="1200" i="1" dirty="0"/>
              <a:t> --</a:t>
            </a:r>
            <a:r>
              <a:rPr lang="en-US" sz="1200" i="1" dirty="0" err="1"/>
              <a:t>config</a:t>
            </a:r>
            <a:r>
              <a:rPr lang="en-US" sz="1200" i="1" dirty="0"/>
              <a:t>-factory=</a:t>
            </a:r>
            <a:r>
              <a:rPr lang="en-US" sz="1200" i="1" dirty="0" err="1"/>
              <a:t>org.apache.samza.config.factories.PropertiesConfigFactory</a:t>
            </a:r>
            <a:r>
              <a:rPr lang="en-US" sz="1200" i="1" dirty="0"/>
              <a:t> --</a:t>
            </a:r>
            <a:r>
              <a:rPr lang="en-US" sz="1200" i="1" dirty="0" err="1"/>
              <a:t>config</a:t>
            </a:r>
            <a:r>
              <a:rPr lang="en-US" sz="1200" i="1" dirty="0"/>
              <a:t>-path=</a:t>
            </a:r>
            <a:r>
              <a:rPr lang="en-US" sz="1200" i="1" dirty="0" err="1"/>
              <a:t>wikipediaApplication.properties</a:t>
            </a:r>
            <a:endParaRPr lang="en-US" sz="1200" i="1" dirty="0"/>
          </a:p>
        </p:txBody>
      </p:sp>
      <p:sp>
        <p:nvSpPr>
          <p:cNvPr id="10" name="Rectangle 9"/>
          <p:cNvSpPr/>
          <p:nvPr/>
        </p:nvSpPr>
        <p:spPr>
          <a:xfrm>
            <a:off x="6739314" y="1688301"/>
            <a:ext cx="1963551" cy="28668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6857415" y="1653127"/>
            <a:ext cx="1832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Application code</a:t>
            </a:r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6739314" y="2047810"/>
            <a:ext cx="1963551" cy="28668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6734326" y="2002546"/>
            <a:ext cx="2078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Samza</a:t>
            </a:r>
            <a:r>
              <a:rPr lang="en-US" altLang="zh-CN" dirty="0"/>
              <a:t> environment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6739315" y="2366633"/>
            <a:ext cx="1963551" cy="28668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6697826" y="2339996"/>
            <a:ext cx="210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Other dependencies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5519681" y="2501335"/>
            <a:ext cx="864052" cy="552375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511424" y="2458481"/>
            <a:ext cx="9575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Hadoop client</a:t>
            </a:r>
          </a:p>
        </p:txBody>
      </p:sp>
      <p:cxnSp>
        <p:nvCxnSpPr>
          <p:cNvPr id="18" name="Straight Arrow Connector 17"/>
          <p:cNvCxnSpPr>
            <a:endCxn id="3" idx="1"/>
          </p:cNvCxnSpPr>
          <p:nvPr/>
        </p:nvCxnSpPr>
        <p:spPr>
          <a:xfrm flipV="1">
            <a:off x="6383733" y="2775188"/>
            <a:ext cx="2728193" cy="184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37278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231" y="0"/>
            <a:ext cx="10515600" cy="1325563"/>
          </a:xfrm>
        </p:spPr>
        <p:txBody>
          <a:bodyPr/>
          <a:lstStyle/>
          <a:p>
            <a:r>
              <a:rPr lang="en-US" dirty="0"/>
              <a:t>Configuration file example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614" y="1158694"/>
            <a:ext cx="4728063" cy="569930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594596" y="1158694"/>
            <a:ext cx="39649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configuration file: </a:t>
            </a:r>
            <a:r>
              <a:rPr lang="en-US" dirty="0" err="1"/>
              <a:t>wikipediaApplication.properties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682154" y="2171700"/>
            <a:ext cx="298059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XML format</a:t>
            </a:r>
          </a:p>
          <a:p>
            <a:endParaRPr lang="en-US" dirty="0"/>
          </a:p>
          <a:p>
            <a:r>
              <a:rPr lang="en-US" dirty="0"/>
              <a:t>Defines which class will be sent to YARN clusters as application, which cluster client are using, which stream system are using, etc.</a:t>
            </a:r>
          </a:p>
        </p:txBody>
      </p:sp>
    </p:spTree>
    <p:extLst>
      <p:ext uri="{BB962C8B-B14F-4D97-AF65-F5344CB8AC3E}">
        <p14:creationId xmlns:p14="http://schemas.microsoft.com/office/powerpoint/2010/main" val="39717658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68634"/>
            <a:ext cx="10515600" cy="1325563"/>
          </a:xfrm>
        </p:spPr>
        <p:txBody>
          <a:bodyPr/>
          <a:lstStyle/>
          <a:p>
            <a:r>
              <a:rPr lang="en-US" dirty="0" err="1"/>
              <a:t>ApplicationRunnerMain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0" y="1056929"/>
            <a:ext cx="3319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4. Run </a:t>
            </a:r>
            <a:r>
              <a:rPr lang="en-US" dirty="0" err="1"/>
              <a:t>ApplicationRunnerMain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1730" y="3391809"/>
            <a:ext cx="36186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(3)Generate the instance of </a:t>
            </a:r>
            <a:r>
              <a:rPr lang="en-US" altLang="zh-CN" dirty="0" err="1"/>
              <a:t>StreamAppplication</a:t>
            </a:r>
            <a:r>
              <a:rPr lang="en-US" altLang="zh-CN" dirty="0"/>
              <a:t> class based on </a:t>
            </a:r>
            <a:r>
              <a:rPr lang="en-US" altLang="zh-CN" dirty="0" err="1"/>
              <a:t>configs</a:t>
            </a:r>
            <a:r>
              <a:rPr lang="en-US" altLang="zh-CN" dirty="0"/>
              <a:t>, ‘wikipediaApplication.java’ for example 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12144" y="1591318"/>
            <a:ext cx="30278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(1)Parse input parameters to get the </a:t>
            </a:r>
            <a:r>
              <a:rPr lang="en-US" dirty="0" err="1"/>
              <a:t>configs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15473" y="2517366"/>
            <a:ext cx="38106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(2)Create </a:t>
            </a:r>
            <a:r>
              <a:rPr lang="en-US" dirty="0" err="1"/>
              <a:t>ApplicationRunner</a:t>
            </a:r>
            <a:r>
              <a:rPr lang="en-US" dirty="0"/>
              <a:t> based on </a:t>
            </a:r>
            <a:r>
              <a:rPr lang="en-US" dirty="0" err="1"/>
              <a:t>configs</a:t>
            </a:r>
            <a:r>
              <a:rPr lang="en-US" dirty="0"/>
              <a:t>(</a:t>
            </a:r>
            <a:r>
              <a:rPr lang="en-US" dirty="0" err="1"/>
              <a:t>RemoteApplicationRunner</a:t>
            </a:r>
            <a:r>
              <a:rPr lang="en-US" dirty="0"/>
              <a:t>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4891" y="4768789"/>
            <a:ext cx="28951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(4)</a:t>
            </a:r>
            <a:r>
              <a:rPr lang="en-US" dirty="0" err="1"/>
              <a:t>ApplicationRunner</a:t>
            </a:r>
            <a:r>
              <a:rPr lang="en-US" dirty="0"/>
              <a:t> run StreamApplication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4891" y="5642881"/>
            <a:ext cx="32248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(5)If submit </a:t>
            </a:r>
            <a:r>
              <a:rPr lang="en-US" dirty="0" err="1"/>
              <a:t>config</a:t>
            </a:r>
            <a:r>
              <a:rPr lang="en-US" dirty="0"/>
              <a:t> is a job not  a application, then use JobRunner directly (same as run-job.sh)</a:t>
            </a:r>
          </a:p>
        </p:txBody>
      </p:sp>
      <p:sp>
        <p:nvSpPr>
          <p:cNvPr id="9" name="Rectangle 8"/>
          <p:cNvSpPr/>
          <p:nvPr/>
        </p:nvSpPr>
        <p:spPr>
          <a:xfrm>
            <a:off x="4986069" y="1354279"/>
            <a:ext cx="2441276" cy="79363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986068" y="1566428"/>
            <a:ext cx="2579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ApplicationRunnerMain</a:t>
            </a:r>
            <a:endParaRPr lang="en-US" dirty="0"/>
          </a:p>
        </p:txBody>
      </p:sp>
      <p:cxnSp>
        <p:nvCxnSpPr>
          <p:cNvPr id="12" name="Straight Arrow Connector 11"/>
          <p:cNvCxnSpPr>
            <a:endCxn id="10" idx="1"/>
          </p:cNvCxnSpPr>
          <p:nvPr/>
        </p:nvCxnSpPr>
        <p:spPr>
          <a:xfrm>
            <a:off x="3690403" y="1739393"/>
            <a:ext cx="1295665" cy="117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3830126" y="1266625"/>
            <a:ext cx="1009293" cy="44285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3886200" y="1296543"/>
            <a:ext cx="897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Configs</a:t>
            </a:r>
            <a:endParaRPr lang="en-US" dirty="0"/>
          </a:p>
        </p:txBody>
      </p:sp>
      <p:cxnSp>
        <p:nvCxnSpPr>
          <p:cNvPr id="18" name="Straight Arrow Connector 17"/>
          <p:cNvCxnSpPr>
            <a:stCxn id="9" idx="2"/>
            <a:endCxn id="23" idx="0"/>
          </p:cNvCxnSpPr>
          <p:nvPr/>
        </p:nvCxnSpPr>
        <p:spPr>
          <a:xfrm flipH="1">
            <a:off x="5698912" y="2147909"/>
            <a:ext cx="507795" cy="9131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4705256" y="3061051"/>
            <a:ext cx="1987311" cy="605762"/>
          </a:xfrm>
          <a:prstGeom prst="rect">
            <a:avLst/>
          </a:prstGeom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4896881" y="2249868"/>
            <a:ext cx="1009293" cy="44285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4952955" y="2279786"/>
            <a:ext cx="897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Configs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4750005" y="3172910"/>
            <a:ext cx="2009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ApplicationRunner</a:t>
            </a:r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4348877" y="3915634"/>
            <a:ext cx="2708693" cy="61247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Arrow Connector 38"/>
          <p:cNvCxnSpPr>
            <a:stCxn id="23" idx="2"/>
            <a:endCxn id="37" idx="0"/>
          </p:cNvCxnSpPr>
          <p:nvPr/>
        </p:nvCxnSpPr>
        <p:spPr>
          <a:xfrm>
            <a:off x="5698912" y="3666813"/>
            <a:ext cx="4312" cy="2488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4348877" y="4076839"/>
            <a:ext cx="2708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RemoteApplicationRunner</a:t>
            </a:r>
            <a:endParaRPr lang="en-US" dirty="0"/>
          </a:p>
        </p:txBody>
      </p:sp>
      <p:cxnSp>
        <p:nvCxnSpPr>
          <p:cNvPr id="55" name="Straight Arrow Connector 54"/>
          <p:cNvCxnSpPr>
            <a:stCxn id="9" idx="2"/>
            <a:endCxn id="67" idx="0"/>
          </p:cNvCxnSpPr>
          <p:nvPr/>
        </p:nvCxnSpPr>
        <p:spPr>
          <a:xfrm>
            <a:off x="6206707" y="2147909"/>
            <a:ext cx="2349394" cy="8903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4114800" y="1729817"/>
            <a:ext cx="797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(1)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5339935" y="2679168"/>
            <a:ext cx="477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(2)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5339935" y="3583097"/>
            <a:ext cx="477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(2)</a:t>
            </a:r>
          </a:p>
        </p:txBody>
      </p:sp>
      <p:sp>
        <p:nvSpPr>
          <p:cNvPr id="67" name="Rectangle 66"/>
          <p:cNvSpPr/>
          <p:nvPr/>
        </p:nvSpPr>
        <p:spPr>
          <a:xfrm>
            <a:off x="7589942" y="3038235"/>
            <a:ext cx="1932317" cy="605762"/>
          </a:xfrm>
          <a:prstGeom prst="rect">
            <a:avLst/>
          </a:prstGeom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/>
          <p:cNvSpPr txBox="1"/>
          <p:nvPr/>
        </p:nvSpPr>
        <p:spPr>
          <a:xfrm>
            <a:off x="7589942" y="3153432"/>
            <a:ext cx="1932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StreamApplication</a:t>
            </a:r>
          </a:p>
        </p:txBody>
      </p:sp>
      <p:sp>
        <p:nvSpPr>
          <p:cNvPr id="75" name="Rectangle 74"/>
          <p:cNvSpPr/>
          <p:nvPr/>
        </p:nvSpPr>
        <p:spPr>
          <a:xfrm>
            <a:off x="7678989" y="2228968"/>
            <a:ext cx="1009293" cy="44285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/>
          <p:cNvSpPr txBox="1"/>
          <p:nvPr/>
        </p:nvSpPr>
        <p:spPr>
          <a:xfrm>
            <a:off x="7735063" y="2258886"/>
            <a:ext cx="897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Configs</a:t>
            </a:r>
            <a:endParaRPr lang="en-US" dirty="0"/>
          </a:p>
        </p:txBody>
      </p:sp>
      <p:cxnSp>
        <p:nvCxnSpPr>
          <p:cNvPr id="80" name="Straight Arrow Connector 79"/>
          <p:cNvCxnSpPr>
            <a:stCxn id="67" idx="2"/>
            <a:endCxn id="81" idx="0"/>
          </p:cNvCxnSpPr>
          <p:nvPr/>
        </p:nvCxnSpPr>
        <p:spPr>
          <a:xfrm>
            <a:off x="8556101" y="3643997"/>
            <a:ext cx="27090" cy="2730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 80"/>
          <p:cNvSpPr/>
          <p:nvPr/>
        </p:nvSpPr>
        <p:spPr>
          <a:xfrm>
            <a:off x="7246005" y="3917066"/>
            <a:ext cx="2674371" cy="61104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TextBox 87"/>
          <p:cNvSpPr txBox="1"/>
          <p:nvPr/>
        </p:nvSpPr>
        <p:spPr>
          <a:xfrm>
            <a:off x="7246005" y="2656418"/>
            <a:ext cx="534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(3)</a:t>
            </a:r>
          </a:p>
        </p:txBody>
      </p:sp>
      <p:sp>
        <p:nvSpPr>
          <p:cNvPr id="89" name="TextBox 88"/>
          <p:cNvSpPr txBox="1"/>
          <p:nvPr/>
        </p:nvSpPr>
        <p:spPr>
          <a:xfrm>
            <a:off x="8556100" y="3584419"/>
            <a:ext cx="534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(3)</a:t>
            </a:r>
          </a:p>
        </p:txBody>
      </p:sp>
      <p:sp>
        <p:nvSpPr>
          <p:cNvPr id="90" name="TextBox 89"/>
          <p:cNvSpPr txBox="1"/>
          <p:nvPr/>
        </p:nvSpPr>
        <p:spPr>
          <a:xfrm>
            <a:off x="7480138" y="4015350"/>
            <a:ext cx="2206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wikipediaApplication</a:t>
            </a:r>
            <a:endParaRPr lang="en-US" dirty="0"/>
          </a:p>
        </p:txBody>
      </p:sp>
      <p:cxnSp>
        <p:nvCxnSpPr>
          <p:cNvPr id="92" name="Elbow Connector 91"/>
          <p:cNvCxnSpPr>
            <a:stCxn id="81" idx="2"/>
            <a:endCxn id="37" idx="2"/>
          </p:cNvCxnSpPr>
          <p:nvPr/>
        </p:nvCxnSpPr>
        <p:spPr>
          <a:xfrm rot="5400000">
            <a:off x="7143208" y="3088126"/>
            <a:ext cx="12700" cy="2879967"/>
          </a:xfrm>
          <a:prstGeom prst="bentConnector3">
            <a:avLst>
              <a:gd name="adj1" fmla="val 343018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/>
          <p:cNvSpPr txBox="1"/>
          <p:nvPr/>
        </p:nvSpPr>
        <p:spPr>
          <a:xfrm>
            <a:off x="6955901" y="4901501"/>
            <a:ext cx="448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(4)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781607" y="6176356"/>
            <a:ext cx="1030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Goto</a:t>
            </a:r>
            <a:r>
              <a:rPr lang="en-US" dirty="0"/>
              <a:t> </a:t>
            </a:r>
            <a:r>
              <a:rPr lang="en-US" dirty="0">
                <a:hlinkClick r:id="rId2" action="ppaction://hlinksldjump"/>
              </a:rPr>
              <a:t>5.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63338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38023"/>
            <a:ext cx="10515600" cy="1325563"/>
          </a:xfrm>
        </p:spPr>
        <p:txBody>
          <a:bodyPr/>
          <a:lstStyle/>
          <a:p>
            <a:r>
              <a:rPr lang="en-US" dirty="0" err="1"/>
              <a:t>ApplicationRunnerMain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293" y="1255336"/>
            <a:ext cx="3225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4. Run </a:t>
            </a:r>
            <a:r>
              <a:rPr lang="en-US" dirty="0" err="1"/>
              <a:t>ApplicationRunnerMain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6546" y="2615529"/>
            <a:ext cx="6819900" cy="11334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753438" y="982612"/>
            <a:ext cx="44606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Read configuration from </a:t>
            </a:r>
            <a:r>
              <a:rPr lang="en-US" altLang="zh-CN" dirty="0" err="1"/>
              <a:t>commandline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3438" y="1338429"/>
            <a:ext cx="8086725" cy="3429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6152" y="3777841"/>
            <a:ext cx="2457450" cy="5334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8635" y="1824954"/>
            <a:ext cx="5305425" cy="79057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6"/>
          <a:srcRect t="29988" b="20309"/>
          <a:stretch/>
        </p:blipFill>
        <p:spPr>
          <a:xfrm>
            <a:off x="3490402" y="1680098"/>
            <a:ext cx="5486400" cy="12309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82037" y="3570818"/>
            <a:ext cx="3667125" cy="4762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84590" y="4683204"/>
            <a:ext cx="7248525" cy="215265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76152" y="4433966"/>
            <a:ext cx="7019925" cy="314325"/>
          </a:xfrm>
          <a:prstGeom prst="rect">
            <a:avLst/>
          </a:prstGeom>
        </p:spPr>
      </p:pic>
      <p:cxnSp>
        <p:nvCxnSpPr>
          <p:cNvPr id="23" name="Straight Arrow Connector 22"/>
          <p:cNvCxnSpPr/>
          <p:nvPr/>
        </p:nvCxnSpPr>
        <p:spPr>
          <a:xfrm>
            <a:off x="2794958" y="2220224"/>
            <a:ext cx="1078302" cy="2037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3601032" y="2913422"/>
            <a:ext cx="323987" cy="2389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endCxn id="20" idx="1"/>
          </p:cNvCxnSpPr>
          <p:nvPr/>
        </p:nvCxnSpPr>
        <p:spPr>
          <a:xfrm>
            <a:off x="3618783" y="3152393"/>
            <a:ext cx="265807" cy="26071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V="1">
            <a:off x="3328322" y="3226281"/>
            <a:ext cx="674335" cy="6503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H="1" flipV="1">
            <a:off x="7220755" y="2759155"/>
            <a:ext cx="1530888" cy="9898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H="1">
            <a:off x="7796801" y="3940510"/>
            <a:ext cx="954842" cy="20893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V="1">
            <a:off x="2583881" y="3677446"/>
            <a:ext cx="1615401" cy="16277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66" idx="3"/>
          </p:cNvCxnSpPr>
          <p:nvPr/>
        </p:nvCxnSpPr>
        <p:spPr>
          <a:xfrm flipV="1">
            <a:off x="3230325" y="4061861"/>
            <a:ext cx="743907" cy="23066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-17641" y="3655728"/>
            <a:ext cx="36186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(3)Generate the instance of </a:t>
            </a:r>
            <a:r>
              <a:rPr lang="en-US" altLang="zh-CN" dirty="0" err="1"/>
              <a:t>StreamAppplication</a:t>
            </a:r>
            <a:r>
              <a:rPr lang="en-US" altLang="zh-CN" dirty="0"/>
              <a:t> class based on </a:t>
            </a:r>
            <a:r>
              <a:rPr lang="en-US" altLang="zh-CN" dirty="0" err="1"/>
              <a:t>configs</a:t>
            </a:r>
            <a:r>
              <a:rPr lang="en-US" altLang="zh-CN" dirty="0"/>
              <a:t>, ‘wikipediaApplication.java’ for example </a:t>
            </a:r>
            <a:endParaRPr lang="en-US" dirty="0"/>
          </a:p>
        </p:txBody>
      </p:sp>
      <p:sp>
        <p:nvSpPr>
          <p:cNvPr id="63" name="TextBox 62"/>
          <p:cNvSpPr txBox="1"/>
          <p:nvPr/>
        </p:nvSpPr>
        <p:spPr>
          <a:xfrm>
            <a:off x="22773" y="1855237"/>
            <a:ext cx="30278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(1)Parse input parameters to get the </a:t>
            </a:r>
            <a:r>
              <a:rPr lang="en-US" dirty="0" err="1"/>
              <a:t>configs</a:t>
            </a:r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26102" y="2781285"/>
            <a:ext cx="38106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(2)Create </a:t>
            </a:r>
            <a:r>
              <a:rPr lang="en-US" dirty="0" err="1"/>
              <a:t>ApplicationRunner</a:t>
            </a:r>
            <a:r>
              <a:rPr lang="en-US" dirty="0"/>
              <a:t> based on </a:t>
            </a:r>
            <a:r>
              <a:rPr lang="en-US" dirty="0" err="1"/>
              <a:t>configs</a:t>
            </a:r>
            <a:r>
              <a:rPr lang="en-US" dirty="0"/>
              <a:t>(</a:t>
            </a:r>
            <a:r>
              <a:rPr lang="en-US" dirty="0" err="1"/>
              <a:t>RemoteApplicationRunner</a:t>
            </a:r>
            <a:r>
              <a:rPr lang="en-US" dirty="0"/>
              <a:t>)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5520" y="5032708"/>
            <a:ext cx="28951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(4)</a:t>
            </a:r>
            <a:r>
              <a:rPr lang="en-US" dirty="0" err="1"/>
              <a:t>ApplicationRunner</a:t>
            </a:r>
            <a:r>
              <a:rPr lang="en-US" dirty="0"/>
              <a:t> run StreamApplication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5520" y="5906800"/>
            <a:ext cx="32248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(5)If submit </a:t>
            </a:r>
            <a:r>
              <a:rPr lang="en-US" dirty="0" err="1"/>
              <a:t>config</a:t>
            </a:r>
            <a:r>
              <a:rPr lang="en-US" dirty="0"/>
              <a:t> is a job not  a application, then use JobRunner directly (same as run-job.sh)</a:t>
            </a:r>
          </a:p>
        </p:txBody>
      </p:sp>
    </p:spTree>
    <p:extLst>
      <p:ext uri="{BB962C8B-B14F-4D97-AF65-F5344CB8AC3E}">
        <p14:creationId xmlns:p14="http://schemas.microsoft.com/office/powerpoint/2010/main" val="28802733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RemoteApplicationRunner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5947755" y="1424041"/>
            <a:ext cx="2693323" cy="38685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6030882" y="1441567"/>
            <a:ext cx="24439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ApplicationRunnerMain</a:t>
            </a:r>
            <a:endParaRPr lang="en-US" dirty="0"/>
          </a:p>
        </p:txBody>
      </p:sp>
      <p:cxnSp>
        <p:nvCxnSpPr>
          <p:cNvPr id="6" name="Straight Arrow Connector 5"/>
          <p:cNvCxnSpPr>
            <a:stCxn id="3" idx="2"/>
            <a:endCxn id="8" idx="0"/>
          </p:cNvCxnSpPr>
          <p:nvPr/>
        </p:nvCxnSpPr>
        <p:spPr>
          <a:xfrm>
            <a:off x="7294417" y="1810899"/>
            <a:ext cx="1" cy="1208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5345082" y="3018899"/>
            <a:ext cx="3898671" cy="245087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503025" y="3042052"/>
            <a:ext cx="2693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RemoteApplicationRunner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50166" y="786518"/>
            <a:ext cx="35002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5.ApplicationRunnerMain builds </a:t>
            </a:r>
            <a:r>
              <a:rPr lang="en-US" dirty="0" err="1"/>
              <a:t>RemoteApplicationRunner</a:t>
            </a:r>
            <a:r>
              <a:rPr lang="en-US" dirty="0"/>
              <a:t>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75158" y="2014241"/>
            <a:ext cx="36579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(1)Setup </a:t>
            </a:r>
            <a:r>
              <a:rPr lang="en-US" dirty="0" err="1"/>
              <a:t>RemoteApplicationRunner</a:t>
            </a:r>
            <a:r>
              <a:rPr lang="en-US" dirty="0"/>
              <a:t> based on </a:t>
            </a:r>
            <a:r>
              <a:rPr lang="en-US" dirty="0" err="1"/>
              <a:t>config</a:t>
            </a:r>
            <a:r>
              <a:rPr lang="en-US" dirty="0"/>
              <a:t> (store </a:t>
            </a:r>
            <a:r>
              <a:rPr lang="en-US" dirty="0" err="1"/>
              <a:t>config</a:t>
            </a:r>
            <a:r>
              <a:rPr lang="en-US" dirty="0"/>
              <a:t> in </a:t>
            </a:r>
            <a:r>
              <a:rPr lang="en-US" dirty="0" err="1"/>
              <a:t>RemoteApplicationRunner</a:t>
            </a:r>
            <a:r>
              <a:rPr lang="en-US" dirty="0"/>
              <a:t>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75158" y="3518963"/>
            <a:ext cx="40222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(2)Initialize </a:t>
            </a:r>
            <a:r>
              <a:rPr lang="en-US" dirty="0">
                <a:hlinkClick r:id="rId2" action="ppaction://hlinksldjump"/>
              </a:rPr>
              <a:t>StreamManager</a:t>
            </a:r>
            <a:r>
              <a:rPr lang="en-US" dirty="0"/>
              <a:t> and </a:t>
            </a:r>
            <a:r>
              <a:rPr lang="en-US" dirty="0" err="1"/>
              <a:t>ExecutionPlanner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5805911" y="4357163"/>
            <a:ext cx="1413165" cy="8241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6001259" y="4426482"/>
            <a:ext cx="10224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StreamManager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7724585" y="4357163"/>
            <a:ext cx="1413165" cy="8241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7891888" y="4403329"/>
            <a:ext cx="11055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ExecutionPlanner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7489764" y="2164304"/>
            <a:ext cx="1338347" cy="37612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7724585" y="2159520"/>
            <a:ext cx="1143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config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6834091" y="2152740"/>
            <a:ext cx="5153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(1)</a:t>
            </a:r>
          </a:p>
        </p:txBody>
      </p:sp>
      <p:sp>
        <p:nvSpPr>
          <p:cNvPr id="27" name="Rectangle 26"/>
          <p:cNvSpPr/>
          <p:nvPr/>
        </p:nvSpPr>
        <p:spPr>
          <a:xfrm>
            <a:off x="7066857" y="3388231"/>
            <a:ext cx="1338347" cy="37612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7301678" y="3383447"/>
            <a:ext cx="1143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config</a:t>
            </a:r>
            <a:endParaRPr lang="en-US" dirty="0"/>
          </a:p>
        </p:txBody>
      </p:sp>
      <p:cxnSp>
        <p:nvCxnSpPr>
          <p:cNvPr id="30" name="Straight Arrow Connector 29"/>
          <p:cNvCxnSpPr>
            <a:stCxn id="27" idx="2"/>
            <a:endCxn id="19" idx="0"/>
          </p:cNvCxnSpPr>
          <p:nvPr/>
        </p:nvCxnSpPr>
        <p:spPr>
          <a:xfrm>
            <a:off x="7736031" y="3764355"/>
            <a:ext cx="695137" cy="5928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27" idx="2"/>
            <a:endCxn id="17" idx="0"/>
          </p:cNvCxnSpPr>
          <p:nvPr/>
        </p:nvCxnSpPr>
        <p:spPr>
          <a:xfrm flipH="1">
            <a:off x="6512494" y="3764355"/>
            <a:ext cx="1223537" cy="5928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7485571" y="4004192"/>
            <a:ext cx="573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(2)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823171" y="6076604"/>
            <a:ext cx="1197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Goto</a:t>
            </a:r>
            <a:r>
              <a:rPr lang="en-US" dirty="0">
                <a:hlinkClick r:id="rId3" action="ppaction://hlinksldjump"/>
              </a:rPr>
              <a:t> 6.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88767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69713"/>
            <a:ext cx="10515600" cy="1325563"/>
          </a:xfrm>
        </p:spPr>
        <p:txBody>
          <a:bodyPr/>
          <a:lstStyle/>
          <a:p>
            <a:r>
              <a:rPr lang="en-US" dirty="0" err="1"/>
              <a:t>RemoteApplicationRunner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4113" y="795678"/>
            <a:ext cx="6962775" cy="6286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3028" y="1433488"/>
            <a:ext cx="4457700" cy="1809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50166" y="786518"/>
            <a:ext cx="3500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5.Build </a:t>
            </a:r>
            <a:r>
              <a:rPr lang="en-US" dirty="0" err="1"/>
              <a:t>RemoteApplicationRunner</a:t>
            </a:r>
            <a:r>
              <a:rPr lang="en-US" dirty="0"/>
              <a:t>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10211" y="1097215"/>
            <a:ext cx="36579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(1)Setup </a:t>
            </a:r>
            <a:r>
              <a:rPr lang="en-US" dirty="0" err="1"/>
              <a:t>RemoteApplicationRunner</a:t>
            </a:r>
            <a:r>
              <a:rPr lang="en-US" dirty="0"/>
              <a:t> based on </a:t>
            </a:r>
            <a:r>
              <a:rPr lang="en-US" dirty="0" err="1"/>
              <a:t>config</a:t>
            </a:r>
            <a:endParaRPr lang="en-US" dirty="0"/>
          </a:p>
        </p:txBody>
      </p:sp>
      <p:cxnSp>
        <p:nvCxnSpPr>
          <p:cNvPr id="10" name="Straight Arrow Connector 9"/>
          <p:cNvCxnSpPr>
            <a:endCxn id="4" idx="1"/>
          </p:cNvCxnSpPr>
          <p:nvPr/>
        </p:nvCxnSpPr>
        <p:spPr>
          <a:xfrm>
            <a:off x="3778370" y="1420700"/>
            <a:ext cx="704658" cy="1032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4113" y="1788826"/>
            <a:ext cx="6248400" cy="81915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49699" y="2616771"/>
            <a:ext cx="6057900" cy="81915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47611" y="3724357"/>
            <a:ext cx="5600700" cy="11811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310211" y="2607976"/>
            <a:ext cx="36579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(2)Initialize StreamManager and </a:t>
            </a:r>
            <a:r>
              <a:rPr lang="en-US" dirty="0" err="1"/>
              <a:t>ExecutionPlanner</a:t>
            </a:r>
            <a:r>
              <a:rPr lang="en-US" dirty="0"/>
              <a:t> (will be explained late)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3269411" y="3026346"/>
            <a:ext cx="1406106" cy="63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endCxn id="15" idx="1"/>
          </p:cNvCxnSpPr>
          <p:nvPr/>
        </p:nvCxnSpPr>
        <p:spPr>
          <a:xfrm>
            <a:off x="3778370" y="1420380"/>
            <a:ext cx="869241" cy="28945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3778370" y="1433488"/>
            <a:ext cx="897147" cy="14649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008" y="4236045"/>
            <a:ext cx="3820691" cy="62086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00676" y="5719100"/>
            <a:ext cx="3418412" cy="621529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7959" y="5035633"/>
            <a:ext cx="3645509" cy="1422346"/>
          </a:xfrm>
          <a:prstGeom prst="rect">
            <a:avLst/>
          </a:prstGeom>
        </p:spPr>
      </p:pic>
      <p:cxnSp>
        <p:nvCxnSpPr>
          <p:cNvPr id="23" name="Straight Arrow Connector 22"/>
          <p:cNvCxnSpPr/>
          <p:nvPr/>
        </p:nvCxnSpPr>
        <p:spPr>
          <a:xfrm flipH="1">
            <a:off x="2668385" y="3026346"/>
            <a:ext cx="601027" cy="11618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2336786" y="3026346"/>
            <a:ext cx="932624" cy="30035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endCxn id="30" idx="0"/>
          </p:cNvCxnSpPr>
          <p:nvPr/>
        </p:nvCxnSpPr>
        <p:spPr>
          <a:xfrm>
            <a:off x="9418312" y="3167149"/>
            <a:ext cx="803088" cy="13931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50800" y="4560329"/>
            <a:ext cx="3941200" cy="1209966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4979742" y="5417299"/>
            <a:ext cx="32710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SystemAdmin</a:t>
            </a:r>
            <a:r>
              <a:rPr lang="en-US" dirty="0"/>
              <a:t> can create </a:t>
            </a:r>
            <a:r>
              <a:rPr lang="en-US" dirty="0" err="1"/>
              <a:t>ChangelogStream</a:t>
            </a:r>
            <a:r>
              <a:rPr lang="en-US" dirty="0"/>
              <a:t>, </a:t>
            </a:r>
            <a:r>
              <a:rPr lang="en-US" dirty="0" err="1"/>
              <a:t>CoordinatorStream</a:t>
            </a:r>
            <a:r>
              <a:rPr lang="en-US" dirty="0"/>
              <a:t>, Stream, etc.</a:t>
            </a:r>
          </a:p>
        </p:txBody>
      </p:sp>
    </p:spTree>
    <p:extLst>
      <p:ext uri="{BB962C8B-B14F-4D97-AF65-F5344CB8AC3E}">
        <p14:creationId xmlns:p14="http://schemas.microsoft.com/office/powerpoint/2010/main" val="40428772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41316"/>
            <a:ext cx="10515600" cy="1155469"/>
          </a:xfrm>
        </p:spPr>
        <p:txBody>
          <a:bodyPr/>
          <a:lstStyle/>
          <a:p>
            <a:r>
              <a:rPr lang="en-US" dirty="0"/>
              <a:t>StreamManager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82631" y="1014153"/>
            <a:ext cx="68413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StreamManager is used to manage the Stream’s </a:t>
            </a:r>
            <a:r>
              <a:rPr lang="en-US" dirty="0" err="1"/>
              <a:t>informatin</a:t>
            </a:r>
            <a:r>
              <a:rPr lang="en-US" dirty="0"/>
              <a:t> for </a:t>
            </a:r>
            <a:r>
              <a:rPr lang="en-US" dirty="0" err="1"/>
              <a:t>ApplicationRunner</a:t>
            </a:r>
            <a:r>
              <a:rPr lang="en-US" dirty="0"/>
              <a:t>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15884" y="1986742"/>
            <a:ext cx="60932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It stores the mapping from Stream name(Kafka, Kestrel, etc.) string to the Streams’ interfaces which called </a:t>
            </a:r>
            <a:r>
              <a:rPr lang="en-US" dirty="0" err="1"/>
              <a:t>SystemAdmin</a:t>
            </a:r>
            <a:r>
              <a:rPr lang="en-US" dirty="0"/>
              <a:t>. 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998" y="3465195"/>
            <a:ext cx="5400675" cy="9334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998" y="2688128"/>
            <a:ext cx="5715000" cy="62865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93814" y="4472247"/>
            <a:ext cx="58261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StreamManager can create a list of streams on specified systems like Kafka by using </a:t>
            </a:r>
            <a:r>
              <a:rPr lang="en-US" dirty="0" err="1"/>
              <a:t>SystemAdmin</a:t>
            </a:r>
            <a:r>
              <a:rPr lang="en-US" dirty="0"/>
              <a:t>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93813" y="5627716"/>
            <a:ext cx="58261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StreamManager can obtain the stream partition count information from </a:t>
            </a:r>
            <a:r>
              <a:rPr lang="en-US" dirty="0" err="1"/>
              <a:t>SystemAdmin</a:t>
            </a:r>
            <a:r>
              <a:rPr lang="en-US" dirty="0"/>
              <a:t>.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216" y="5061679"/>
            <a:ext cx="3619500" cy="2667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216" y="6237819"/>
            <a:ext cx="6229350" cy="20955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7647708" y="1767039"/>
            <a:ext cx="3782292" cy="154973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8657704" y="1711983"/>
            <a:ext cx="1820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StreamManager</a:t>
            </a:r>
          </a:p>
        </p:txBody>
      </p:sp>
      <p:sp>
        <p:nvSpPr>
          <p:cNvPr id="17" name="Rectangle 16"/>
          <p:cNvSpPr/>
          <p:nvPr/>
        </p:nvSpPr>
        <p:spPr>
          <a:xfrm>
            <a:off x="7836823" y="2081315"/>
            <a:ext cx="3451861" cy="116064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8907086" y="1943181"/>
            <a:ext cx="1255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sysAdmins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7930341" y="2312513"/>
            <a:ext cx="1413164" cy="87126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7897089" y="2364962"/>
            <a:ext cx="15212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Kafka </a:t>
            </a:r>
            <a:r>
              <a:rPr lang="en-US" dirty="0" err="1"/>
              <a:t>SystemAdmin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9457804" y="2306773"/>
            <a:ext cx="1413164" cy="87126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9424552" y="2359222"/>
            <a:ext cx="15212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Kinesis </a:t>
            </a:r>
            <a:r>
              <a:rPr lang="en-US" dirty="0" err="1"/>
              <a:t>SystemAdmin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10920844" y="2559080"/>
            <a:ext cx="384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24" name="Rectangle 23"/>
          <p:cNvSpPr/>
          <p:nvPr/>
        </p:nvSpPr>
        <p:spPr>
          <a:xfrm>
            <a:off x="6999317" y="3931920"/>
            <a:ext cx="2261062" cy="1695796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7647708" y="4472247"/>
            <a:ext cx="10723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Kafka System</a:t>
            </a:r>
          </a:p>
        </p:txBody>
      </p:sp>
      <p:cxnSp>
        <p:nvCxnSpPr>
          <p:cNvPr id="27" name="Straight Arrow Connector 26"/>
          <p:cNvCxnSpPr>
            <a:stCxn id="19" idx="2"/>
            <a:endCxn id="24" idx="0"/>
          </p:cNvCxnSpPr>
          <p:nvPr/>
        </p:nvCxnSpPr>
        <p:spPr>
          <a:xfrm flipH="1">
            <a:off x="8129848" y="3183774"/>
            <a:ext cx="507075" cy="74814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9653848" y="3931920"/>
            <a:ext cx="2261062" cy="1695796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10302239" y="4472247"/>
            <a:ext cx="10723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Kinesis</a:t>
            </a:r>
          </a:p>
          <a:p>
            <a:r>
              <a:rPr lang="en-US" dirty="0"/>
              <a:t>System</a:t>
            </a:r>
          </a:p>
        </p:txBody>
      </p:sp>
      <p:cxnSp>
        <p:nvCxnSpPr>
          <p:cNvPr id="32" name="Straight Arrow Connector 31"/>
          <p:cNvCxnSpPr>
            <a:stCxn id="21" idx="2"/>
            <a:endCxn id="29" idx="0"/>
          </p:cNvCxnSpPr>
          <p:nvPr/>
        </p:nvCxnSpPr>
        <p:spPr>
          <a:xfrm>
            <a:off x="10164386" y="3178034"/>
            <a:ext cx="619993" cy="75388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84033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24691"/>
            <a:ext cx="10515600" cy="1325563"/>
          </a:xfrm>
        </p:spPr>
        <p:txBody>
          <a:bodyPr/>
          <a:lstStyle/>
          <a:p>
            <a:r>
              <a:rPr lang="en-US" dirty="0"/>
              <a:t>Build </a:t>
            </a:r>
            <a:r>
              <a:rPr lang="en-US" dirty="0" err="1"/>
              <a:t>StreamGraph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" y="831540"/>
            <a:ext cx="543652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6.RemoteApplicationRunner </a:t>
            </a:r>
            <a:r>
              <a:rPr lang="en-US" altLang="zh-CN" dirty="0"/>
              <a:t>b</a:t>
            </a:r>
            <a:r>
              <a:rPr lang="en-US" dirty="0"/>
              <a:t>uilds </a:t>
            </a:r>
            <a:r>
              <a:rPr lang="en-US" dirty="0">
                <a:hlinkClick r:id="rId2" action="ppaction://hlinksldjump"/>
              </a:rPr>
              <a:t>StreamGraph</a:t>
            </a:r>
            <a:r>
              <a:rPr lang="en-US" dirty="0"/>
              <a:t> from the </a:t>
            </a:r>
            <a:r>
              <a:rPr lang="en-US" dirty="0" err="1"/>
              <a:t>StreamApplication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23258" y="1477871"/>
            <a:ext cx="49792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(1)Create a empty </a:t>
            </a:r>
            <a:r>
              <a:rPr lang="en-US" dirty="0" err="1"/>
              <a:t>StreamGraph</a:t>
            </a:r>
            <a:r>
              <a:rPr lang="en-US" dirty="0"/>
              <a:t>(implemented by </a:t>
            </a:r>
            <a:r>
              <a:rPr lang="en-US" dirty="0" err="1"/>
              <a:t>StreamGraphImpl</a:t>
            </a:r>
            <a:r>
              <a:rPr lang="en-US" dirty="0"/>
              <a:t>) based on </a:t>
            </a:r>
            <a:r>
              <a:rPr lang="en-US" dirty="0" err="1"/>
              <a:t>ApplicationRunner</a:t>
            </a:r>
            <a:r>
              <a:rPr lang="en-US" dirty="0"/>
              <a:t> and </a:t>
            </a:r>
            <a:r>
              <a:rPr lang="en-US" dirty="0" err="1"/>
              <a:t>config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23259" y="2434817"/>
            <a:ext cx="44140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(2)Pass the StreamGraph and </a:t>
            </a:r>
            <a:r>
              <a:rPr lang="en-US" dirty="0" err="1"/>
              <a:t>Configs</a:t>
            </a:r>
            <a:r>
              <a:rPr lang="en-US" dirty="0"/>
              <a:t> to StreamApplication(</a:t>
            </a:r>
            <a:r>
              <a:rPr lang="en-US" dirty="0" err="1"/>
              <a:t>wikipediaApplication</a:t>
            </a:r>
            <a:r>
              <a:rPr lang="en-US" dirty="0"/>
              <a:t>). StreamApplication will fill the StreamGraph with its application logic.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23259" y="3885826"/>
            <a:ext cx="41869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(3)</a:t>
            </a:r>
            <a:r>
              <a:rPr lang="en-US" altLang="zh-CN" dirty="0"/>
              <a:t>In </a:t>
            </a:r>
            <a:r>
              <a:rPr lang="en-US" dirty="0"/>
              <a:t>StreamApplication, set up the application logic in StreamGraph (see </a:t>
            </a:r>
            <a:r>
              <a:rPr lang="en-US" dirty="0">
                <a:hlinkClick r:id="rId3" action="ppaction://hlinksldjump"/>
              </a:rPr>
              <a:t>StreamApplication</a:t>
            </a:r>
            <a:r>
              <a:rPr lang="en-US" dirty="0"/>
              <a:t>)</a:t>
            </a:r>
          </a:p>
        </p:txBody>
      </p:sp>
      <p:sp>
        <p:nvSpPr>
          <p:cNvPr id="13" name="Rectangle 12"/>
          <p:cNvSpPr/>
          <p:nvPr/>
        </p:nvSpPr>
        <p:spPr>
          <a:xfrm>
            <a:off x="7418012" y="1410792"/>
            <a:ext cx="2967642" cy="50466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7563483" y="1453317"/>
            <a:ext cx="29385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RemoteApplicationRunner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9066912" y="720027"/>
            <a:ext cx="2364369" cy="59624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9103718" y="682870"/>
            <a:ext cx="23275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StreamApplication</a:t>
            </a:r>
          </a:p>
          <a:p>
            <a:pPr algn="ctr"/>
            <a:r>
              <a:rPr lang="en-US" altLang="zh-CN" dirty="0"/>
              <a:t>(</a:t>
            </a:r>
            <a:r>
              <a:rPr lang="en-US" altLang="zh-CN" dirty="0" err="1"/>
              <a:t>WikipediaApplication</a:t>
            </a:r>
            <a:r>
              <a:rPr lang="en-US" altLang="zh-CN" dirty="0"/>
              <a:t>)</a:t>
            </a:r>
          </a:p>
        </p:txBody>
      </p:sp>
      <p:cxnSp>
        <p:nvCxnSpPr>
          <p:cNvPr id="17" name="Straight Arrow Connector 16"/>
          <p:cNvCxnSpPr>
            <a:endCxn id="13" idx="0"/>
          </p:cNvCxnSpPr>
          <p:nvPr/>
        </p:nvCxnSpPr>
        <p:spPr>
          <a:xfrm>
            <a:off x="8901833" y="682870"/>
            <a:ext cx="0" cy="7279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3" idx="2"/>
            <a:endCxn id="21" idx="0"/>
          </p:cNvCxnSpPr>
          <p:nvPr/>
        </p:nvCxnSpPr>
        <p:spPr>
          <a:xfrm>
            <a:off x="8901833" y="1915455"/>
            <a:ext cx="4759" cy="5098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7817624" y="2847082"/>
            <a:ext cx="2177935" cy="40920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7961018" y="2886952"/>
            <a:ext cx="1891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StreamGraphImpl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7817624" y="2425287"/>
            <a:ext cx="2177935" cy="421794"/>
          </a:xfrm>
          <a:prstGeom prst="rect">
            <a:avLst/>
          </a:prstGeom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8164680" y="2477749"/>
            <a:ext cx="1830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StreamGraph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8821904" y="1963149"/>
            <a:ext cx="516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(1)</a:t>
            </a:r>
          </a:p>
        </p:txBody>
      </p:sp>
      <p:cxnSp>
        <p:nvCxnSpPr>
          <p:cNvPr id="24" name="Straight Arrow Connector 23"/>
          <p:cNvCxnSpPr>
            <a:stCxn id="20" idx="2"/>
            <a:endCxn id="29" idx="0"/>
          </p:cNvCxnSpPr>
          <p:nvPr/>
        </p:nvCxnSpPr>
        <p:spPr>
          <a:xfrm>
            <a:off x="8906591" y="3256284"/>
            <a:ext cx="13645" cy="3402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7405544" y="174568"/>
            <a:ext cx="2967642" cy="50466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7551015" y="217093"/>
            <a:ext cx="29385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ApplicationRunnerMain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8558646" y="860345"/>
            <a:ext cx="407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6.</a:t>
            </a:r>
          </a:p>
        </p:txBody>
      </p:sp>
      <p:sp>
        <p:nvSpPr>
          <p:cNvPr id="28" name="Rectangle 27"/>
          <p:cNvSpPr/>
          <p:nvPr/>
        </p:nvSpPr>
        <p:spPr>
          <a:xfrm>
            <a:off x="7719648" y="3633694"/>
            <a:ext cx="2364369" cy="59624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7756454" y="3596537"/>
            <a:ext cx="23275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StreamApplication</a:t>
            </a:r>
          </a:p>
          <a:p>
            <a:pPr algn="ctr"/>
            <a:r>
              <a:rPr lang="en-US" altLang="zh-CN" dirty="0"/>
              <a:t>(</a:t>
            </a:r>
            <a:r>
              <a:rPr lang="en-US" altLang="zh-CN" dirty="0" err="1"/>
              <a:t>WikipediaApplication</a:t>
            </a:r>
            <a:r>
              <a:rPr lang="en-US" altLang="zh-CN" dirty="0"/>
              <a:t>)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8883006" y="3227205"/>
            <a:ext cx="492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(2)</a:t>
            </a:r>
          </a:p>
        </p:txBody>
      </p:sp>
      <p:cxnSp>
        <p:nvCxnSpPr>
          <p:cNvPr id="31" name="Elbow Connector 30"/>
          <p:cNvCxnSpPr>
            <a:stCxn id="13" idx="1"/>
            <a:endCxn id="28" idx="1"/>
          </p:cNvCxnSpPr>
          <p:nvPr/>
        </p:nvCxnSpPr>
        <p:spPr>
          <a:xfrm rot="10800000" flipH="1" flipV="1">
            <a:off x="7418012" y="1663124"/>
            <a:ext cx="301636" cy="2268694"/>
          </a:xfrm>
          <a:prstGeom prst="bentConnector3">
            <a:avLst>
              <a:gd name="adj1" fmla="val -7578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7119226" y="2714682"/>
            <a:ext cx="492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(2)</a:t>
            </a:r>
          </a:p>
        </p:txBody>
      </p:sp>
      <p:sp>
        <p:nvSpPr>
          <p:cNvPr id="33" name="Rectangle 32"/>
          <p:cNvSpPr/>
          <p:nvPr/>
        </p:nvSpPr>
        <p:spPr>
          <a:xfrm>
            <a:off x="6175259" y="2636184"/>
            <a:ext cx="943967" cy="36018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6235827" y="2631612"/>
            <a:ext cx="88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configs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7124687" y="4532686"/>
            <a:ext cx="3591098" cy="150411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7144864" y="4494362"/>
            <a:ext cx="2032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StreamGraph</a:t>
            </a:r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7400781" y="4910709"/>
            <a:ext cx="2955174" cy="94143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7800393" y="5371421"/>
            <a:ext cx="334892" cy="315884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Arrow Connector 38"/>
          <p:cNvCxnSpPr>
            <a:endCxn id="38" idx="2"/>
          </p:cNvCxnSpPr>
          <p:nvPr/>
        </p:nvCxnSpPr>
        <p:spPr>
          <a:xfrm>
            <a:off x="7469665" y="5529363"/>
            <a:ext cx="3307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38" idx="6"/>
            <a:endCxn id="41" idx="2"/>
          </p:cNvCxnSpPr>
          <p:nvPr/>
        </p:nvCxnSpPr>
        <p:spPr>
          <a:xfrm>
            <a:off x="8135285" y="5529363"/>
            <a:ext cx="4061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/>
          <p:cNvSpPr/>
          <p:nvPr/>
        </p:nvSpPr>
        <p:spPr>
          <a:xfrm>
            <a:off x="8541415" y="5371421"/>
            <a:ext cx="324360" cy="315884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Arrow Connector 41"/>
          <p:cNvCxnSpPr>
            <a:stCxn id="41" idx="6"/>
            <a:endCxn id="43" idx="2"/>
          </p:cNvCxnSpPr>
          <p:nvPr/>
        </p:nvCxnSpPr>
        <p:spPr>
          <a:xfrm>
            <a:off x="8865775" y="5529363"/>
            <a:ext cx="483913" cy="60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Oval 42"/>
          <p:cNvSpPr/>
          <p:nvPr/>
        </p:nvSpPr>
        <p:spPr>
          <a:xfrm>
            <a:off x="9349688" y="5377447"/>
            <a:ext cx="324360" cy="315884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Arrow Connector 43"/>
          <p:cNvCxnSpPr>
            <a:stCxn id="43" idx="6"/>
          </p:cNvCxnSpPr>
          <p:nvPr/>
        </p:nvCxnSpPr>
        <p:spPr>
          <a:xfrm flipV="1">
            <a:off x="9674048" y="5529363"/>
            <a:ext cx="392738" cy="60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7845980" y="4903896"/>
            <a:ext cx="1988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Application’s logic</a:t>
            </a:r>
          </a:p>
        </p:txBody>
      </p:sp>
      <p:cxnSp>
        <p:nvCxnSpPr>
          <p:cNvPr id="47" name="Straight Arrow Connector 46"/>
          <p:cNvCxnSpPr>
            <a:stCxn id="29" idx="2"/>
          </p:cNvCxnSpPr>
          <p:nvPr/>
        </p:nvCxnSpPr>
        <p:spPr>
          <a:xfrm>
            <a:off x="8920236" y="4242868"/>
            <a:ext cx="0" cy="2924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8930917" y="4159009"/>
            <a:ext cx="492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(3)</a:t>
            </a:r>
          </a:p>
        </p:txBody>
      </p:sp>
      <p:cxnSp>
        <p:nvCxnSpPr>
          <p:cNvPr id="51" name="Straight Arrow Connector 50"/>
          <p:cNvCxnSpPr>
            <a:stCxn id="35" idx="2"/>
            <a:endCxn id="53" idx="0"/>
          </p:cNvCxnSpPr>
          <p:nvPr/>
        </p:nvCxnSpPr>
        <p:spPr>
          <a:xfrm flipH="1">
            <a:off x="8913413" y="6036801"/>
            <a:ext cx="6823" cy="2905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/>
          <p:cNvSpPr/>
          <p:nvPr/>
        </p:nvSpPr>
        <p:spPr>
          <a:xfrm>
            <a:off x="7593218" y="6327399"/>
            <a:ext cx="2640389" cy="39069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/>
          <p:cNvSpPr txBox="1"/>
          <p:nvPr/>
        </p:nvSpPr>
        <p:spPr>
          <a:xfrm>
            <a:off x="7985277" y="6348765"/>
            <a:ext cx="2070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ExecutionPlanner</a:t>
            </a:r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8930917" y="5988252"/>
            <a:ext cx="492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7.</a:t>
            </a:r>
          </a:p>
        </p:txBody>
      </p:sp>
    </p:spTree>
    <p:extLst>
      <p:ext uri="{BB962C8B-B14F-4D97-AF65-F5344CB8AC3E}">
        <p14:creationId xmlns:p14="http://schemas.microsoft.com/office/powerpoint/2010/main" val="32525426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41821" y="-125783"/>
            <a:ext cx="10515600" cy="1325563"/>
          </a:xfrm>
        </p:spPr>
        <p:txBody>
          <a:bodyPr/>
          <a:lstStyle/>
          <a:p>
            <a:r>
              <a:rPr lang="en-US" altLang="zh-CN" dirty="0"/>
              <a:t>StreamGraph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31974" y="1336532"/>
            <a:ext cx="111395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In StreamApplication, the computation logic is </a:t>
            </a:r>
            <a:r>
              <a:rPr lang="en-US" altLang="zh-CN" sz="2400" dirty="0"/>
              <a:t>expressed in a dataflow graph called </a:t>
            </a:r>
            <a:r>
              <a:rPr lang="en-US" altLang="zh-CN" sz="2400" dirty="0" err="1"/>
              <a:t>StreamGraph</a:t>
            </a:r>
            <a:r>
              <a:rPr lang="en-US" altLang="zh-CN" sz="2400" dirty="0"/>
              <a:t>(in </a:t>
            </a:r>
            <a:r>
              <a:rPr lang="en-US" altLang="zh-CN" sz="2400" dirty="0" err="1"/>
              <a:t>Samza</a:t>
            </a:r>
            <a:r>
              <a:rPr lang="en-US" altLang="zh-CN" sz="2400" dirty="0"/>
              <a:t>).</a:t>
            </a:r>
          </a:p>
          <a:p>
            <a:endParaRPr lang="en-US" sz="2400" dirty="0"/>
          </a:p>
        </p:txBody>
      </p:sp>
      <p:sp>
        <p:nvSpPr>
          <p:cNvPr id="30" name="TextBox 29"/>
          <p:cNvSpPr txBox="1"/>
          <p:nvPr/>
        </p:nvSpPr>
        <p:spPr>
          <a:xfrm>
            <a:off x="331974" y="2836663"/>
            <a:ext cx="10581503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 StreamGraph has two kinds of components </a:t>
            </a:r>
          </a:p>
          <a:p>
            <a:endParaRPr lang="en-US" sz="2000" dirty="0"/>
          </a:p>
          <a:p>
            <a:r>
              <a:rPr lang="en-US" sz="2000" dirty="0" err="1"/>
              <a:t>Messag</a:t>
            </a:r>
            <a:r>
              <a:rPr lang="en-US" altLang="zh-CN" sz="2000" dirty="0" err="1"/>
              <a:t>eStreams</a:t>
            </a:r>
            <a:r>
              <a:rPr lang="en-US" altLang="zh-CN" sz="2000" dirty="0"/>
              <a:t>: Stream of messages</a:t>
            </a:r>
          </a:p>
          <a:p>
            <a:endParaRPr lang="en-US" altLang="zh-CN" sz="2000" dirty="0"/>
          </a:p>
          <a:p>
            <a:r>
              <a:rPr lang="en-US" altLang="zh-CN" sz="2000" dirty="0" err="1"/>
              <a:t>OperatorSpecs</a:t>
            </a:r>
            <a:r>
              <a:rPr lang="en-US" altLang="zh-CN" sz="2000" dirty="0"/>
              <a:t>: Operators like map, window, </a:t>
            </a:r>
            <a:r>
              <a:rPr lang="en-US" altLang="zh-CN" sz="2000" dirty="0" err="1"/>
              <a:t>partitionBy</a:t>
            </a:r>
            <a:r>
              <a:rPr lang="en-US" altLang="zh-CN" sz="2000" dirty="0"/>
              <a:t>(reduce), join, merge which transform one or more streams to some streams. Some of the operators have transform function as parameters</a:t>
            </a:r>
            <a:endParaRPr lang="en-US" sz="2400" dirty="0"/>
          </a:p>
        </p:txBody>
      </p:sp>
      <p:sp>
        <p:nvSpPr>
          <p:cNvPr id="36" name="Rectangle 35"/>
          <p:cNvSpPr/>
          <p:nvPr/>
        </p:nvSpPr>
        <p:spPr>
          <a:xfrm>
            <a:off x="2432404" y="5137013"/>
            <a:ext cx="6849687" cy="160253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4340518" y="5715472"/>
            <a:ext cx="397535" cy="397535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 	</a:t>
            </a:r>
          </a:p>
        </p:txBody>
      </p:sp>
      <p:cxnSp>
        <p:nvCxnSpPr>
          <p:cNvPr id="40" name="Straight Arrow Connector 39"/>
          <p:cNvCxnSpPr>
            <a:endCxn id="39" idx="1"/>
          </p:cNvCxnSpPr>
          <p:nvPr/>
        </p:nvCxnSpPr>
        <p:spPr>
          <a:xfrm>
            <a:off x="4002075" y="5439435"/>
            <a:ext cx="396661" cy="3342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endCxn id="39" idx="2"/>
          </p:cNvCxnSpPr>
          <p:nvPr/>
        </p:nvCxnSpPr>
        <p:spPr>
          <a:xfrm>
            <a:off x="3908803" y="5904375"/>
            <a:ext cx="431715" cy="98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endCxn id="39" idx="3"/>
          </p:cNvCxnSpPr>
          <p:nvPr/>
        </p:nvCxnSpPr>
        <p:spPr>
          <a:xfrm flipV="1">
            <a:off x="4002075" y="6054789"/>
            <a:ext cx="396661" cy="2573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/>
          <p:cNvSpPr/>
          <p:nvPr/>
        </p:nvSpPr>
        <p:spPr>
          <a:xfrm>
            <a:off x="2620931" y="5237230"/>
            <a:ext cx="1374020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2" name="TextBox 10"/>
          <p:cNvSpPr txBox="1"/>
          <p:nvPr/>
        </p:nvSpPr>
        <p:spPr>
          <a:xfrm>
            <a:off x="2620931" y="5237230"/>
            <a:ext cx="1442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en-wikipedia</a:t>
            </a:r>
            <a:endParaRPr lang="en-US" dirty="0"/>
          </a:p>
        </p:txBody>
      </p:sp>
      <p:cxnSp>
        <p:nvCxnSpPr>
          <p:cNvPr id="53" name="Straight Arrow Connector 52"/>
          <p:cNvCxnSpPr>
            <a:stCxn id="39" idx="6"/>
            <a:endCxn id="75" idx="2"/>
          </p:cNvCxnSpPr>
          <p:nvPr/>
        </p:nvCxnSpPr>
        <p:spPr>
          <a:xfrm flipV="1">
            <a:off x="4738053" y="5909307"/>
            <a:ext cx="590155" cy="49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12"/>
          <p:cNvSpPr txBox="1"/>
          <p:nvPr/>
        </p:nvSpPr>
        <p:spPr>
          <a:xfrm>
            <a:off x="4093510" y="5391265"/>
            <a:ext cx="1089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mergeAll</a:t>
            </a:r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2597606" y="5669912"/>
            <a:ext cx="1374020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67" name="TextBox 14"/>
          <p:cNvSpPr txBox="1"/>
          <p:nvPr/>
        </p:nvSpPr>
        <p:spPr>
          <a:xfrm>
            <a:off x="2528890" y="5654367"/>
            <a:ext cx="1517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en-wiktionary</a:t>
            </a:r>
            <a:endParaRPr lang="en-US" dirty="0"/>
          </a:p>
        </p:txBody>
      </p:sp>
      <p:sp>
        <p:nvSpPr>
          <p:cNvPr id="72" name="Rectangle 71"/>
          <p:cNvSpPr/>
          <p:nvPr/>
        </p:nvSpPr>
        <p:spPr>
          <a:xfrm>
            <a:off x="2619567" y="6128918"/>
            <a:ext cx="1374020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4" name="TextBox 16"/>
          <p:cNvSpPr txBox="1"/>
          <p:nvPr/>
        </p:nvSpPr>
        <p:spPr>
          <a:xfrm>
            <a:off x="2653351" y="6113373"/>
            <a:ext cx="1517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en-wikinews</a:t>
            </a:r>
            <a:endParaRPr lang="en-US" dirty="0"/>
          </a:p>
        </p:txBody>
      </p:sp>
      <p:sp>
        <p:nvSpPr>
          <p:cNvPr id="75" name="Oval 74"/>
          <p:cNvSpPr/>
          <p:nvPr/>
        </p:nvSpPr>
        <p:spPr>
          <a:xfrm>
            <a:off x="5328208" y="5710539"/>
            <a:ext cx="397535" cy="397535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 	</a:t>
            </a:r>
          </a:p>
        </p:txBody>
      </p:sp>
      <p:cxnSp>
        <p:nvCxnSpPr>
          <p:cNvPr id="77" name="Straight Arrow Connector 76"/>
          <p:cNvCxnSpPr>
            <a:stCxn id="75" idx="6"/>
            <a:endCxn id="79" idx="2"/>
          </p:cNvCxnSpPr>
          <p:nvPr/>
        </p:nvCxnSpPr>
        <p:spPr>
          <a:xfrm>
            <a:off x="5725743" y="5909307"/>
            <a:ext cx="661225" cy="47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19"/>
          <p:cNvSpPr txBox="1"/>
          <p:nvPr/>
        </p:nvSpPr>
        <p:spPr>
          <a:xfrm>
            <a:off x="5016044" y="5388138"/>
            <a:ext cx="1250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 err="1"/>
              <a:t>Wiki</a:t>
            </a:r>
            <a:r>
              <a:rPr lang="en-US" dirty="0" err="1"/>
              <a:t>Parser</a:t>
            </a:r>
            <a:endParaRPr lang="en-US" dirty="0"/>
          </a:p>
        </p:txBody>
      </p:sp>
      <p:sp>
        <p:nvSpPr>
          <p:cNvPr id="79" name="Oval 78"/>
          <p:cNvSpPr/>
          <p:nvPr/>
        </p:nvSpPr>
        <p:spPr>
          <a:xfrm>
            <a:off x="6386968" y="5712707"/>
            <a:ext cx="402775" cy="402775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80" name="TextBox 21"/>
          <p:cNvSpPr txBox="1"/>
          <p:nvPr/>
        </p:nvSpPr>
        <p:spPr>
          <a:xfrm>
            <a:off x="6150373" y="5429836"/>
            <a:ext cx="1039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window</a:t>
            </a:r>
          </a:p>
        </p:txBody>
      </p:sp>
      <p:sp>
        <p:nvSpPr>
          <p:cNvPr id="81" name="Oval 80"/>
          <p:cNvSpPr/>
          <p:nvPr/>
        </p:nvSpPr>
        <p:spPr>
          <a:xfrm>
            <a:off x="7444594" y="5721215"/>
            <a:ext cx="402775" cy="402775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cxnSp>
        <p:nvCxnSpPr>
          <p:cNvPr id="82" name="Straight Arrow Connector 81"/>
          <p:cNvCxnSpPr>
            <a:stCxn id="79" idx="6"/>
            <a:endCxn id="81" idx="2"/>
          </p:cNvCxnSpPr>
          <p:nvPr/>
        </p:nvCxnSpPr>
        <p:spPr>
          <a:xfrm>
            <a:off x="6789743" y="5914095"/>
            <a:ext cx="654851" cy="85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24"/>
          <p:cNvSpPr txBox="1"/>
          <p:nvPr/>
        </p:nvSpPr>
        <p:spPr>
          <a:xfrm>
            <a:off x="7266074" y="5149939"/>
            <a:ext cx="8720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formatOutput</a:t>
            </a:r>
            <a:endParaRPr lang="en-US" dirty="0"/>
          </a:p>
        </p:txBody>
      </p:sp>
      <p:sp>
        <p:nvSpPr>
          <p:cNvPr id="84" name="Rectangle 83"/>
          <p:cNvSpPr/>
          <p:nvPr/>
        </p:nvSpPr>
        <p:spPr>
          <a:xfrm>
            <a:off x="8373780" y="5577609"/>
            <a:ext cx="871609" cy="67915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85" name="TextBox 26"/>
          <p:cNvSpPr txBox="1"/>
          <p:nvPr/>
        </p:nvSpPr>
        <p:spPr>
          <a:xfrm>
            <a:off x="8348317" y="5602721"/>
            <a:ext cx="9225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wikipedia</a:t>
            </a:r>
            <a:r>
              <a:rPr lang="en-US" dirty="0"/>
              <a:t>-stats</a:t>
            </a:r>
          </a:p>
        </p:txBody>
      </p:sp>
      <p:cxnSp>
        <p:nvCxnSpPr>
          <p:cNvPr id="86" name="Straight Arrow Connector 85"/>
          <p:cNvCxnSpPr>
            <a:stCxn id="81" idx="6"/>
            <a:endCxn id="85" idx="1"/>
          </p:cNvCxnSpPr>
          <p:nvPr/>
        </p:nvCxnSpPr>
        <p:spPr>
          <a:xfrm>
            <a:off x="7847369" y="5922603"/>
            <a:ext cx="500948" cy="32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16566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Index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 action="ppaction://hlinksldjump"/>
              </a:rPr>
              <a:t>YARN</a:t>
            </a:r>
            <a:endParaRPr lang="en-US" dirty="0"/>
          </a:p>
          <a:p>
            <a:r>
              <a:rPr lang="en-US" dirty="0">
                <a:hlinkClick r:id="rId3" action="ppaction://hlinksldjump"/>
              </a:rPr>
              <a:t>Concepts</a:t>
            </a:r>
            <a:endParaRPr lang="en-US" dirty="0"/>
          </a:p>
          <a:p>
            <a:r>
              <a:rPr lang="en-US" dirty="0">
                <a:hlinkClick r:id="rId4" action="ppaction://hlinksldjump"/>
              </a:rPr>
              <a:t>Deployment</a:t>
            </a:r>
            <a:endParaRPr lang="en-US" dirty="0"/>
          </a:p>
          <a:p>
            <a:r>
              <a:rPr lang="en-US" dirty="0">
                <a:hlinkClick r:id="rId5" action="ppaction://hlinksldjump"/>
              </a:rPr>
              <a:t>Architecture</a:t>
            </a:r>
            <a:endParaRPr lang="en-US" dirty="0"/>
          </a:p>
          <a:p>
            <a:r>
              <a:rPr lang="en-US" dirty="0">
                <a:hlinkClick r:id="rId6" action="ppaction://hlinksldjump"/>
              </a:rPr>
              <a:t>Application Example</a:t>
            </a:r>
            <a:endParaRPr lang="en-US" dirty="0"/>
          </a:p>
          <a:p>
            <a:endParaRPr lang="en-US" dirty="0"/>
          </a:p>
          <a:p>
            <a:r>
              <a:rPr lang="en-US" dirty="0"/>
              <a:t>Detail</a:t>
            </a:r>
          </a:p>
          <a:p>
            <a:pPr marL="0" indent="0">
              <a:buNone/>
            </a:pPr>
            <a:r>
              <a:rPr lang="en-US" sz="2000" dirty="0">
                <a:hlinkClick r:id="rId7" action="ppaction://hlinksldjump"/>
              </a:rPr>
              <a:t>Run a application</a:t>
            </a:r>
            <a:endParaRPr lang="en-US" sz="2000" dirty="0"/>
          </a:p>
          <a:p>
            <a:pPr marL="0" indent="0">
              <a:buNone/>
            </a:pPr>
            <a:r>
              <a:rPr lang="en-US" sz="2000" dirty="0">
                <a:hlinkClick r:id="rId8" action="ppaction://hlinksldjump"/>
              </a:rPr>
              <a:t>Run a job</a:t>
            </a:r>
            <a:r>
              <a:rPr lang="en-US" sz="2000" dirty="0"/>
              <a:t> (Run application actually use the same JobRunner)</a:t>
            </a:r>
          </a:p>
        </p:txBody>
      </p:sp>
    </p:spTree>
    <p:extLst>
      <p:ext uri="{BB962C8B-B14F-4D97-AF65-F5344CB8AC3E}">
        <p14:creationId xmlns:p14="http://schemas.microsoft.com/office/powerpoint/2010/main" val="27836963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09008"/>
            <a:ext cx="10515600" cy="1325563"/>
          </a:xfrm>
        </p:spPr>
        <p:txBody>
          <a:bodyPr/>
          <a:lstStyle/>
          <a:p>
            <a:r>
              <a:rPr lang="en-US" altLang="zh-CN" dirty="0"/>
              <a:t>StreamGraph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5242988" y="2544207"/>
            <a:ext cx="6849687" cy="177607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7967601" y="2466749"/>
            <a:ext cx="2032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StreamGraph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7151102" y="3394630"/>
            <a:ext cx="397535" cy="397535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 	</a:t>
            </a:r>
          </a:p>
        </p:txBody>
      </p:sp>
      <p:cxnSp>
        <p:nvCxnSpPr>
          <p:cNvPr id="6" name="Straight Arrow Connector 5"/>
          <p:cNvCxnSpPr>
            <a:endCxn id="5" idx="1"/>
          </p:cNvCxnSpPr>
          <p:nvPr/>
        </p:nvCxnSpPr>
        <p:spPr>
          <a:xfrm>
            <a:off x="6812659" y="3118593"/>
            <a:ext cx="396661" cy="3342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>
            <a:endCxn id="5" idx="2"/>
          </p:cNvCxnSpPr>
          <p:nvPr/>
        </p:nvCxnSpPr>
        <p:spPr>
          <a:xfrm>
            <a:off x="6719387" y="3583533"/>
            <a:ext cx="431715" cy="98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endCxn id="5" idx="3"/>
          </p:cNvCxnSpPr>
          <p:nvPr/>
        </p:nvCxnSpPr>
        <p:spPr>
          <a:xfrm flipV="1">
            <a:off x="6805535" y="3733947"/>
            <a:ext cx="403785" cy="2449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5431515" y="2916388"/>
            <a:ext cx="1374020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431515" y="2916388"/>
            <a:ext cx="1442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en-wikipedia</a:t>
            </a:r>
            <a:endParaRPr lang="en-US" dirty="0"/>
          </a:p>
        </p:txBody>
      </p:sp>
      <p:cxnSp>
        <p:nvCxnSpPr>
          <p:cNvPr id="11" name="Straight Arrow Connector 10"/>
          <p:cNvCxnSpPr>
            <a:stCxn id="5" idx="6"/>
            <a:endCxn id="24" idx="2"/>
          </p:cNvCxnSpPr>
          <p:nvPr/>
        </p:nvCxnSpPr>
        <p:spPr>
          <a:xfrm flipV="1">
            <a:off x="7548637" y="3588465"/>
            <a:ext cx="590155" cy="49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904094" y="3070423"/>
            <a:ext cx="1089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mergeAll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5408190" y="3349070"/>
            <a:ext cx="1374020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339474" y="3333525"/>
            <a:ext cx="1517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en-wiktionary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5420762" y="3799289"/>
            <a:ext cx="1374020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5454546" y="3783744"/>
            <a:ext cx="1517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en-wikinews</a:t>
            </a:r>
            <a:endParaRPr lang="en-US" dirty="0"/>
          </a:p>
        </p:txBody>
      </p:sp>
      <p:cxnSp>
        <p:nvCxnSpPr>
          <p:cNvPr id="17" name="Straight Arrow Connector 16"/>
          <p:cNvCxnSpPr/>
          <p:nvPr/>
        </p:nvCxnSpPr>
        <p:spPr>
          <a:xfrm flipV="1">
            <a:off x="5454546" y="4145858"/>
            <a:ext cx="535700" cy="3810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619625" y="4504142"/>
            <a:ext cx="1723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 operator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 flipH="1" flipV="1">
            <a:off x="6982455" y="3922850"/>
            <a:ext cx="133268" cy="59968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6288686" y="4510538"/>
            <a:ext cx="17674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MessageStream</a:t>
            </a:r>
            <a:endParaRPr lang="en-US" dirty="0"/>
          </a:p>
        </p:txBody>
      </p:sp>
      <p:cxnSp>
        <p:nvCxnSpPr>
          <p:cNvPr id="21" name="Straight Arrow Connector 20"/>
          <p:cNvCxnSpPr>
            <a:stCxn id="22" idx="0"/>
            <a:endCxn id="5" idx="5"/>
          </p:cNvCxnSpPr>
          <p:nvPr/>
        </p:nvCxnSpPr>
        <p:spPr>
          <a:xfrm flipH="1" flipV="1">
            <a:off x="7490419" y="3733947"/>
            <a:ext cx="977821" cy="11786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7577108" y="4912577"/>
            <a:ext cx="1782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Merge operator</a:t>
            </a:r>
          </a:p>
        </p:txBody>
      </p:sp>
      <p:cxnSp>
        <p:nvCxnSpPr>
          <p:cNvPr id="23" name="Straight Arrow Connector 22"/>
          <p:cNvCxnSpPr>
            <a:stCxn id="20" idx="0"/>
          </p:cNvCxnSpPr>
          <p:nvPr/>
        </p:nvCxnSpPr>
        <p:spPr>
          <a:xfrm flipV="1">
            <a:off x="7172430" y="3638346"/>
            <a:ext cx="655429" cy="8721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/>
          <p:cNvSpPr/>
          <p:nvPr/>
        </p:nvSpPr>
        <p:spPr>
          <a:xfrm>
            <a:off x="8138792" y="3389697"/>
            <a:ext cx="397535" cy="397535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 	</a:t>
            </a:r>
          </a:p>
        </p:txBody>
      </p:sp>
      <p:cxnSp>
        <p:nvCxnSpPr>
          <p:cNvPr id="25" name="Straight Arrow Connector 24"/>
          <p:cNvCxnSpPr>
            <a:stCxn id="24" idx="6"/>
            <a:endCxn id="27" idx="2"/>
          </p:cNvCxnSpPr>
          <p:nvPr/>
        </p:nvCxnSpPr>
        <p:spPr>
          <a:xfrm>
            <a:off x="8536327" y="3588465"/>
            <a:ext cx="661225" cy="47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7826628" y="3067296"/>
            <a:ext cx="1250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Wiki</a:t>
            </a:r>
            <a:r>
              <a:rPr lang="en-US" dirty="0" err="1"/>
              <a:t>Parser</a:t>
            </a:r>
            <a:endParaRPr lang="en-US" dirty="0"/>
          </a:p>
        </p:txBody>
      </p:sp>
      <p:sp>
        <p:nvSpPr>
          <p:cNvPr id="27" name="Oval 26"/>
          <p:cNvSpPr/>
          <p:nvPr/>
        </p:nvSpPr>
        <p:spPr>
          <a:xfrm>
            <a:off x="9197552" y="3391865"/>
            <a:ext cx="402775" cy="402775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8960957" y="3108994"/>
            <a:ext cx="1039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window</a:t>
            </a:r>
          </a:p>
        </p:txBody>
      </p:sp>
      <p:sp>
        <p:nvSpPr>
          <p:cNvPr id="29" name="Oval 28"/>
          <p:cNvSpPr/>
          <p:nvPr/>
        </p:nvSpPr>
        <p:spPr>
          <a:xfrm>
            <a:off x="10255178" y="3400373"/>
            <a:ext cx="402775" cy="402775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Arrow Connector 29"/>
          <p:cNvCxnSpPr>
            <a:stCxn id="27" idx="6"/>
            <a:endCxn id="29" idx="2"/>
          </p:cNvCxnSpPr>
          <p:nvPr/>
        </p:nvCxnSpPr>
        <p:spPr>
          <a:xfrm>
            <a:off x="9600327" y="3593253"/>
            <a:ext cx="654851" cy="85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0076658" y="2829097"/>
            <a:ext cx="8720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formatOutput</a:t>
            </a:r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11184364" y="3256767"/>
            <a:ext cx="871609" cy="67915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11158901" y="3281879"/>
            <a:ext cx="9225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wikipedia</a:t>
            </a:r>
            <a:r>
              <a:rPr lang="en-US" dirty="0"/>
              <a:t>-stats</a:t>
            </a:r>
          </a:p>
        </p:txBody>
      </p:sp>
      <p:cxnSp>
        <p:nvCxnSpPr>
          <p:cNvPr id="34" name="Straight Arrow Connector 33"/>
          <p:cNvCxnSpPr>
            <a:stCxn id="29" idx="6"/>
            <a:endCxn id="33" idx="1"/>
          </p:cNvCxnSpPr>
          <p:nvPr/>
        </p:nvCxnSpPr>
        <p:spPr>
          <a:xfrm>
            <a:off x="10657953" y="3601761"/>
            <a:ext cx="500948" cy="32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8768472" y="4585610"/>
            <a:ext cx="1486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Map operator</a:t>
            </a:r>
          </a:p>
        </p:txBody>
      </p:sp>
      <p:cxnSp>
        <p:nvCxnSpPr>
          <p:cNvPr id="36" name="Straight Arrow Connector 35"/>
          <p:cNvCxnSpPr>
            <a:stCxn id="35" idx="0"/>
            <a:endCxn id="24" idx="5"/>
          </p:cNvCxnSpPr>
          <p:nvPr/>
        </p:nvCxnSpPr>
        <p:spPr>
          <a:xfrm flipH="1" flipV="1">
            <a:off x="8478109" y="3729014"/>
            <a:ext cx="1033716" cy="8565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35" idx="0"/>
            <a:endCxn id="29" idx="3"/>
          </p:cNvCxnSpPr>
          <p:nvPr/>
        </p:nvCxnSpPr>
        <p:spPr>
          <a:xfrm flipV="1">
            <a:off x="9511825" y="3744163"/>
            <a:ext cx="802338" cy="8414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10234597" y="4912577"/>
            <a:ext cx="1858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Window operator</a:t>
            </a:r>
          </a:p>
        </p:txBody>
      </p:sp>
      <p:cxnSp>
        <p:nvCxnSpPr>
          <p:cNvPr id="39" name="Straight Arrow Connector 38"/>
          <p:cNvCxnSpPr>
            <a:stCxn id="38" idx="0"/>
            <a:endCxn id="27" idx="5"/>
          </p:cNvCxnSpPr>
          <p:nvPr/>
        </p:nvCxnSpPr>
        <p:spPr>
          <a:xfrm flipH="1" flipV="1">
            <a:off x="9541342" y="3735655"/>
            <a:ext cx="1622294" cy="11769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122439" y="861901"/>
            <a:ext cx="44971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application defines the logic in the form of </a:t>
            </a:r>
            <a:r>
              <a:rPr lang="en-US" dirty="0" err="1"/>
              <a:t>MessageStreams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131877" y="5704465"/>
            <a:ext cx="44783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Each </a:t>
            </a:r>
            <a:r>
              <a:rPr lang="en-US" altLang="zh-CN" dirty="0" err="1"/>
              <a:t>MessageStream</a:t>
            </a:r>
            <a:r>
              <a:rPr lang="en-US" altLang="zh-CN" dirty="0"/>
              <a:t> is associated with the one </a:t>
            </a:r>
            <a:r>
              <a:rPr lang="en-US" altLang="zh-CN" dirty="0" err="1"/>
              <a:t>OperatorSpec</a:t>
            </a:r>
            <a:r>
              <a:rPr lang="en-US" altLang="zh-CN" dirty="0"/>
              <a:t> where it comes from and records all </a:t>
            </a:r>
            <a:r>
              <a:rPr lang="en-US" altLang="zh-CN" dirty="0" err="1"/>
              <a:t>OperatorSpecs</a:t>
            </a:r>
            <a:r>
              <a:rPr lang="en-US" altLang="zh-CN" dirty="0"/>
              <a:t> it goes to.</a:t>
            </a:r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99303" y="2085768"/>
            <a:ext cx="455353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StreamGraph, there are </a:t>
            </a:r>
            <a:r>
              <a:rPr lang="en-US" dirty="0" err="1"/>
              <a:t>OperatorSpec</a:t>
            </a:r>
            <a:r>
              <a:rPr lang="en-US" dirty="0"/>
              <a:t>(build by </a:t>
            </a:r>
            <a:r>
              <a:rPr lang="en-US" dirty="0" err="1"/>
              <a:t>OperatorSpecs</a:t>
            </a:r>
            <a:r>
              <a:rPr lang="en-US" dirty="0"/>
              <a:t>) and </a:t>
            </a:r>
            <a:r>
              <a:rPr lang="en-US" dirty="0" err="1"/>
              <a:t>MessageStreams</a:t>
            </a:r>
            <a:r>
              <a:rPr lang="en-US" dirty="0"/>
              <a:t>(implemented by </a:t>
            </a:r>
            <a:r>
              <a:rPr lang="en-US" dirty="0" err="1"/>
              <a:t>MessageStreamImpl</a:t>
            </a:r>
            <a:r>
              <a:rPr lang="en-US" dirty="0"/>
              <a:t>):</a:t>
            </a:r>
          </a:p>
          <a:p>
            <a:r>
              <a:rPr lang="en-US" dirty="0" err="1"/>
              <a:t>OperatorSpecs</a:t>
            </a:r>
            <a:r>
              <a:rPr lang="en-US" dirty="0"/>
              <a:t> transform messages read from input </a:t>
            </a:r>
            <a:r>
              <a:rPr lang="en-US" dirty="0" err="1"/>
              <a:t>MessageStreams</a:t>
            </a:r>
            <a:r>
              <a:rPr lang="en-US" dirty="0"/>
              <a:t> and produce the output </a:t>
            </a:r>
            <a:r>
              <a:rPr lang="en-US" dirty="0" err="1"/>
              <a:t>MessageStreams</a:t>
            </a:r>
            <a:endParaRPr lang="en-US" dirty="0"/>
          </a:p>
        </p:txBody>
      </p:sp>
      <p:sp>
        <p:nvSpPr>
          <p:cNvPr id="54" name="TextBox 53"/>
          <p:cNvSpPr txBox="1"/>
          <p:nvPr/>
        </p:nvSpPr>
        <p:spPr>
          <a:xfrm>
            <a:off x="99303" y="4199371"/>
            <a:ext cx="40838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The </a:t>
            </a:r>
            <a:r>
              <a:rPr lang="en-US" altLang="zh-CN" dirty="0" err="1"/>
              <a:t>MessageStream</a:t>
            </a:r>
            <a:r>
              <a:rPr lang="en-US" altLang="zh-CN" dirty="0"/>
              <a:t> and </a:t>
            </a:r>
            <a:r>
              <a:rPr lang="en-US" altLang="zh-CN" dirty="0" err="1"/>
              <a:t>OperatorSpec</a:t>
            </a:r>
            <a:r>
              <a:rPr lang="en-US" altLang="zh-CN" dirty="0"/>
              <a:t> both are template class. 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122439" y="4910779"/>
            <a:ext cx="41095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Some </a:t>
            </a:r>
            <a:r>
              <a:rPr lang="en-US" dirty="0" err="1"/>
              <a:t>OperatorSpec</a:t>
            </a:r>
            <a:r>
              <a:rPr lang="en-US" dirty="0"/>
              <a:t> will run application-defined functions (map, </a:t>
            </a:r>
            <a:r>
              <a:rPr lang="en-US" dirty="0" err="1"/>
              <a:t>flatMap</a:t>
            </a:r>
            <a:r>
              <a:rPr lang="en-US" dirty="0"/>
              <a:t>)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7548637" y="6166130"/>
            <a:ext cx="2984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See </a:t>
            </a:r>
            <a:r>
              <a:rPr lang="en-US" dirty="0">
                <a:hlinkClick r:id="rId2" action="ppaction://hlinksldjump"/>
              </a:rPr>
              <a:t>example </a:t>
            </a:r>
            <a:r>
              <a:rPr lang="en-US" dirty="0" err="1">
                <a:hlinkClick r:id="rId2" action="ppaction://hlinksldjump"/>
              </a:rPr>
              <a:t>aplication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530942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1619" y="0"/>
            <a:ext cx="10515600" cy="1325563"/>
          </a:xfrm>
        </p:spPr>
        <p:txBody>
          <a:bodyPr/>
          <a:lstStyle/>
          <a:p>
            <a:r>
              <a:rPr lang="en-US" altLang="zh-CN" dirty="0"/>
              <a:t>StreamGraph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48016" y="2761584"/>
            <a:ext cx="51097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first type </a:t>
            </a:r>
            <a:r>
              <a:rPr lang="en-US" dirty="0" err="1"/>
              <a:t>OperatorSpecs</a:t>
            </a:r>
            <a:r>
              <a:rPr lang="en-US" dirty="0"/>
              <a:t> are similar to map. </a:t>
            </a:r>
          </a:p>
          <a:p>
            <a:r>
              <a:rPr lang="en-US" dirty="0"/>
              <a:t>Map is the simplest operator: for each input message, use the transform function to transform it and generate zero or more messages, then output these messages</a:t>
            </a:r>
          </a:p>
        </p:txBody>
      </p:sp>
      <p:sp>
        <p:nvSpPr>
          <p:cNvPr id="4" name="Oval 3"/>
          <p:cNvSpPr/>
          <p:nvPr/>
        </p:nvSpPr>
        <p:spPr>
          <a:xfrm>
            <a:off x="8574314" y="2321433"/>
            <a:ext cx="931334" cy="859416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8357556" y="3134377"/>
            <a:ext cx="1364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.map(parse)</a:t>
            </a:r>
          </a:p>
        </p:txBody>
      </p:sp>
      <p:cxnSp>
        <p:nvCxnSpPr>
          <p:cNvPr id="6" name="Straight Arrow Connector 5"/>
          <p:cNvCxnSpPr>
            <a:endCxn id="4" idx="2"/>
          </p:cNvCxnSpPr>
          <p:nvPr/>
        </p:nvCxnSpPr>
        <p:spPr>
          <a:xfrm flipV="1">
            <a:off x="6984781" y="2751141"/>
            <a:ext cx="1589533" cy="105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7103208" y="2279735"/>
            <a:ext cx="1459866" cy="38125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070288" y="2261844"/>
            <a:ext cx="1538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“Hello world”</a:t>
            </a:r>
          </a:p>
        </p:txBody>
      </p:sp>
      <p:cxnSp>
        <p:nvCxnSpPr>
          <p:cNvPr id="9" name="Straight Arrow Connector 8"/>
          <p:cNvCxnSpPr>
            <a:stCxn id="4" idx="6"/>
          </p:cNvCxnSpPr>
          <p:nvPr/>
        </p:nvCxnSpPr>
        <p:spPr>
          <a:xfrm>
            <a:off x="9505648" y="2751141"/>
            <a:ext cx="1908114" cy="105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9521140" y="2279736"/>
            <a:ext cx="907042" cy="38124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9555958" y="2277003"/>
            <a:ext cx="1260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“Hello”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0520270" y="2287273"/>
            <a:ext cx="907042" cy="38124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0491635" y="2284328"/>
            <a:ext cx="1260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“World”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87364" y="4468105"/>
            <a:ext cx="51632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second type of </a:t>
            </a:r>
            <a:r>
              <a:rPr lang="en-US" dirty="0" err="1"/>
              <a:t>OperatorSpecs</a:t>
            </a:r>
            <a:r>
              <a:rPr lang="en-US" dirty="0"/>
              <a:t> are like Window: window operator is a </a:t>
            </a:r>
            <a:r>
              <a:rPr lang="en-US" dirty="0" err="1"/>
              <a:t>stateful</a:t>
            </a:r>
            <a:r>
              <a:rPr lang="en-US" dirty="0"/>
              <a:t> operator since it need to aggregate the input messages come in a certain amount of time</a:t>
            </a:r>
          </a:p>
        </p:txBody>
      </p:sp>
      <p:sp>
        <p:nvSpPr>
          <p:cNvPr id="15" name="Oval 14"/>
          <p:cNvSpPr/>
          <p:nvPr/>
        </p:nvSpPr>
        <p:spPr>
          <a:xfrm>
            <a:off x="8609740" y="4285828"/>
            <a:ext cx="931334" cy="859416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/>
          <p:cNvCxnSpPr>
            <a:endCxn id="15" idx="2"/>
          </p:cNvCxnSpPr>
          <p:nvPr/>
        </p:nvCxnSpPr>
        <p:spPr>
          <a:xfrm>
            <a:off x="5420211" y="4683018"/>
            <a:ext cx="3189529" cy="325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7486794" y="4247369"/>
            <a:ext cx="950281" cy="38135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8185110" y="5124086"/>
            <a:ext cx="2002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window(3s,count)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547780" y="4253382"/>
            <a:ext cx="809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“Alice”</a:t>
            </a:r>
          </a:p>
        </p:txBody>
      </p:sp>
      <p:sp>
        <p:nvSpPr>
          <p:cNvPr id="20" name="Rectangle 19"/>
          <p:cNvSpPr/>
          <p:nvPr/>
        </p:nvSpPr>
        <p:spPr>
          <a:xfrm>
            <a:off x="6467409" y="4241356"/>
            <a:ext cx="950281" cy="38135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6528395" y="4247369"/>
            <a:ext cx="809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“Alice”</a:t>
            </a:r>
          </a:p>
        </p:txBody>
      </p:sp>
      <p:sp>
        <p:nvSpPr>
          <p:cNvPr id="22" name="Rectangle 21"/>
          <p:cNvSpPr/>
          <p:nvPr/>
        </p:nvSpPr>
        <p:spPr>
          <a:xfrm>
            <a:off x="5448024" y="4229614"/>
            <a:ext cx="950281" cy="38135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3" name="TextBox 55"/>
          <p:cNvSpPr txBox="1"/>
          <p:nvPr/>
        </p:nvSpPr>
        <p:spPr>
          <a:xfrm>
            <a:off x="5509010" y="4235627"/>
            <a:ext cx="809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“Alice”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599313" y="4722580"/>
            <a:ext cx="794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00:00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637793" y="4732815"/>
            <a:ext cx="794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00:01</a:t>
            </a:r>
          </a:p>
        </p:txBody>
      </p:sp>
      <p:sp>
        <p:nvSpPr>
          <p:cNvPr id="26" name="TextBox 61"/>
          <p:cNvSpPr txBox="1"/>
          <p:nvPr/>
        </p:nvSpPr>
        <p:spPr>
          <a:xfrm>
            <a:off x="5603348" y="4743394"/>
            <a:ext cx="794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00:05</a:t>
            </a:r>
          </a:p>
        </p:txBody>
      </p:sp>
      <p:cxnSp>
        <p:nvCxnSpPr>
          <p:cNvPr id="27" name="Straight Arrow Connector 26"/>
          <p:cNvCxnSpPr>
            <a:stCxn id="15" idx="6"/>
          </p:cNvCxnSpPr>
          <p:nvPr/>
        </p:nvCxnSpPr>
        <p:spPr>
          <a:xfrm>
            <a:off x="9541074" y="4715536"/>
            <a:ext cx="23805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10772161" y="4214020"/>
            <a:ext cx="1149450" cy="38135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10833147" y="4220033"/>
            <a:ext cx="1088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“Alice”, 2</a:t>
            </a:r>
          </a:p>
        </p:txBody>
      </p:sp>
      <p:sp>
        <p:nvSpPr>
          <p:cNvPr id="30" name="Rectangle 29"/>
          <p:cNvSpPr/>
          <p:nvPr/>
        </p:nvSpPr>
        <p:spPr>
          <a:xfrm>
            <a:off x="9568139" y="4220033"/>
            <a:ext cx="1149450" cy="38135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9629125" y="4226046"/>
            <a:ext cx="1088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“Alice”, 1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0951018" y="4699277"/>
            <a:ext cx="1023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00:03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9809510" y="4722580"/>
            <a:ext cx="1023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00:06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12496" y="1097279"/>
            <a:ext cx="48961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There are several </a:t>
            </a:r>
            <a:r>
              <a:rPr lang="en-US" altLang="zh-CN" dirty="0" err="1"/>
              <a:t>OperatorSpec</a:t>
            </a:r>
            <a:r>
              <a:rPr lang="en-US" altLang="zh-CN" dirty="0"/>
              <a:t>:</a:t>
            </a:r>
          </a:p>
          <a:p>
            <a:r>
              <a:rPr lang="en-US" altLang="zh-CN" i="1" dirty="0"/>
              <a:t>input, map, </a:t>
            </a:r>
            <a:r>
              <a:rPr lang="en-US" altLang="zh-CN" i="1" dirty="0" err="1"/>
              <a:t>flat_map</a:t>
            </a:r>
            <a:r>
              <a:rPr lang="en-US" altLang="zh-CN" i="1" dirty="0"/>
              <a:t>, filter, sink, </a:t>
            </a:r>
            <a:r>
              <a:rPr lang="en-US" altLang="zh-CN" i="1" dirty="0" err="1"/>
              <a:t>send_to</a:t>
            </a:r>
            <a:r>
              <a:rPr lang="en-US" altLang="zh-CN" i="1" dirty="0"/>
              <a:t>, join, window, merge, </a:t>
            </a:r>
            <a:r>
              <a:rPr lang="en-US" altLang="zh-CN" i="1" dirty="0" err="1"/>
              <a:t>partition_by</a:t>
            </a:r>
            <a:r>
              <a:rPr lang="en-US" altLang="zh-CN" i="1" dirty="0"/>
              <a:t>, output</a:t>
            </a:r>
            <a:endParaRPr lang="en-US" i="1" dirty="0"/>
          </a:p>
        </p:txBody>
      </p:sp>
      <p:sp>
        <p:nvSpPr>
          <p:cNvPr id="69" name="TextBox 68"/>
          <p:cNvSpPr txBox="1"/>
          <p:nvPr/>
        </p:nvSpPr>
        <p:spPr>
          <a:xfrm>
            <a:off x="412496" y="1996219"/>
            <a:ext cx="5407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But in general they can be divided into two types: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341562" y="5711682"/>
            <a:ext cx="69256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first type </a:t>
            </a:r>
            <a:r>
              <a:rPr lang="en-US" dirty="0" err="1"/>
              <a:t>OperatorSpecs</a:t>
            </a:r>
            <a:r>
              <a:rPr lang="en-US" dirty="0"/>
              <a:t> are streaming since once it received messages, it will do the transformation immediately.</a:t>
            </a:r>
          </a:p>
          <a:p>
            <a:r>
              <a:rPr lang="en-US" dirty="0"/>
              <a:t>The second type </a:t>
            </a:r>
            <a:r>
              <a:rPr lang="en-US" dirty="0" err="1"/>
              <a:t>OperatorSpecs</a:t>
            </a:r>
            <a:r>
              <a:rPr lang="en-US" dirty="0"/>
              <a:t> are batching:</a:t>
            </a:r>
            <a:r>
              <a:rPr lang="zh-CN" altLang="en-US" dirty="0"/>
              <a:t> </a:t>
            </a:r>
            <a:r>
              <a:rPr lang="en-US" dirty="0"/>
              <a:t>since it needs to wait to a certain barrier (time window in this example) before the transformation.</a:t>
            </a:r>
          </a:p>
        </p:txBody>
      </p:sp>
    </p:spTree>
    <p:extLst>
      <p:ext uri="{BB962C8B-B14F-4D97-AF65-F5344CB8AC3E}">
        <p14:creationId xmlns:p14="http://schemas.microsoft.com/office/powerpoint/2010/main" val="9573121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1619" y="99117"/>
            <a:ext cx="4340628" cy="1325563"/>
          </a:xfrm>
        </p:spPr>
        <p:txBody>
          <a:bodyPr/>
          <a:lstStyle/>
          <a:p>
            <a:r>
              <a:rPr lang="en-US" altLang="zh-CN" dirty="0"/>
              <a:t>StreamGraph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7695" y="1162829"/>
            <a:ext cx="45138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There are two special </a:t>
            </a:r>
            <a:r>
              <a:rPr lang="en-US" dirty="0" err="1"/>
              <a:t>OperatorSpec</a:t>
            </a:r>
            <a:r>
              <a:rPr lang="en-US" dirty="0"/>
              <a:t>(add Broadcast after 0.14.0):</a:t>
            </a:r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39832" y="1901493"/>
            <a:ext cx="3732415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Join</a:t>
            </a:r>
          </a:p>
          <a:p>
            <a:r>
              <a:rPr lang="en-US" altLang="zh-CN" sz="1600" dirty="0"/>
              <a:t>Join operator will join two message streams using user provided </a:t>
            </a:r>
            <a:r>
              <a:rPr lang="en-US" altLang="zh-CN" sz="1600" dirty="0" err="1"/>
              <a:t>JoinFunction</a:t>
            </a:r>
            <a:r>
              <a:rPr lang="en-US" altLang="zh-CN" sz="1600" dirty="0"/>
              <a:t>.</a:t>
            </a:r>
          </a:p>
          <a:p>
            <a:r>
              <a:rPr lang="en-US" sz="1600" dirty="0"/>
              <a:t>These two message stream need to have same number of partitions and should be partitioned by the join key.</a:t>
            </a:r>
          </a:p>
          <a:p>
            <a:r>
              <a:rPr lang="en-US" sz="1600" dirty="0"/>
              <a:t>There is time duration limit in parameters.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39831" y="3884814"/>
            <a:ext cx="4905031" cy="2831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PartitionBy</a:t>
            </a:r>
          </a:p>
          <a:p>
            <a:r>
              <a:rPr lang="en-US" altLang="zh-CN" sz="1600" dirty="0"/>
              <a:t>PartitionBy operator will do repartition on the input message stream with user given key.</a:t>
            </a:r>
          </a:p>
          <a:p>
            <a:r>
              <a:rPr lang="en-US" sz="1600" dirty="0"/>
              <a:t>This </a:t>
            </a:r>
            <a:r>
              <a:rPr lang="en-US" sz="1600" dirty="0" err="1"/>
              <a:t>operatorSpec</a:t>
            </a:r>
            <a:r>
              <a:rPr lang="en-US" sz="1600" dirty="0"/>
              <a:t> will create intermediate stream in </a:t>
            </a:r>
            <a:r>
              <a:rPr lang="en-US" sz="1600" dirty="0" err="1"/>
              <a:t>JobGraph</a:t>
            </a:r>
            <a:r>
              <a:rPr lang="en-US" sz="1600" dirty="0"/>
              <a:t> since the repartition will done by the intermediate stream.</a:t>
            </a:r>
          </a:p>
          <a:p>
            <a:r>
              <a:rPr lang="en-US" sz="1600" dirty="0"/>
              <a:t>The number of partitions are equal to the joined stream if there is Join operator after PartitionBy. Otherwise, equal to the </a:t>
            </a:r>
            <a:r>
              <a:rPr lang="en-US" sz="1600" i="1" dirty="0" err="1"/>
              <a:t>job.intermediate.stream.partitions</a:t>
            </a:r>
            <a:r>
              <a:rPr lang="en-US" sz="1600" dirty="0"/>
              <a:t> in conf. If not exist, set to the max number of partitions in all input and output streams.</a:t>
            </a:r>
          </a:p>
        </p:txBody>
      </p:sp>
      <p:sp>
        <p:nvSpPr>
          <p:cNvPr id="10" name="Oval 9"/>
          <p:cNvSpPr/>
          <p:nvPr/>
        </p:nvSpPr>
        <p:spPr>
          <a:xfrm>
            <a:off x="7057506" y="1970116"/>
            <a:ext cx="872836" cy="872836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6808123" y="2901143"/>
            <a:ext cx="18204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Join(Key = Level)</a:t>
            </a:r>
          </a:p>
        </p:txBody>
      </p:sp>
      <p:cxnSp>
        <p:nvCxnSpPr>
          <p:cNvPr id="13" name="Straight Arrow Connector 12"/>
          <p:cNvCxnSpPr>
            <a:endCxn id="10" idx="2"/>
          </p:cNvCxnSpPr>
          <p:nvPr/>
        </p:nvCxnSpPr>
        <p:spPr>
          <a:xfrm flipV="1">
            <a:off x="4665504" y="2406534"/>
            <a:ext cx="2392002" cy="335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endCxn id="10" idx="2"/>
          </p:cNvCxnSpPr>
          <p:nvPr/>
        </p:nvCxnSpPr>
        <p:spPr>
          <a:xfrm>
            <a:off x="5295207" y="1687484"/>
            <a:ext cx="1762299" cy="7190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 rot="1367868">
            <a:off x="5314704" y="1522449"/>
            <a:ext cx="798022" cy="26600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 rot="1367868">
            <a:off x="5347955" y="1470786"/>
            <a:ext cx="731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‘A’, 95</a:t>
            </a:r>
          </a:p>
        </p:txBody>
      </p:sp>
      <p:sp>
        <p:nvSpPr>
          <p:cNvPr id="23" name="Rectangle 22"/>
          <p:cNvSpPr/>
          <p:nvPr/>
        </p:nvSpPr>
        <p:spPr>
          <a:xfrm rot="1322315">
            <a:off x="6160410" y="1863313"/>
            <a:ext cx="798022" cy="26600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 rot="1322315">
            <a:off x="6192583" y="1817600"/>
            <a:ext cx="765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‘B’, 87</a:t>
            </a:r>
          </a:p>
        </p:txBody>
      </p:sp>
      <p:cxnSp>
        <p:nvCxnSpPr>
          <p:cNvPr id="27" name="Straight Arrow Connector 26"/>
          <p:cNvCxnSpPr>
            <a:stCxn id="10" idx="6"/>
          </p:cNvCxnSpPr>
          <p:nvPr/>
        </p:nvCxnSpPr>
        <p:spPr>
          <a:xfrm flipV="1">
            <a:off x="7930342" y="2383651"/>
            <a:ext cx="3017520" cy="228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4695459" y="2131491"/>
            <a:ext cx="949404" cy="26600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4625528" y="2064896"/>
            <a:ext cx="1114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‘A’, ‘Tom’</a:t>
            </a:r>
          </a:p>
        </p:txBody>
      </p:sp>
      <p:sp>
        <p:nvSpPr>
          <p:cNvPr id="30" name="Rectangle 29"/>
          <p:cNvSpPr/>
          <p:nvPr/>
        </p:nvSpPr>
        <p:spPr>
          <a:xfrm>
            <a:off x="5677996" y="2117644"/>
            <a:ext cx="949404" cy="26600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5608065" y="2051049"/>
            <a:ext cx="1114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‘B’, ‘Bob’</a:t>
            </a:r>
          </a:p>
        </p:txBody>
      </p:sp>
      <p:sp>
        <p:nvSpPr>
          <p:cNvPr id="33" name="Rectangle 32"/>
          <p:cNvSpPr/>
          <p:nvPr/>
        </p:nvSpPr>
        <p:spPr>
          <a:xfrm>
            <a:off x="7988487" y="2080552"/>
            <a:ext cx="1331535" cy="26600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4" name="TextBox 28"/>
          <p:cNvSpPr txBox="1"/>
          <p:nvPr/>
        </p:nvSpPr>
        <p:spPr>
          <a:xfrm>
            <a:off x="8003655" y="2028166"/>
            <a:ext cx="1389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‘A’, ‘Tom’,95</a:t>
            </a:r>
          </a:p>
        </p:txBody>
      </p:sp>
      <p:sp>
        <p:nvSpPr>
          <p:cNvPr id="35" name="Rectangle 34"/>
          <p:cNvSpPr/>
          <p:nvPr/>
        </p:nvSpPr>
        <p:spPr>
          <a:xfrm>
            <a:off x="9403907" y="2084346"/>
            <a:ext cx="1331535" cy="26600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6" name="TextBox 28"/>
          <p:cNvSpPr txBox="1"/>
          <p:nvPr/>
        </p:nvSpPr>
        <p:spPr>
          <a:xfrm>
            <a:off x="9419075" y="2031960"/>
            <a:ext cx="1389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‘B’, ‘Bob’,87</a:t>
            </a:r>
          </a:p>
        </p:txBody>
      </p:sp>
      <p:sp>
        <p:nvSpPr>
          <p:cNvPr id="25" name="Oval 24"/>
          <p:cNvSpPr/>
          <p:nvPr/>
        </p:nvSpPr>
        <p:spPr>
          <a:xfrm>
            <a:off x="7364341" y="4599708"/>
            <a:ext cx="872836" cy="872836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/>
          <p:cNvSpPr/>
          <p:nvPr/>
        </p:nvSpPr>
        <p:spPr>
          <a:xfrm>
            <a:off x="6042618" y="4691148"/>
            <a:ext cx="1321723" cy="689957"/>
          </a:xfrm>
          <a:prstGeom prst="rightArrow">
            <a:avLst>
              <a:gd name="adj1" fmla="val 71687"/>
              <a:gd name="adj2" fmla="val 47590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Arrow Connector 31"/>
          <p:cNvCxnSpPr/>
          <p:nvPr/>
        </p:nvCxnSpPr>
        <p:spPr>
          <a:xfrm>
            <a:off x="6122456" y="4879571"/>
            <a:ext cx="1101304" cy="83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6122456" y="4969625"/>
            <a:ext cx="1101304" cy="83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6122456" y="5070763"/>
            <a:ext cx="1101304" cy="83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6122456" y="5177173"/>
            <a:ext cx="1101304" cy="83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7024223" y="5521546"/>
            <a:ext cx="1553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PartitionBy</a:t>
            </a:r>
          </a:p>
        </p:txBody>
      </p:sp>
      <p:sp>
        <p:nvSpPr>
          <p:cNvPr id="41" name="Right Arrow 40"/>
          <p:cNvSpPr/>
          <p:nvPr/>
        </p:nvSpPr>
        <p:spPr>
          <a:xfrm>
            <a:off x="8237177" y="4702230"/>
            <a:ext cx="1321723" cy="689957"/>
          </a:xfrm>
          <a:prstGeom prst="rightArrow">
            <a:avLst>
              <a:gd name="adj1" fmla="val 71687"/>
              <a:gd name="adj2" fmla="val 47590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Arrow Connector 41"/>
          <p:cNvCxnSpPr/>
          <p:nvPr/>
        </p:nvCxnSpPr>
        <p:spPr>
          <a:xfrm>
            <a:off x="8314957" y="4913622"/>
            <a:ext cx="1101304" cy="83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8314957" y="5022016"/>
            <a:ext cx="1101304" cy="83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8314957" y="5129461"/>
            <a:ext cx="1101304" cy="83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71628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77838"/>
            <a:ext cx="10515600" cy="1325563"/>
          </a:xfrm>
        </p:spPr>
        <p:txBody>
          <a:bodyPr/>
          <a:lstStyle/>
          <a:p>
            <a:r>
              <a:rPr lang="en-US" altLang="zh-CN" dirty="0"/>
              <a:t>StreamGraph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9644" y="2042542"/>
            <a:ext cx="3399905" cy="282428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9644" y="1524433"/>
            <a:ext cx="3914602" cy="51810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4691" y="1030087"/>
            <a:ext cx="43641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OperatorSpecs</a:t>
            </a:r>
            <a:r>
              <a:rPr lang="en-US" dirty="0"/>
              <a:t> transform messages read from input </a:t>
            </a:r>
            <a:r>
              <a:rPr lang="en-US" dirty="0" err="1"/>
              <a:t>MessageStreams</a:t>
            </a:r>
            <a:r>
              <a:rPr lang="en-US" dirty="0"/>
              <a:t> and produce the output </a:t>
            </a:r>
            <a:r>
              <a:rPr lang="en-US" dirty="0" err="1"/>
              <a:t>MessageStreams</a:t>
            </a:r>
            <a:endParaRPr lang="en-US" dirty="0"/>
          </a:p>
          <a:p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4098175" y="1573104"/>
            <a:ext cx="3516283" cy="2942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4157" y="789710"/>
            <a:ext cx="6997844" cy="633766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>
          <a:xfrm>
            <a:off x="6542116" y="939338"/>
            <a:ext cx="2252749" cy="6244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3667" y="5001500"/>
            <a:ext cx="3940579" cy="383439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39644" y="5384939"/>
            <a:ext cx="3463203" cy="65343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06808" y="4821395"/>
            <a:ext cx="3299114" cy="657969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23805" y="5449876"/>
            <a:ext cx="2709775" cy="531729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241069" y="2310938"/>
            <a:ext cx="34913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Rewrite map function to </a:t>
            </a:r>
            <a:r>
              <a:rPr lang="en-US" dirty="0" err="1"/>
              <a:t>flatmap</a:t>
            </a:r>
            <a:r>
              <a:rPr lang="en-US" dirty="0"/>
              <a:t> function</a:t>
            </a:r>
          </a:p>
        </p:txBody>
      </p:sp>
      <p:cxnSp>
        <p:nvCxnSpPr>
          <p:cNvPr id="25" name="Straight Arrow Connector 24"/>
          <p:cNvCxnSpPr>
            <a:stCxn id="23" idx="3"/>
          </p:cNvCxnSpPr>
          <p:nvPr/>
        </p:nvCxnSpPr>
        <p:spPr>
          <a:xfrm>
            <a:off x="3732415" y="2634104"/>
            <a:ext cx="3998421" cy="7225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266700" y="3208713"/>
            <a:ext cx="32502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OperatorSpec</a:t>
            </a:r>
            <a:r>
              <a:rPr lang="en-US" altLang="zh-CN" dirty="0"/>
              <a:t> stores opcode and functions</a:t>
            </a:r>
            <a:endParaRPr lang="en-US" dirty="0"/>
          </a:p>
        </p:txBody>
      </p:sp>
      <p:cxnSp>
        <p:nvCxnSpPr>
          <p:cNvPr id="29" name="Straight Arrow Connector 28"/>
          <p:cNvCxnSpPr>
            <a:stCxn id="27" idx="3"/>
          </p:cNvCxnSpPr>
          <p:nvPr/>
        </p:nvCxnSpPr>
        <p:spPr>
          <a:xfrm>
            <a:off x="3516976" y="3531879"/>
            <a:ext cx="4097482" cy="20542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320386" y="4120637"/>
            <a:ext cx="31460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Create new </a:t>
            </a:r>
            <a:r>
              <a:rPr lang="en-US" dirty="0" err="1"/>
              <a:t>MessageStream</a:t>
            </a:r>
            <a:r>
              <a:rPr lang="en-US" dirty="0"/>
              <a:t> with this </a:t>
            </a:r>
            <a:r>
              <a:rPr lang="en-US" dirty="0" err="1"/>
              <a:t>OperatorSpec</a:t>
            </a:r>
            <a:endParaRPr lang="en-US" dirty="0"/>
          </a:p>
        </p:txBody>
      </p:sp>
      <p:cxnSp>
        <p:nvCxnSpPr>
          <p:cNvPr id="32" name="Straight Arrow Connector 31"/>
          <p:cNvCxnSpPr/>
          <p:nvPr/>
        </p:nvCxnSpPr>
        <p:spPr>
          <a:xfrm flipV="1">
            <a:off x="3325091" y="1911596"/>
            <a:ext cx="4969454" cy="25876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94064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RemoteApplicationRunner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6734" y="963231"/>
            <a:ext cx="57654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6.RemoteApplicationRunner builds StreamGraph from </a:t>
            </a:r>
            <a:r>
              <a:rPr lang="en-US" dirty="0" err="1"/>
              <a:t>StreamAppplication</a:t>
            </a:r>
            <a:r>
              <a:rPr lang="en-US" dirty="0"/>
              <a:t>: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72888" y="2078065"/>
            <a:ext cx="49792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(1)Create a empty </a:t>
            </a:r>
            <a:r>
              <a:rPr lang="en-US" dirty="0">
                <a:hlinkClick r:id="rId2" action="ppaction://hlinksldjump"/>
              </a:rPr>
              <a:t>StreamGraph</a:t>
            </a:r>
            <a:r>
              <a:rPr lang="en-US" dirty="0"/>
              <a:t>(implemented by </a:t>
            </a:r>
            <a:r>
              <a:rPr lang="en-US" dirty="0" err="1"/>
              <a:t>StreamGraphImpl</a:t>
            </a:r>
            <a:r>
              <a:rPr lang="en-US" dirty="0"/>
              <a:t>) based on </a:t>
            </a:r>
            <a:r>
              <a:rPr lang="en-US" dirty="0" err="1"/>
              <a:t>ApplicationRunner</a:t>
            </a:r>
            <a:r>
              <a:rPr lang="en-US" dirty="0"/>
              <a:t> and </a:t>
            </a:r>
            <a:r>
              <a:rPr lang="en-US" dirty="0" err="1"/>
              <a:t>config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72888" y="3679242"/>
            <a:ext cx="44140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(2)Pass the StreamGraph and </a:t>
            </a:r>
            <a:r>
              <a:rPr lang="en-US" dirty="0" err="1"/>
              <a:t>Configs</a:t>
            </a:r>
            <a:r>
              <a:rPr lang="en-US" dirty="0"/>
              <a:t> to StreamApplication(</a:t>
            </a:r>
            <a:r>
              <a:rPr lang="en-US" dirty="0" err="1"/>
              <a:t>wikipediaApplication</a:t>
            </a:r>
            <a:r>
              <a:rPr lang="en-US" dirty="0"/>
              <a:t>). StreamApplication will fill the StreamGraph (will be explained late) with its application logic.</a:t>
            </a:r>
          </a:p>
        </p:txBody>
      </p:sp>
      <p:sp>
        <p:nvSpPr>
          <p:cNvPr id="7" name="Rectangle 6"/>
          <p:cNvSpPr/>
          <p:nvPr/>
        </p:nvSpPr>
        <p:spPr>
          <a:xfrm>
            <a:off x="7444048" y="2693826"/>
            <a:ext cx="2967642" cy="50466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589519" y="2736351"/>
            <a:ext cx="29385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RemoteApplicationRunner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9092948" y="2003061"/>
            <a:ext cx="2364369" cy="59624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9129754" y="1965904"/>
            <a:ext cx="23275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StreamApplication</a:t>
            </a:r>
          </a:p>
          <a:p>
            <a:pPr algn="ctr"/>
            <a:r>
              <a:rPr lang="en-US" altLang="zh-CN" dirty="0"/>
              <a:t>(</a:t>
            </a:r>
            <a:r>
              <a:rPr lang="en-US" altLang="zh-CN" dirty="0" err="1"/>
              <a:t>WikipediaApplication</a:t>
            </a:r>
            <a:r>
              <a:rPr lang="en-US" altLang="zh-CN" dirty="0"/>
              <a:t>)</a:t>
            </a:r>
          </a:p>
        </p:txBody>
      </p:sp>
      <p:cxnSp>
        <p:nvCxnSpPr>
          <p:cNvPr id="12" name="Straight Arrow Connector 11"/>
          <p:cNvCxnSpPr>
            <a:endCxn id="7" idx="0"/>
          </p:cNvCxnSpPr>
          <p:nvPr/>
        </p:nvCxnSpPr>
        <p:spPr>
          <a:xfrm>
            <a:off x="8927869" y="1965904"/>
            <a:ext cx="0" cy="7279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7" idx="2"/>
            <a:endCxn id="26" idx="0"/>
          </p:cNvCxnSpPr>
          <p:nvPr/>
        </p:nvCxnSpPr>
        <p:spPr>
          <a:xfrm>
            <a:off x="8927869" y="3198489"/>
            <a:ext cx="4759" cy="5098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7843660" y="4130116"/>
            <a:ext cx="2177935" cy="40920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7987054" y="4169986"/>
            <a:ext cx="1891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StreamGraphImpl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7843660" y="3708321"/>
            <a:ext cx="2177935" cy="421794"/>
          </a:xfrm>
          <a:prstGeom prst="rect">
            <a:avLst/>
          </a:prstGeom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8190716" y="3760783"/>
            <a:ext cx="1830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StreamGraph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8847940" y="3246183"/>
            <a:ext cx="516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(1)</a:t>
            </a:r>
          </a:p>
        </p:txBody>
      </p:sp>
      <p:cxnSp>
        <p:nvCxnSpPr>
          <p:cNvPr id="34" name="Straight Arrow Connector 33"/>
          <p:cNvCxnSpPr>
            <a:stCxn id="22" idx="2"/>
            <a:endCxn id="45" idx="0"/>
          </p:cNvCxnSpPr>
          <p:nvPr/>
        </p:nvCxnSpPr>
        <p:spPr>
          <a:xfrm>
            <a:off x="8932627" y="4539318"/>
            <a:ext cx="13645" cy="3402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7431580" y="1457602"/>
            <a:ext cx="2967642" cy="50466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/>
          <p:cNvSpPr txBox="1"/>
          <p:nvPr/>
        </p:nvSpPr>
        <p:spPr>
          <a:xfrm>
            <a:off x="7577051" y="1500127"/>
            <a:ext cx="29385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ApplicationRunnerMain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8584682" y="2143379"/>
            <a:ext cx="407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6.</a:t>
            </a:r>
          </a:p>
        </p:txBody>
      </p:sp>
      <p:sp>
        <p:nvSpPr>
          <p:cNvPr id="44" name="Rectangle 43"/>
          <p:cNvSpPr/>
          <p:nvPr/>
        </p:nvSpPr>
        <p:spPr>
          <a:xfrm>
            <a:off x="7745684" y="4916728"/>
            <a:ext cx="2364369" cy="59624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7782490" y="4879571"/>
            <a:ext cx="23275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StreamApplication</a:t>
            </a:r>
          </a:p>
          <a:p>
            <a:pPr algn="ctr"/>
            <a:r>
              <a:rPr lang="en-US" altLang="zh-CN" dirty="0"/>
              <a:t>(</a:t>
            </a:r>
            <a:r>
              <a:rPr lang="en-US" altLang="zh-CN" dirty="0" err="1"/>
              <a:t>WikipediaApplication</a:t>
            </a:r>
            <a:r>
              <a:rPr lang="en-US" altLang="zh-CN" dirty="0"/>
              <a:t>)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8909042" y="4510239"/>
            <a:ext cx="492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(2)</a:t>
            </a:r>
          </a:p>
        </p:txBody>
      </p:sp>
      <p:cxnSp>
        <p:nvCxnSpPr>
          <p:cNvPr id="51" name="Elbow Connector 50"/>
          <p:cNvCxnSpPr>
            <a:stCxn id="7" idx="1"/>
            <a:endCxn id="44" idx="1"/>
          </p:cNvCxnSpPr>
          <p:nvPr/>
        </p:nvCxnSpPr>
        <p:spPr>
          <a:xfrm rot="10800000" flipH="1" flipV="1">
            <a:off x="7444048" y="2946158"/>
            <a:ext cx="301636" cy="2268694"/>
          </a:xfrm>
          <a:prstGeom prst="bentConnector3">
            <a:avLst>
              <a:gd name="adj1" fmla="val -7578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7145262" y="3997716"/>
            <a:ext cx="492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(2)</a:t>
            </a:r>
          </a:p>
        </p:txBody>
      </p:sp>
      <p:sp>
        <p:nvSpPr>
          <p:cNvPr id="53" name="Rectangle 52"/>
          <p:cNvSpPr/>
          <p:nvPr/>
        </p:nvSpPr>
        <p:spPr>
          <a:xfrm>
            <a:off x="6201295" y="3919218"/>
            <a:ext cx="943967" cy="36018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TextBox 53"/>
          <p:cNvSpPr txBox="1"/>
          <p:nvPr/>
        </p:nvSpPr>
        <p:spPr>
          <a:xfrm>
            <a:off x="6261863" y="3914646"/>
            <a:ext cx="88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configs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58806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207" y="106333"/>
            <a:ext cx="10515600" cy="1325563"/>
          </a:xfrm>
        </p:spPr>
        <p:txBody>
          <a:bodyPr/>
          <a:lstStyle/>
          <a:p>
            <a:r>
              <a:rPr lang="en-US" dirty="0"/>
              <a:t>Build </a:t>
            </a:r>
            <a:r>
              <a:rPr lang="en-US" dirty="0" err="1"/>
              <a:t>StreamGraph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9799" y="0"/>
            <a:ext cx="5519386" cy="382977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27803" y="1247230"/>
            <a:ext cx="47097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6.RemoteApplicationRunner builds StreamGraph from </a:t>
            </a:r>
            <a:r>
              <a:rPr lang="en-US" dirty="0" err="1"/>
              <a:t>StreamAppplication</a:t>
            </a:r>
            <a:r>
              <a:rPr lang="en-US" dirty="0"/>
              <a:t>: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9799" y="3829779"/>
            <a:ext cx="5457825" cy="1285875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V="1">
            <a:off x="4879571" y="1346662"/>
            <a:ext cx="1670858" cy="2399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81943" y="2030640"/>
            <a:ext cx="49792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(1)Create a new StreamGraph(implemented by </a:t>
            </a:r>
            <a:r>
              <a:rPr lang="en-US" dirty="0" err="1"/>
              <a:t>StreamGraphImpl</a:t>
            </a:r>
            <a:r>
              <a:rPr lang="en-US" dirty="0"/>
              <a:t>) based on </a:t>
            </a:r>
            <a:r>
              <a:rPr lang="en-US" dirty="0" err="1"/>
              <a:t>ApplicationRunner</a:t>
            </a:r>
            <a:r>
              <a:rPr lang="en-US" dirty="0"/>
              <a:t> and </a:t>
            </a:r>
            <a:r>
              <a:rPr lang="en-US" dirty="0" err="1"/>
              <a:t>config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0007" y="5115654"/>
            <a:ext cx="6753225" cy="9525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61215" y="5961424"/>
            <a:ext cx="5618538" cy="880210"/>
          </a:xfrm>
          <a:prstGeom prst="rect">
            <a:avLst/>
          </a:prstGeom>
        </p:spPr>
      </p:pic>
      <p:cxnSp>
        <p:nvCxnSpPr>
          <p:cNvPr id="17" name="Straight Arrow Connector 16"/>
          <p:cNvCxnSpPr/>
          <p:nvPr/>
        </p:nvCxnSpPr>
        <p:spPr>
          <a:xfrm>
            <a:off x="3857105" y="2752877"/>
            <a:ext cx="2502131" cy="14783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3786838" y="2778037"/>
            <a:ext cx="2539147" cy="32627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581943" y="4066747"/>
            <a:ext cx="41729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(2)Pass the StreamGraph and </a:t>
            </a:r>
            <a:r>
              <a:rPr lang="en-US" dirty="0" err="1"/>
              <a:t>Configs</a:t>
            </a:r>
            <a:r>
              <a:rPr lang="en-US" dirty="0"/>
              <a:t> to StreamApplication(</a:t>
            </a:r>
            <a:r>
              <a:rPr lang="en-US" dirty="0" err="1"/>
              <a:t>wikipediaApplication</a:t>
            </a:r>
            <a:r>
              <a:rPr lang="en-US" dirty="0"/>
              <a:t>)</a:t>
            </a:r>
          </a:p>
        </p:txBody>
      </p:sp>
      <p:cxnSp>
        <p:nvCxnSpPr>
          <p:cNvPr id="25" name="Straight Arrow Connector 24"/>
          <p:cNvCxnSpPr/>
          <p:nvPr/>
        </p:nvCxnSpPr>
        <p:spPr>
          <a:xfrm>
            <a:off x="4414058" y="4409426"/>
            <a:ext cx="1945178" cy="212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38215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9931" y="135003"/>
            <a:ext cx="10515600" cy="1325563"/>
          </a:xfrm>
        </p:spPr>
        <p:txBody>
          <a:bodyPr/>
          <a:lstStyle/>
          <a:p>
            <a:r>
              <a:rPr lang="en-US" dirty="0" err="1"/>
              <a:t>StreamGraph</a:t>
            </a:r>
            <a:r>
              <a:rPr lang="en-US" dirty="0"/>
              <a:t> to </a:t>
            </a:r>
            <a:r>
              <a:rPr lang="en-US" dirty="0" err="1"/>
              <a:t>JobGraph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27803" y="1247230"/>
            <a:ext cx="41610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6.RemoteApplicationRunner builds StreamGraph from </a:t>
            </a:r>
            <a:r>
              <a:rPr lang="en-US" dirty="0" err="1"/>
              <a:t>StreamAppplication</a:t>
            </a:r>
            <a:r>
              <a:rPr lang="en-US" dirty="0"/>
              <a:t>: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48443" y="2453255"/>
            <a:ext cx="41729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(2)Pass the StreamGraph and </a:t>
            </a:r>
            <a:r>
              <a:rPr lang="en-US" dirty="0" err="1"/>
              <a:t>Configs</a:t>
            </a:r>
            <a:r>
              <a:rPr lang="en-US" dirty="0"/>
              <a:t> to StreamApplication(</a:t>
            </a:r>
            <a:r>
              <a:rPr lang="en-US" dirty="0" err="1"/>
              <a:t>wikipediaApplication</a:t>
            </a:r>
            <a:r>
              <a:rPr lang="en-US" dirty="0"/>
              <a:t>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9710" y="1677064"/>
            <a:ext cx="7218768" cy="23493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9710" y="1201598"/>
            <a:ext cx="5244984" cy="475466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 flipV="1">
            <a:off x="4488873" y="1745673"/>
            <a:ext cx="540327" cy="10307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648441" y="3099585"/>
            <a:ext cx="437423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(3)</a:t>
            </a:r>
            <a:r>
              <a:rPr lang="en-US" altLang="zh-CN" dirty="0"/>
              <a:t>In </a:t>
            </a:r>
            <a:r>
              <a:rPr lang="en-US" dirty="0"/>
              <a:t>StreamApplication, set up the application logic in StreamGraph (</a:t>
            </a:r>
            <a:r>
              <a:rPr lang="en-US" dirty="0" err="1"/>
              <a:t>InputStream</a:t>
            </a:r>
            <a:r>
              <a:rPr lang="en-US" dirty="0"/>
              <a:t>, </a:t>
            </a:r>
            <a:r>
              <a:rPr lang="en-US" dirty="0" err="1"/>
              <a:t>OutputStream</a:t>
            </a:r>
            <a:r>
              <a:rPr lang="en-US" dirty="0"/>
              <a:t>, the intermediate transformations of </a:t>
            </a:r>
            <a:r>
              <a:rPr lang="en-US" dirty="0" err="1"/>
              <a:t>MessageStreams</a:t>
            </a:r>
            <a:r>
              <a:rPr lang="en-US" dirty="0"/>
              <a:t>)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4013200" y="2319252"/>
            <a:ext cx="1090815" cy="12740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125" y="5223245"/>
            <a:ext cx="4670367" cy="142190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22137" y="1414427"/>
            <a:ext cx="2495320" cy="685298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94267" y="5223245"/>
            <a:ext cx="4355869" cy="1455537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29200" y="4018951"/>
            <a:ext cx="5558006" cy="1024548"/>
          </a:xfrm>
          <a:prstGeom prst="rect">
            <a:avLst/>
          </a:prstGeom>
        </p:spPr>
      </p:pic>
      <p:cxnSp>
        <p:nvCxnSpPr>
          <p:cNvPr id="23" name="Straight Arrow Connector 22"/>
          <p:cNvCxnSpPr/>
          <p:nvPr/>
        </p:nvCxnSpPr>
        <p:spPr>
          <a:xfrm flipV="1">
            <a:off x="4013200" y="2789292"/>
            <a:ext cx="1159933" cy="8039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4013200" y="3149243"/>
            <a:ext cx="1084292" cy="4440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V="1">
            <a:off x="4013200" y="3593260"/>
            <a:ext cx="1159933" cy="728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3857105" y="2227811"/>
            <a:ext cx="4239491" cy="30590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7290262" y="2884516"/>
            <a:ext cx="2269374" cy="25436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62499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76200" y="-83762"/>
            <a:ext cx="10515600" cy="1325563"/>
          </a:xfrm>
        </p:spPr>
        <p:txBody>
          <a:bodyPr/>
          <a:lstStyle/>
          <a:p>
            <a:r>
              <a:rPr lang="en-US" dirty="0"/>
              <a:t>Build </a:t>
            </a:r>
            <a:r>
              <a:rPr lang="en-US" dirty="0" err="1"/>
              <a:t>StreamGraph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53236" y="972910"/>
            <a:ext cx="41610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6.RemoteApplicationRunner builds StreamGraph from </a:t>
            </a:r>
            <a:r>
              <a:rPr lang="en-US" dirty="0" err="1"/>
              <a:t>StreamAppplication</a:t>
            </a:r>
            <a:r>
              <a:rPr lang="en-US" dirty="0"/>
              <a:t>: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73876" y="2178935"/>
            <a:ext cx="41729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(2)Pass the StreamGraph and </a:t>
            </a:r>
            <a:r>
              <a:rPr lang="en-US" dirty="0" err="1"/>
              <a:t>Configs</a:t>
            </a:r>
            <a:r>
              <a:rPr lang="en-US" dirty="0"/>
              <a:t> to StreamApplication(</a:t>
            </a:r>
            <a:r>
              <a:rPr lang="en-US" dirty="0" err="1"/>
              <a:t>wikipediaApplication</a:t>
            </a:r>
            <a:r>
              <a:rPr lang="en-US" dirty="0"/>
              <a:t>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73876" y="3459303"/>
            <a:ext cx="41869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(3)</a:t>
            </a:r>
            <a:r>
              <a:rPr lang="en-US" altLang="zh-CN" dirty="0"/>
              <a:t>In </a:t>
            </a:r>
            <a:r>
              <a:rPr lang="en-US" dirty="0"/>
              <a:t>StreamApplication, set up the application logic in StreamGraph (see </a:t>
            </a:r>
            <a:r>
              <a:rPr lang="en-US" dirty="0">
                <a:hlinkClick r:id="rId2" action="ppaction://hlinksldjump"/>
              </a:rPr>
              <a:t>StreamApplication</a:t>
            </a:r>
            <a:r>
              <a:rPr lang="en-US" dirty="0"/>
              <a:t>)</a:t>
            </a:r>
          </a:p>
        </p:txBody>
      </p:sp>
      <p:sp>
        <p:nvSpPr>
          <p:cNvPr id="8" name="Rectangle 7"/>
          <p:cNvSpPr/>
          <p:nvPr/>
        </p:nvSpPr>
        <p:spPr>
          <a:xfrm>
            <a:off x="7163189" y="1152462"/>
            <a:ext cx="2967642" cy="50466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7308660" y="1194987"/>
            <a:ext cx="29385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RemoteApplicationRunner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8956959" y="486285"/>
            <a:ext cx="2364369" cy="59624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993765" y="449128"/>
            <a:ext cx="23275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StreamApplication</a:t>
            </a:r>
          </a:p>
          <a:p>
            <a:pPr algn="ctr"/>
            <a:r>
              <a:rPr lang="en-US" altLang="zh-CN" dirty="0"/>
              <a:t>(</a:t>
            </a:r>
            <a:r>
              <a:rPr lang="en-US" altLang="zh-CN" dirty="0" err="1"/>
              <a:t>WikipediaApplication</a:t>
            </a:r>
            <a:r>
              <a:rPr lang="en-US" altLang="zh-CN" dirty="0"/>
              <a:t>)</a:t>
            </a:r>
          </a:p>
        </p:txBody>
      </p:sp>
      <p:cxnSp>
        <p:nvCxnSpPr>
          <p:cNvPr id="12" name="Straight Arrow Connector 11"/>
          <p:cNvCxnSpPr>
            <a:endCxn id="8" idx="0"/>
          </p:cNvCxnSpPr>
          <p:nvPr/>
        </p:nvCxnSpPr>
        <p:spPr>
          <a:xfrm>
            <a:off x="8647010" y="424540"/>
            <a:ext cx="0" cy="7279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8" idx="2"/>
            <a:endCxn id="16" idx="0"/>
          </p:cNvCxnSpPr>
          <p:nvPr/>
        </p:nvCxnSpPr>
        <p:spPr>
          <a:xfrm>
            <a:off x="8647010" y="1657125"/>
            <a:ext cx="4759" cy="5098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7562801" y="2588752"/>
            <a:ext cx="2177935" cy="40920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7706195" y="2628622"/>
            <a:ext cx="1891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StreamGraphImpl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7562801" y="2166957"/>
            <a:ext cx="2177935" cy="421794"/>
          </a:xfrm>
          <a:prstGeom prst="rect">
            <a:avLst/>
          </a:prstGeom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7909857" y="2219419"/>
            <a:ext cx="1830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StreamGraph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567081" y="1704819"/>
            <a:ext cx="516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(1)</a:t>
            </a:r>
          </a:p>
        </p:txBody>
      </p:sp>
      <p:cxnSp>
        <p:nvCxnSpPr>
          <p:cNvPr id="19" name="Straight Arrow Connector 18"/>
          <p:cNvCxnSpPr>
            <a:stCxn id="15" idx="2"/>
            <a:endCxn id="24" idx="0"/>
          </p:cNvCxnSpPr>
          <p:nvPr/>
        </p:nvCxnSpPr>
        <p:spPr>
          <a:xfrm>
            <a:off x="8651768" y="2997954"/>
            <a:ext cx="13645" cy="3402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7150721" y="-83762"/>
            <a:ext cx="2967642" cy="50466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7296192" y="-41237"/>
            <a:ext cx="29385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ApplicationRunnerMain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8303823" y="602015"/>
            <a:ext cx="407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6.</a:t>
            </a:r>
          </a:p>
        </p:txBody>
      </p:sp>
      <p:sp>
        <p:nvSpPr>
          <p:cNvPr id="23" name="Rectangle 22"/>
          <p:cNvSpPr/>
          <p:nvPr/>
        </p:nvSpPr>
        <p:spPr>
          <a:xfrm>
            <a:off x="7357219" y="3375364"/>
            <a:ext cx="2471975" cy="109120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7501631" y="3338207"/>
            <a:ext cx="23275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StreamApplication</a:t>
            </a:r>
          </a:p>
          <a:p>
            <a:pPr algn="ctr"/>
            <a:r>
              <a:rPr lang="en-US" altLang="zh-CN" dirty="0"/>
              <a:t>(</a:t>
            </a:r>
            <a:r>
              <a:rPr lang="en-US" altLang="zh-CN" dirty="0" err="1"/>
              <a:t>WikipediaApplication</a:t>
            </a:r>
            <a:r>
              <a:rPr lang="en-US" altLang="zh-CN" dirty="0"/>
              <a:t>)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628183" y="2968875"/>
            <a:ext cx="492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(2)</a:t>
            </a:r>
          </a:p>
        </p:txBody>
      </p:sp>
      <p:cxnSp>
        <p:nvCxnSpPr>
          <p:cNvPr id="26" name="Elbow Connector 25"/>
          <p:cNvCxnSpPr>
            <a:stCxn id="8" idx="1"/>
            <a:endCxn id="23" idx="1"/>
          </p:cNvCxnSpPr>
          <p:nvPr/>
        </p:nvCxnSpPr>
        <p:spPr>
          <a:xfrm rot="10800000" flipH="1" flipV="1">
            <a:off x="7163189" y="1404794"/>
            <a:ext cx="194030" cy="2516174"/>
          </a:xfrm>
          <a:prstGeom prst="bentConnector3">
            <a:avLst>
              <a:gd name="adj1" fmla="val -11781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6864403" y="2456352"/>
            <a:ext cx="492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(2)</a:t>
            </a:r>
          </a:p>
        </p:txBody>
      </p:sp>
      <p:sp>
        <p:nvSpPr>
          <p:cNvPr id="28" name="Rectangle 27"/>
          <p:cNvSpPr/>
          <p:nvPr/>
        </p:nvSpPr>
        <p:spPr>
          <a:xfrm>
            <a:off x="5920436" y="2377854"/>
            <a:ext cx="943967" cy="36018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5981004" y="2373282"/>
            <a:ext cx="88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configs</a:t>
            </a:r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7015941" y="4911234"/>
            <a:ext cx="3591098" cy="150411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7036118" y="4872910"/>
            <a:ext cx="2032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StreamGraph</a:t>
            </a:r>
            <a:endParaRPr lang="en-US" dirty="0"/>
          </a:p>
        </p:txBody>
      </p:sp>
      <p:sp>
        <p:nvSpPr>
          <p:cNvPr id="107" name="TextBox 106"/>
          <p:cNvSpPr txBox="1"/>
          <p:nvPr/>
        </p:nvSpPr>
        <p:spPr>
          <a:xfrm>
            <a:off x="8658590" y="4498083"/>
            <a:ext cx="834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(3)</a:t>
            </a:r>
          </a:p>
        </p:txBody>
      </p:sp>
      <p:sp>
        <p:nvSpPr>
          <p:cNvPr id="3" name="Rectangle 2"/>
          <p:cNvSpPr/>
          <p:nvPr/>
        </p:nvSpPr>
        <p:spPr>
          <a:xfrm>
            <a:off x="7292035" y="5289257"/>
            <a:ext cx="2955174" cy="94143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7691647" y="5749969"/>
            <a:ext cx="334892" cy="315884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Arrow Connector 39"/>
          <p:cNvCxnSpPr>
            <a:endCxn id="34" idx="2"/>
          </p:cNvCxnSpPr>
          <p:nvPr/>
        </p:nvCxnSpPr>
        <p:spPr>
          <a:xfrm>
            <a:off x="7360919" y="5907911"/>
            <a:ext cx="3307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34" idx="6"/>
            <a:endCxn id="45" idx="2"/>
          </p:cNvCxnSpPr>
          <p:nvPr/>
        </p:nvCxnSpPr>
        <p:spPr>
          <a:xfrm>
            <a:off x="8026539" y="5907911"/>
            <a:ext cx="4061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Oval 44"/>
          <p:cNvSpPr/>
          <p:nvPr/>
        </p:nvSpPr>
        <p:spPr>
          <a:xfrm>
            <a:off x="8432669" y="5749969"/>
            <a:ext cx="324360" cy="315884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Arrow Connector 47"/>
          <p:cNvCxnSpPr>
            <a:stCxn id="45" idx="6"/>
            <a:endCxn id="83" idx="2"/>
          </p:cNvCxnSpPr>
          <p:nvPr/>
        </p:nvCxnSpPr>
        <p:spPr>
          <a:xfrm>
            <a:off x="8757029" y="5907911"/>
            <a:ext cx="483913" cy="60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Oval 82"/>
          <p:cNvSpPr/>
          <p:nvPr/>
        </p:nvSpPr>
        <p:spPr>
          <a:xfrm>
            <a:off x="9240942" y="5755995"/>
            <a:ext cx="324360" cy="315884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4" name="Straight Arrow Connector 63"/>
          <p:cNvCxnSpPr>
            <a:stCxn id="83" idx="6"/>
          </p:cNvCxnSpPr>
          <p:nvPr/>
        </p:nvCxnSpPr>
        <p:spPr>
          <a:xfrm flipV="1">
            <a:off x="9565302" y="5907911"/>
            <a:ext cx="392738" cy="60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7737234" y="5282444"/>
            <a:ext cx="1988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Application’s logic</a:t>
            </a:r>
          </a:p>
        </p:txBody>
      </p:sp>
      <p:cxnSp>
        <p:nvCxnSpPr>
          <p:cNvPr id="31" name="Straight Arrow Connector 30"/>
          <p:cNvCxnSpPr>
            <a:stCxn id="115" idx="2"/>
            <a:endCxn id="65" idx="0"/>
          </p:cNvCxnSpPr>
          <p:nvPr/>
        </p:nvCxnSpPr>
        <p:spPr>
          <a:xfrm>
            <a:off x="8593206" y="4406571"/>
            <a:ext cx="138504" cy="8758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Rectangle 114"/>
          <p:cNvSpPr/>
          <p:nvPr/>
        </p:nvSpPr>
        <p:spPr>
          <a:xfrm>
            <a:off x="7394398" y="3947532"/>
            <a:ext cx="2397616" cy="45903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Application’s logic defined by user’s code</a:t>
            </a:r>
          </a:p>
        </p:txBody>
      </p:sp>
    </p:spTree>
    <p:extLst>
      <p:ext uri="{BB962C8B-B14F-4D97-AF65-F5344CB8AC3E}">
        <p14:creationId xmlns:p14="http://schemas.microsoft.com/office/powerpoint/2010/main" val="18086750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80730"/>
            <a:ext cx="10515600" cy="1325563"/>
          </a:xfrm>
        </p:spPr>
        <p:txBody>
          <a:bodyPr/>
          <a:lstStyle/>
          <a:p>
            <a:r>
              <a:rPr lang="en-US" dirty="0" err="1"/>
              <a:t>StreamGraph</a:t>
            </a:r>
            <a:r>
              <a:rPr lang="en-US" dirty="0"/>
              <a:t> to </a:t>
            </a:r>
            <a:r>
              <a:rPr lang="en-US" dirty="0" err="1"/>
              <a:t>JobGraph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99058" y="3755349"/>
            <a:ext cx="38072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(3) Get the partition count of source and sink streams from </a:t>
            </a:r>
            <a:r>
              <a:rPr lang="en-US" dirty="0">
                <a:hlinkClick r:id="rId2" action="ppaction://hlinksldjump"/>
              </a:rPr>
              <a:t>StreamManager</a:t>
            </a:r>
            <a:r>
              <a:rPr lang="en-US" dirty="0"/>
              <a:t>(</a:t>
            </a:r>
            <a:r>
              <a:rPr lang="en-US" dirty="0" err="1"/>
              <a:t>SystemAdmins</a:t>
            </a:r>
            <a:r>
              <a:rPr lang="en-US" dirty="0"/>
              <a:t>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99058" y="2724238"/>
            <a:ext cx="39780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(2)Building the </a:t>
            </a:r>
            <a:r>
              <a:rPr lang="en-US" dirty="0" err="1"/>
              <a:t>ExecutionPlan</a:t>
            </a:r>
            <a:r>
              <a:rPr lang="en-US" dirty="0"/>
              <a:t>(JobGraph) from StreamGraph for actual running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99058" y="5172286"/>
            <a:ext cx="41231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(4) </a:t>
            </a:r>
            <a:r>
              <a:rPr lang="en-US" altLang="zh-CN" dirty="0"/>
              <a:t>If there are Intermediate Streams, calculate the partitions for them</a:t>
            </a:r>
          </a:p>
        </p:txBody>
      </p:sp>
      <p:sp>
        <p:nvSpPr>
          <p:cNvPr id="6" name="Rectangle 5"/>
          <p:cNvSpPr/>
          <p:nvPr/>
        </p:nvSpPr>
        <p:spPr>
          <a:xfrm>
            <a:off x="32368" y="775501"/>
            <a:ext cx="677444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7.RemoteApplicationRunner build </a:t>
            </a:r>
            <a:r>
              <a:rPr lang="en-US" dirty="0" err="1"/>
              <a:t>ExecutionPlan</a:t>
            </a:r>
            <a:r>
              <a:rPr lang="en-US" dirty="0"/>
              <a:t>(</a:t>
            </a:r>
            <a:r>
              <a:rPr lang="en-US" dirty="0" err="1"/>
              <a:t>JobGraph</a:t>
            </a:r>
            <a:r>
              <a:rPr lang="en-US" dirty="0"/>
              <a:t>) from StreamGraph</a:t>
            </a:r>
          </a:p>
        </p:txBody>
      </p:sp>
      <p:sp>
        <p:nvSpPr>
          <p:cNvPr id="20" name="Rectangle 19"/>
          <p:cNvSpPr/>
          <p:nvPr/>
        </p:nvSpPr>
        <p:spPr>
          <a:xfrm>
            <a:off x="7301570" y="8270"/>
            <a:ext cx="2967642" cy="50466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7447041" y="50795"/>
            <a:ext cx="29385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RemoteApplicationRunner</a:t>
            </a:r>
            <a:endParaRPr lang="en-US" dirty="0"/>
          </a:p>
        </p:txBody>
      </p:sp>
      <p:cxnSp>
        <p:nvCxnSpPr>
          <p:cNvPr id="22" name="Straight Arrow Connector 21"/>
          <p:cNvCxnSpPr>
            <a:stCxn id="20" idx="2"/>
            <a:endCxn id="25" idx="0"/>
          </p:cNvCxnSpPr>
          <p:nvPr/>
        </p:nvCxnSpPr>
        <p:spPr>
          <a:xfrm flipH="1">
            <a:off x="8775305" y="512933"/>
            <a:ext cx="10086" cy="418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7301570" y="599400"/>
            <a:ext cx="1420943" cy="2828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7301570" y="512933"/>
            <a:ext cx="2032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StreamGraph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7661399" y="931856"/>
            <a:ext cx="2227811" cy="47836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7819341" y="977522"/>
            <a:ext cx="2069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ExecutionPlanner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8833037" y="565348"/>
            <a:ext cx="995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7.</a:t>
            </a:r>
            <a:endParaRPr lang="en-US" dirty="0"/>
          </a:p>
        </p:txBody>
      </p:sp>
      <p:cxnSp>
        <p:nvCxnSpPr>
          <p:cNvPr id="30" name="Straight Arrow Connector 29"/>
          <p:cNvCxnSpPr>
            <a:stCxn id="25" idx="2"/>
            <a:endCxn id="31" idx="0"/>
          </p:cNvCxnSpPr>
          <p:nvPr/>
        </p:nvCxnSpPr>
        <p:spPr>
          <a:xfrm flipH="1">
            <a:off x="8775304" y="1410225"/>
            <a:ext cx="1" cy="3665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7661399" y="1776733"/>
            <a:ext cx="2227810" cy="141406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7301570" y="1454671"/>
            <a:ext cx="1420943" cy="2828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7301570" y="1368204"/>
            <a:ext cx="2032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StreamGraph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8224863" y="1713362"/>
            <a:ext cx="1121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JobGraph</a:t>
            </a:r>
          </a:p>
        </p:txBody>
      </p:sp>
      <p:sp>
        <p:nvSpPr>
          <p:cNvPr id="41" name="Oval 40"/>
          <p:cNvSpPr/>
          <p:nvPr/>
        </p:nvSpPr>
        <p:spPr>
          <a:xfrm>
            <a:off x="8454843" y="2341386"/>
            <a:ext cx="648393" cy="656705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Curved Connector 47"/>
          <p:cNvCxnSpPr>
            <a:stCxn id="41" idx="5"/>
            <a:endCxn id="41" idx="3"/>
          </p:cNvCxnSpPr>
          <p:nvPr/>
        </p:nvCxnSpPr>
        <p:spPr>
          <a:xfrm rot="5400000">
            <a:off x="8779040" y="2672678"/>
            <a:ext cx="12700" cy="458483"/>
          </a:xfrm>
          <a:prstGeom prst="curvedConnector3">
            <a:avLst>
              <a:gd name="adj1" fmla="val 183724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9036229" y="535414"/>
            <a:ext cx="995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(1)</a:t>
            </a:r>
            <a:endParaRPr lang="en-US" dirty="0"/>
          </a:p>
        </p:txBody>
      </p:sp>
      <p:cxnSp>
        <p:nvCxnSpPr>
          <p:cNvPr id="53" name="Straight Arrow Connector 52"/>
          <p:cNvCxnSpPr>
            <a:stCxn id="31" idx="2"/>
            <a:endCxn id="67" idx="0"/>
          </p:cNvCxnSpPr>
          <p:nvPr/>
        </p:nvCxnSpPr>
        <p:spPr>
          <a:xfrm>
            <a:off x="8775304" y="3190797"/>
            <a:ext cx="2875" cy="3894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/>
          <p:cNvSpPr/>
          <p:nvPr/>
        </p:nvSpPr>
        <p:spPr>
          <a:xfrm>
            <a:off x="7689365" y="3549904"/>
            <a:ext cx="2227810" cy="147929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8482809" y="4114557"/>
            <a:ext cx="648393" cy="656705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Curved Connector 58"/>
          <p:cNvCxnSpPr>
            <a:stCxn id="55" idx="5"/>
            <a:endCxn id="55" idx="3"/>
          </p:cNvCxnSpPr>
          <p:nvPr/>
        </p:nvCxnSpPr>
        <p:spPr>
          <a:xfrm rot="5400000">
            <a:off x="8807006" y="4445849"/>
            <a:ext cx="12700" cy="458483"/>
          </a:xfrm>
          <a:prstGeom prst="curvedConnector3">
            <a:avLst>
              <a:gd name="adj1" fmla="val 183724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8217651" y="3580212"/>
            <a:ext cx="1121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JobGraph</a:t>
            </a:r>
          </a:p>
        </p:txBody>
      </p:sp>
      <p:sp>
        <p:nvSpPr>
          <p:cNvPr id="82" name="Right Arrow 81"/>
          <p:cNvSpPr/>
          <p:nvPr/>
        </p:nvSpPr>
        <p:spPr>
          <a:xfrm>
            <a:off x="7819341" y="2597988"/>
            <a:ext cx="635502" cy="184666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ight Arrow 82"/>
          <p:cNvSpPr/>
          <p:nvPr/>
        </p:nvSpPr>
        <p:spPr>
          <a:xfrm>
            <a:off x="9103236" y="2583981"/>
            <a:ext cx="581891" cy="198673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>
            <a:off x="8292037" y="2309494"/>
            <a:ext cx="1022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JobNode</a:t>
            </a:r>
          </a:p>
        </p:txBody>
      </p:sp>
      <p:sp>
        <p:nvSpPr>
          <p:cNvPr id="86" name="Right Arrow 85"/>
          <p:cNvSpPr/>
          <p:nvPr/>
        </p:nvSpPr>
        <p:spPr>
          <a:xfrm>
            <a:off x="7847307" y="4181804"/>
            <a:ext cx="635502" cy="554183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ight Arrow 86"/>
          <p:cNvSpPr/>
          <p:nvPr/>
        </p:nvSpPr>
        <p:spPr>
          <a:xfrm>
            <a:off x="9118312" y="4041537"/>
            <a:ext cx="701398" cy="776967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7861645" y="4354150"/>
            <a:ext cx="482137" cy="8702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/>
          <p:cNvSpPr/>
          <p:nvPr/>
        </p:nvSpPr>
        <p:spPr>
          <a:xfrm>
            <a:off x="7861644" y="4471246"/>
            <a:ext cx="482137" cy="8702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9122729" y="4269925"/>
            <a:ext cx="482137" cy="8702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>
            <a:off x="9122729" y="4381770"/>
            <a:ext cx="482137" cy="8702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9126966" y="4500416"/>
            <a:ext cx="482137" cy="8702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/>
          <p:cNvSpPr txBox="1"/>
          <p:nvPr/>
        </p:nvSpPr>
        <p:spPr>
          <a:xfrm>
            <a:off x="8302123" y="3983458"/>
            <a:ext cx="1022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JobNode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8975741" y="1375184"/>
            <a:ext cx="655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(2)</a:t>
            </a:r>
          </a:p>
        </p:txBody>
      </p:sp>
      <p:sp>
        <p:nvSpPr>
          <p:cNvPr id="113" name="Rectangle 112"/>
          <p:cNvSpPr/>
          <p:nvPr/>
        </p:nvSpPr>
        <p:spPr>
          <a:xfrm>
            <a:off x="7709046" y="5326984"/>
            <a:ext cx="2227810" cy="147929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/>
          <p:cNvSpPr/>
          <p:nvPr/>
        </p:nvSpPr>
        <p:spPr>
          <a:xfrm>
            <a:off x="8502490" y="5891637"/>
            <a:ext cx="648393" cy="656705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TextBox 115"/>
          <p:cNvSpPr txBox="1"/>
          <p:nvPr/>
        </p:nvSpPr>
        <p:spPr>
          <a:xfrm>
            <a:off x="8237332" y="5357292"/>
            <a:ext cx="1121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JobGraph</a:t>
            </a:r>
          </a:p>
        </p:txBody>
      </p:sp>
      <p:sp>
        <p:nvSpPr>
          <p:cNvPr id="117" name="Right Arrow 116"/>
          <p:cNvSpPr/>
          <p:nvPr/>
        </p:nvSpPr>
        <p:spPr>
          <a:xfrm>
            <a:off x="7866988" y="5958884"/>
            <a:ext cx="635502" cy="554183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ight Arrow 117"/>
          <p:cNvSpPr/>
          <p:nvPr/>
        </p:nvSpPr>
        <p:spPr>
          <a:xfrm>
            <a:off x="9137993" y="5818617"/>
            <a:ext cx="701398" cy="776967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/>
          <p:cNvSpPr/>
          <p:nvPr/>
        </p:nvSpPr>
        <p:spPr>
          <a:xfrm>
            <a:off x="7881326" y="6131230"/>
            <a:ext cx="482137" cy="8702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/>
          <p:cNvSpPr/>
          <p:nvPr/>
        </p:nvSpPr>
        <p:spPr>
          <a:xfrm>
            <a:off x="7881325" y="6248326"/>
            <a:ext cx="482137" cy="8702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/>
          <p:cNvSpPr/>
          <p:nvPr/>
        </p:nvSpPr>
        <p:spPr>
          <a:xfrm>
            <a:off x="9142410" y="6047005"/>
            <a:ext cx="482137" cy="8702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ectangle 121"/>
          <p:cNvSpPr/>
          <p:nvPr/>
        </p:nvSpPr>
        <p:spPr>
          <a:xfrm>
            <a:off x="9142410" y="6158850"/>
            <a:ext cx="482137" cy="8702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ectangle 122"/>
          <p:cNvSpPr/>
          <p:nvPr/>
        </p:nvSpPr>
        <p:spPr>
          <a:xfrm>
            <a:off x="9146647" y="6277496"/>
            <a:ext cx="482137" cy="8702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TextBox 123"/>
          <p:cNvSpPr txBox="1"/>
          <p:nvPr/>
        </p:nvSpPr>
        <p:spPr>
          <a:xfrm>
            <a:off x="8321804" y="5760538"/>
            <a:ext cx="1022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JobNode</a:t>
            </a:r>
          </a:p>
        </p:txBody>
      </p:sp>
      <p:cxnSp>
        <p:nvCxnSpPr>
          <p:cNvPr id="126" name="Straight Arrow Connector 125"/>
          <p:cNvCxnSpPr>
            <a:stCxn id="54" idx="2"/>
            <a:endCxn id="116" idx="0"/>
          </p:cNvCxnSpPr>
          <p:nvPr/>
        </p:nvCxnSpPr>
        <p:spPr>
          <a:xfrm flipH="1">
            <a:off x="8797860" y="5029200"/>
            <a:ext cx="5410" cy="3280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TextBox 127"/>
          <p:cNvSpPr txBox="1"/>
          <p:nvPr/>
        </p:nvSpPr>
        <p:spPr>
          <a:xfrm>
            <a:off x="9029232" y="3175416"/>
            <a:ext cx="655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(3)</a:t>
            </a:r>
          </a:p>
        </p:txBody>
      </p:sp>
      <p:sp>
        <p:nvSpPr>
          <p:cNvPr id="129" name="Curved Left Arrow 128"/>
          <p:cNvSpPr/>
          <p:nvPr/>
        </p:nvSpPr>
        <p:spPr>
          <a:xfrm rot="5400000">
            <a:off x="8718357" y="6455070"/>
            <a:ext cx="209188" cy="363916"/>
          </a:xfrm>
          <a:prstGeom prst="curvedLeftArrow">
            <a:avLst>
              <a:gd name="adj1" fmla="val 25000"/>
              <a:gd name="adj2" fmla="val 39832"/>
              <a:gd name="adj3" fmla="val 25000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0" name="Curved Left Arrow 129"/>
          <p:cNvSpPr/>
          <p:nvPr/>
        </p:nvSpPr>
        <p:spPr>
          <a:xfrm rot="5400000">
            <a:off x="8773231" y="6465332"/>
            <a:ext cx="209188" cy="363916"/>
          </a:xfrm>
          <a:prstGeom prst="curvedLeftArrow">
            <a:avLst>
              <a:gd name="adj1" fmla="val 25000"/>
              <a:gd name="adj2" fmla="val 39832"/>
              <a:gd name="adj3" fmla="val 25000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1" name="TextBox 130"/>
          <p:cNvSpPr txBox="1"/>
          <p:nvPr/>
        </p:nvSpPr>
        <p:spPr>
          <a:xfrm>
            <a:off x="10923677" y="6387511"/>
            <a:ext cx="12940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Goto</a:t>
            </a:r>
            <a:r>
              <a:rPr lang="en-US" dirty="0"/>
              <a:t> </a:t>
            </a:r>
            <a:r>
              <a:rPr lang="en-US" dirty="0">
                <a:hlinkClick r:id="rId3" action="ppaction://hlinksldjump"/>
              </a:rPr>
              <a:t>8.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333520" y="2782654"/>
            <a:ext cx="1138843" cy="84222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0393487" y="2859595"/>
            <a:ext cx="10189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StreamManager</a:t>
            </a:r>
            <a:endParaRPr lang="en-US" dirty="0"/>
          </a:p>
        </p:txBody>
      </p:sp>
      <p:cxnSp>
        <p:nvCxnSpPr>
          <p:cNvPr id="10" name="Straight Arrow Connector 9"/>
          <p:cNvCxnSpPr>
            <a:stCxn id="7" idx="2"/>
            <a:endCxn id="54" idx="3"/>
          </p:cNvCxnSpPr>
          <p:nvPr/>
        </p:nvCxnSpPr>
        <p:spPr>
          <a:xfrm flipH="1">
            <a:off x="9917175" y="3624877"/>
            <a:ext cx="985767" cy="6646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699058" y="1655198"/>
            <a:ext cx="38687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(1)Pass the StreamGraph built by StreamApplication to </a:t>
            </a:r>
            <a:r>
              <a:rPr lang="en-US" dirty="0" err="1"/>
              <a:t>ExecutionPlanner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95921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942" y="-133004"/>
            <a:ext cx="10515600" cy="1325563"/>
          </a:xfrm>
        </p:spPr>
        <p:txBody>
          <a:bodyPr/>
          <a:lstStyle/>
          <a:p>
            <a:r>
              <a:rPr lang="en-US" dirty="0" err="1"/>
              <a:t>StreamGraph</a:t>
            </a:r>
            <a:r>
              <a:rPr lang="en-US" dirty="0"/>
              <a:t> to </a:t>
            </a:r>
            <a:r>
              <a:rPr lang="en-US" dirty="0" err="1"/>
              <a:t>JobGraph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2192" y="777561"/>
            <a:ext cx="5124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7.RemoteApplicationRunner use </a:t>
            </a:r>
            <a:r>
              <a:rPr lang="en-US" dirty="0" err="1"/>
              <a:t>ExecutionPlanner</a:t>
            </a:r>
            <a:r>
              <a:rPr lang="en-US" dirty="0"/>
              <a:t> to get </a:t>
            </a:r>
            <a:r>
              <a:rPr lang="en-US" dirty="0" err="1"/>
              <a:t>JobGraph</a:t>
            </a:r>
            <a:r>
              <a:rPr lang="en-US" dirty="0"/>
              <a:t> from StreamGraph: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93990" y="2019042"/>
            <a:ext cx="38687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(1)Pass the StreamGraph built by StreamApplication to </a:t>
            </a:r>
            <a:r>
              <a:rPr lang="en-US" dirty="0" err="1"/>
              <a:t>ExecutionPlanner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93990" y="2942372"/>
            <a:ext cx="37292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US" dirty="0"/>
              <a:t>(2)Building the JobGraph from StreamGraph for actual running </a:t>
            </a:r>
          </a:p>
        </p:txBody>
      </p:sp>
      <p:cxnSp>
        <p:nvCxnSpPr>
          <p:cNvPr id="10" name="Straight Arrow Connector 9"/>
          <p:cNvCxnSpPr>
            <a:endCxn id="15" idx="0"/>
          </p:cNvCxnSpPr>
          <p:nvPr/>
        </p:nvCxnSpPr>
        <p:spPr>
          <a:xfrm>
            <a:off x="8775305" y="182880"/>
            <a:ext cx="0" cy="8042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7301570" y="599400"/>
            <a:ext cx="1420943" cy="2828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7301570" y="512933"/>
            <a:ext cx="2032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StreamGraph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7661399" y="987096"/>
            <a:ext cx="2227811" cy="47836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7819341" y="1032762"/>
            <a:ext cx="2069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ExecutionPlanner</a:t>
            </a:r>
            <a:endParaRPr lang="en-US" dirty="0"/>
          </a:p>
        </p:txBody>
      </p:sp>
      <p:cxnSp>
        <p:nvCxnSpPr>
          <p:cNvPr id="24" name="Straight Arrow Connector 23"/>
          <p:cNvCxnSpPr>
            <a:stCxn id="15" idx="2"/>
            <a:endCxn id="30" idx="0"/>
          </p:cNvCxnSpPr>
          <p:nvPr/>
        </p:nvCxnSpPr>
        <p:spPr>
          <a:xfrm>
            <a:off x="8775305" y="1465465"/>
            <a:ext cx="1" cy="4540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7650587" y="1571397"/>
            <a:ext cx="1071926" cy="2828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7819341" y="1517881"/>
            <a:ext cx="864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Config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8822951" y="565348"/>
            <a:ext cx="995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(1)</a:t>
            </a:r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7661400" y="1919559"/>
            <a:ext cx="2227811" cy="472734"/>
          </a:xfrm>
          <a:prstGeom prst="rect">
            <a:avLst/>
          </a:prstGeom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7661399" y="2392293"/>
            <a:ext cx="2227811" cy="47273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7941803" y="1946527"/>
            <a:ext cx="1837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ExecutionPlan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8165979" y="2443994"/>
            <a:ext cx="1710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JobGraph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8854275" y="1571397"/>
            <a:ext cx="490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(2)</a:t>
            </a:r>
          </a:p>
        </p:txBody>
      </p:sp>
      <p:sp>
        <p:nvSpPr>
          <p:cNvPr id="40" name="Rectangle 39"/>
          <p:cNvSpPr/>
          <p:nvPr/>
        </p:nvSpPr>
        <p:spPr>
          <a:xfrm>
            <a:off x="6198016" y="1572002"/>
            <a:ext cx="1420943" cy="2828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/>
          <p:cNvSpPr txBox="1"/>
          <p:nvPr/>
        </p:nvSpPr>
        <p:spPr>
          <a:xfrm>
            <a:off x="6198016" y="1485535"/>
            <a:ext cx="2032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StreamGraph</a:t>
            </a:r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5391231" y="3406560"/>
            <a:ext cx="6849687" cy="150411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/>
          <p:cNvSpPr txBox="1"/>
          <p:nvPr/>
        </p:nvSpPr>
        <p:spPr>
          <a:xfrm>
            <a:off x="8080047" y="3320094"/>
            <a:ext cx="2032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StreamGraph</a:t>
            </a:r>
            <a:endParaRPr lang="en-US" dirty="0"/>
          </a:p>
        </p:txBody>
      </p:sp>
      <p:sp>
        <p:nvSpPr>
          <p:cNvPr id="52" name="Oval 51"/>
          <p:cNvSpPr/>
          <p:nvPr/>
        </p:nvSpPr>
        <p:spPr>
          <a:xfrm>
            <a:off x="7299345" y="3985019"/>
            <a:ext cx="397535" cy="397535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 	</a:t>
            </a:r>
          </a:p>
        </p:txBody>
      </p:sp>
      <p:cxnSp>
        <p:nvCxnSpPr>
          <p:cNvPr id="53" name="Straight Arrow Connector 52"/>
          <p:cNvCxnSpPr>
            <a:endCxn id="52" idx="1"/>
          </p:cNvCxnSpPr>
          <p:nvPr/>
        </p:nvCxnSpPr>
        <p:spPr>
          <a:xfrm>
            <a:off x="6960902" y="3708982"/>
            <a:ext cx="396661" cy="3342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endCxn id="52" idx="2"/>
          </p:cNvCxnSpPr>
          <p:nvPr/>
        </p:nvCxnSpPr>
        <p:spPr>
          <a:xfrm>
            <a:off x="6867630" y="4173922"/>
            <a:ext cx="431715" cy="98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endCxn id="52" idx="3"/>
          </p:cNvCxnSpPr>
          <p:nvPr/>
        </p:nvCxnSpPr>
        <p:spPr>
          <a:xfrm flipV="1">
            <a:off x="6953778" y="4324336"/>
            <a:ext cx="403785" cy="2449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/>
          <p:cNvSpPr/>
          <p:nvPr/>
        </p:nvSpPr>
        <p:spPr>
          <a:xfrm>
            <a:off x="5579758" y="3506777"/>
            <a:ext cx="1374020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/>
          <p:cNvSpPr txBox="1"/>
          <p:nvPr/>
        </p:nvSpPr>
        <p:spPr>
          <a:xfrm>
            <a:off x="5579758" y="3506777"/>
            <a:ext cx="1442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en-wikipedia</a:t>
            </a:r>
            <a:endParaRPr lang="en-US" dirty="0"/>
          </a:p>
        </p:txBody>
      </p:sp>
      <p:cxnSp>
        <p:nvCxnSpPr>
          <p:cNvPr id="58" name="Straight Arrow Connector 57"/>
          <p:cNvCxnSpPr>
            <a:stCxn id="52" idx="6"/>
            <a:endCxn id="64" idx="2"/>
          </p:cNvCxnSpPr>
          <p:nvPr/>
        </p:nvCxnSpPr>
        <p:spPr>
          <a:xfrm flipV="1">
            <a:off x="7696880" y="4178854"/>
            <a:ext cx="590155" cy="49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7052337" y="3660812"/>
            <a:ext cx="1089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mergeAll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5556433" y="3939459"/>
            <a:ext cx="1374020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/>
          <p:cNvSpPr txBox="1"/>
          <p:nvPr/>
        </p:nvSpPr>
        <p:spPr>
          <a:xfrm>
            <a:off x="5487717" y="3923914"/>
            <a:ext cx="1517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en-wiktionary</a:t>
            </a:r>
            <a:endParaRPr lang="en-US" dirty="0"/>
          </a:p>
        </p:txBody>
      </p:sp>
      <p:sp>
        <p:nvSpPr>
          <p:cNvPr id="62" name="Rectangle 61"/>
          <p:cNvSpPr/>
          <p:nvPr/>
        </p:nvSpPr>
        <p:spPr>
          <a:xfrm>
            <a:off x="5569005" y="4389678"/>
            <a:ext cx="1374020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/>
          <p:cNvSpPr txBox="1"/>
          <p:nvPr/>
        </p:nvSpPr>
        <p:spPr>
          <a:xfrm>
            <a:off x="5602789" y="4374133"/>
            <a:ext cx="1517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en-wikinews</a:t>
            </a:r>
            <a:endParaRPr lang="en-US" dirty="0"/>
          </a:p>
        </p:txBody>
      </p:sp>
      <p:sp>
        <p:nvSpPr>
          <p:cNvPr id="64" name="Oval 63"/>
          <p:cNvSpPr/>
          <p:nvPr/>
        </p:nvSpPr>
        <p:spPr>
          <a:xfrm>
            <a:off x="8287035" y="3980086"/>
            <a:ext cx="397535" cy="397535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 	</a:t>
            </a:r>
          </a:p>
        </p:txBody>
      </p:sp>
      <p:cxnSp>
        <p:nvCxnSpPr>
          <p:cNvPr id="65" name="Straight Arrow Connector 64"/>
          <p:cNvCxnSpPr>
            <a:stCxn id="64" idx="6"/>
            <a:endCxn id="67" idx="2"/>
          </p:cNvCxnSpPr>
          <p:nvPr/>
        </p:nvCxnSpPr>
        <p:spPr>
          <a:xfrm>
            <a:off x="8684570" y="4178854"/>
            <a:ext cx="661225" cy="47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7974871" y="3657685"/>
            <a:ext cx="1250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Wiki</a:t>
            </a:r>
            <a:r>
              <a:rPr lang="en-US" dirty="0" err="1"/>
              <a:t>Parser</a:t>
            </a:r>
            <a:endParaRPr lang="en-US" dirty="0"/>
          </a:p>
        </p:txBody>
      </p:sp>
      <p:sp>
        <p:nvSpPr>
          <p:cNvPr id="67" name="Oval 66"/>
          <p:cNvSpPr/>
          <p:nvPr/>
        </p:nvSpPr>
        <p:spPr>
          <a:xfrm>
            <a:off x="9345795" y="3982254"/>
            <a:ext cx="402775" cy="402775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/>
          <p:cNvSpPr txBox="1"/>
          <p:nvPr/>
        </p:nvSpPr>
        <p:spPr>
          <a:xfrm>
            <a:off x="9109200" y="3699383"/>
            <a:ext cx="1039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window</a:t>
            </a:r>
          </a:p>
        </p:txBody>
      </p:sp>
      <p:sp>
        <p:nvSpPr>
          <p:cNvPr id="69" name="Oval 68"/>
          <p:cNvSpPr/>
          <p:nvPr/>
        </p:nvSpPr>
        <p:spPr>
          <a:xfrm>
            <a:off x="10403421" y="3990762"/>
            <a:ext cx="402775" cy="402775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0" name="Straight Arrow Connector 69"/>
          <p:cNvCxnSpPr>
            <a:stCxn id="67" idx="6"/>
            <a:endCxn id="69" idx="2"/>
          </p:cNvCxnSpPr>
          <p:nvPr/>
        </p:nvCxnSpPr>
        <p:spPr>
          <a:xfrm>
            <a:off x="9748570" y="4183642"/>
            <a:ext cx="654851" cy="85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10224901" y="3419486"/>
            <a:ext cx="8720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formatOutput</a:t>
            </a:r>
            <a:endParaRPr lang="en-US" dirty="0"/>
          </a:p>
        </p:txBody>
      </p:sp>
      <p:sp>
        <p:nvSpPr>
          <p:cNvPr id="72" name="Rectangle 71"/>
          <p:cNvSpPr/>
          <p:nvPr/>
        </p:nvSpPr>
        <p:spPr>
          <a:xfrm>
            <a:off x="11332607" y="3847156"/>
            <a:ext cx="871609" cy="67915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/>
          <p:cNvSpPr txBox="1"/>
          <p:nvPr/>
        </p:nvSpPr>
        <p:spPr>
          <a:xfrm>
            <a:off x="11307144" y="3872268"/>
            <a:ext cx="9225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wikipedia</a:t>
            </a:r>
            <a:r>
              <a:rPr lang="en-US" dirty="0"/>
              <a:t>-stats</a:t>
            </a:r>
          </a:p>
        </p:txBody>
      </p:sp>
      <p:cxnSp>
        <p:nvCxnSpPr>
          <p:cNvPr id="74" name="Straight Arrow Connector 73"/>
          <p:cNvCxnSpPr>
            <a:stCxn id="69" idx="6"/>
            <a:endCxn id="73" idx="1"/>
          </p:cNvCxnSpPr>
          <p:nvPr/>
        </p:nvCxnSpPr>
        <p:spPr>
          <a:xfrm>
            <a:off x="10806196" y="4192150"/>
            <a:ext cx="500948" cy="32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>
            <a:off x="3981796" y="2942372"/>
            <a:ext cx="8620299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Rectangle 79"/>
          <p:cNvSpPr/>
          <p:nvPr/>
        </p:nvSpPr>
        <p:spPr>
          <a:xfrm>
            <a:off x="5471413" y="5285128"/>
            <a:ext cx="4998099" cy="149706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80"/>
          <p:cNvSpPr txBox="1"/>
          <p:nvPr/>
        </p:nvSpPr>
        <p:spPr>
          <a:xfrm>
            <a:off x="7106414" y="5225525"/>
            <a:ext cx="14056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JobGraph</a:t>
            </a:r>
          </a:p>
        </p:txBody>
      </p:sp>
      <p:sp>
        <p:nvSpPr>
          <p:cNvPr id="83" name="Rectangle 82"/>
          <p:cNvSpPr/>
          <p:nvPr/>
        </p:nvSpPr>
        <p:spPr>
          <a:xfrm>
            <a:off x="8721901" y="5355583"/>
            <a:ext cx="1568828" cy="29245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TextBox 83"/>
          <p:cNvSpPr txBox="1"/>
          <p:nvPr/>
        </p:nvSpPr>
        <p:spPr>
          <a:xfrm>
            <a:off x="8721901" y="5310589"/>
            <a:ext cx="1681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SourceStreams</a:t>
            </a:r>
            <a:endParaRPr lang="en-US" dirty="0"/>
          </a:p>
        </p:txBody>
      </p:sp>
      <p:sp>
        <p:nvSpPr>
          <p:cNvPr id="103" name="Rectangle 102"/>
          <p:cNvSpPr/>
          <p:nvPr/>
        </p:nvSpPr>
        <p:spPr>
          <a:xfrm>
            <a:off x="8721901" y="5724915"/>
            <a:ext cx="1568828" cy="32945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TextBox 103"/>
          <p:cNvSpPr txBox="1"/>
          <p:nvPr/>
        </p:nvSpPr>
        <p:spPr>
          <a:xfrm>
            <a:off x="8787992" y="5702599"/>
            <a:ext cx="1681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SinkStreams</a:t>
            </a:r>
            <a:endParaRPr lang="en-US" dirty="0"/>
          </a:p>
        </p:txBody>
      </p:sp>
      <p:sp>
        <p:nvSpPr>
          <p:cNvPr id="110" name="Rectangle 109"/>
          <p:cNvSpPr/>
          <p:nvPr/>
        </p:nvSpPr>
        <p:spPr>
          <a:xfrm>
            <a:off x="5718770" y="6191255"/>
            <a:ext cx="1125745" cy="49578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ectangle 110"/>
          <p:cNvSpPr/>
          <p:nvPr/>
        </p:nvSpPr>
        <p:spPr>
          <a:xfrm>
            <a:off x="4362713" y="3406560"/>
            <a:ext cx="989113" cy="150411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TextBox 111"/>
          <p:cNvSpPr txBox="1"/>
          <p:nvPr/>
        </p:nvSpPr>
        <p:spPr>
          <a:xfrm>
            <a:off x="4463212" y="3955004"/>
            <a:ext cx="805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Config</a:t>
            </a:r>
            <a:endParaRPr lang="en-US" dirty="0"/>
          </a:p>
        </p:txBody>
      </p:sp>
      <p:sp>
        <p:nvSpPr>
          <p:cNvPr id="116" name="TextBox 115"/>
          <p:cNvSpPr txBox="1"/>
          <p:nvPr/>
        </p:nvSpPr>
        <p:spPr>
          <a:xfrm>
            <a:off x="5731609" y="6266527"/>
            <a:ext cx="1112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JobName</a:t>
            </a:r>
            <a:endParaRPr lang="en-US" dirty="0"/>
          </a:p>
        </p:txBody>
      </p:sp>
      <p:sp>
        <p:nvSpPr>
          <p:cNvPr id="121" name="Rectangle 120"/>
          <p:cNvSpPr/>
          <p:nvPr/>
        </p:nvSpPr>
        <p:spPr>
          <a:xfrm>
            <a:off x="5703464" y="5581982"/>
            <a:ext cx="1125745" cy="49578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TextBox 121"/>
          <p:cNvSpPr txBox="1"/>
          <p:nvPr/>
        </p:nvSpPr>
        <p:spPr>
          <a:xfrm>
            <a:off x="5812159" y="5648038"/>
            <a:ext cx="1112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JobID</a:t>
            </a:r>
            <a:endParaRPr lang="en-US" dirty="0"/>
          </a:p>
        </p:txBody>
      </p:sp>
      <p:sp>
        <p:nvSpPr>
          <p:cNvPr id="128" name="Rectangle 127"/>
          <p:cNvSpPr/>
          <p:nvPr/>
        </p:nvSpPr>
        <p:spPr>
          <a:xfrm>
            <a:off x="7224074" y="5810312"/>
            <a:ext cx="1069355" cy="52323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TextBox 168"/>
          <p:cNvSpPr txBox="1"/>
          <p:nvPr/>
        </p:nvSpPr>
        <p:spPr>
          <a:xfrm>
            <a:off x="7204188" y="5878159"/>
            <a:ext cx="12287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JobNode</a:t>
            </a:r>
          </a:p>
        </p:txBody>
      </p:sp>
      <p:cxnSp>
        <p:nvCxnSpPr>
          <p:cNvPr id="186" name="Straight Arrow Connector 185"/>
          <p:cNvCxnSpPr>
            <a:stCxn id="116" idx="3"/>
            <a:endCxn id="128" idx="1"/>
          </p:cNvCxnSpPr>
          <p:nvPr/>
        </p:nvCxnSpPr>
        <p:spPr>
          <a:xfrm flipV="1">
            <a:off x="6844515" y="6071931"/>
            <a:ext cx="379559" cy="3792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Arrow Connector 187"/>
          <p:cNvCxnSpPr>
            <a:endCxn id="128" idx="1"/>
          </p:cNvCxnSpPr>
          <p:nvPr/>
        </p:nvCxnSpPr>
        <p:spPr>
          <a:xfrm>
            <a:off x="6846990" y="5873835"/>
            <a:ext cx="377084" cy="1980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TextBox 210"/>
          <p:cNvSpPr txBox="1"/>
          <p:nvPr/>
        </p:nvSpPr>
        <p:spPr>
          <a:xfrm>
            <a:off x="828867" y="5637065"/>
            <a:ext cx="41151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 action="ppaction://hlinksldjump"/>
              </a:rPr>
              <a:t>JobGraph</a:t>
            </a:r>
            <a:r>
              <a:rPr lang="en-US" dirty="0"/>
              <a:t> is used to divide the application into </a:t>
            </a:r>
            <a:r>
              <a:rPr lang="en-US" dirty="0" err="1"/>
              <a:t>Samza</a:t>
            </a:r>
            <a:r>
              <a:rPr lang="en-US" dirty="0"/>
              <a:t> Jobs for running and build the real message streams between them 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512018" y="2982159"/>
            <a:ext cx="584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(2)</a:t>
            </a:r>
          </a:p>
        </p:txBody>
      </p:sp>
      <p:cxnSp>
        <p:nvCxnSpPr>
          <p:cNvPr id="18" name="Elbow Connector 17"/>
          <p:cNvCxnSpPr>
            <a:stCxn id="39" idx="3"/>
          </p:cNvCxnSpPr>
          <p:nvPr/>
        </p:nvCxnSpPr>
        <p:spPr>
          <a:xfrm>
            <a:off x="9344382" y="1756063"/>
            <a:ext cx="745210" cy="141108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Down Arrow 8"/>
          <p:cNvSpPr/>
          <p:nvPr/>
        </p:nvSpPr>
        <p:spPr>
          <a:xfrm>
            <a:off x="7421056" y="4910675"/>
            <a:ext cx="474842" cy="364187"/>
          </a:xfrm>
          <a:prstGeom prst="down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8737372" y="6160782"/>
            <a:ext cx="1581515" cy="55018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TextBox 76"/>
          <p:cNvSpPr txBox="1"/>
          <p:nvPr/>
        </p:nvSpPr>
        <p:spPr>
          <a:xfrm>
            <a:off x="8904319" y="6086520"/>
            <a:ext cx="1373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IntermediateStream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83664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822" y="0"/>
            <a:ext cx="10515600" cy="1325563"/>
          </a:xfrm>
        </p:spPr>
        <p:txBody>
          <a:bodyPr/>
          <a:lstStyle/>
          <a:p>
            <a:r>
              <a:rPr lang="en-US" dirty="0"/>
              <a:t>YARN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2205" y="1891461"/>
            <a:ext cx="5395014" cy="433825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78597" y="968131"/>
            <a:ext cx="94820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The fundamental idea of YARN is to split up the functionalities of resource management and job scheduling/monitoring into separate daemons. The idea is to have a global </a:t>
            </a:r>
            <a:r>
              <a:rPr lang="en-US" i="1" dirty="0" err="1"/>
              <a:t>ResourceManager</a:t>
            </a:r>
            <a:r>
              <a:rPr lang="en-US" i="1" dirty="0"/>
              <a:t> (RM) and per-application </a:t>
            </a:r>
            <a:r>
              <a:rPr lang="en-US" i="1" dirty="0" err="1"/>
              <a:t>ApplicationMaster</a:t>
            </a:r>
            <a:r>
              <a:rPr lang="en-US" i="1" dirty="0"/>
              <a:t> (AM). An application is either a single job or a DAG of jobs.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1822" y="6365876"/>
            <a:ext cx="82037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http://hadoop.apache.org/docs/current/hadoop-yarn/hadoop-yarn-site/YARN.html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694152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117" y="-225079"/>
            <a:ext cx="10515600" cy="1325563"/>
          </a:xfrm>
        </p:spPr>
        <p:txBody>
          <a:bodyPr/>
          <a:lstStyle/>
          <a:p>
            <a:r>
              <a:rPr lang="en-US" dirty="0"/>
              <a:t>JobGraph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1100484"/>
            <a:ext cx="6467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JobGraph </a:t>
            </a:r>
            <a:r>
              <a:rPr lang="en-US" altLang="zh-CN" dirty="0"/>
              <a:t>is the physical execution graph of </a:t>
            </a:r>
            <a:r>
              <a:rPr lang="en-US" altLang="zh-CN" dirty="0" err="1"/>
              <a:t>Samza</a:t>
            </a:r>
            <a:r>
              <a:rPr lang="en-US" altLang="zh-CN" dirty="0"/>
              <a:t> application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2232229"/>
            <a:ext cx="64673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It contains the topology of jobs connected with streams(source streams, sink streams and intermediate streams)</a:t>
            </a:r>
            <a:endParaRPr lang="en-US" altLang="zh-CN" dirty="0"/>
          </a:p>
        </p:txBody>
      </p:sp>
      <p:sp>
        <p:nvSpPr>
          <p:cNvPr id="5" name="TextBox 4"/>
          <p:cNvSpPr txBox="1"/>
          <p:nvPr/>
        </p:nvSpPr>
        <p:spPr>
          <a:xfrm>
            <a:off x="457200" y="3640974"/>
            <a:ext cx="64673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high level APIs (StreamGraph) will be transformed into JobGraph for planning, validation and execution.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4896196"/>
            <a:ext cx="5852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For now, JobGraph only have one job node which contains the whole application’s logic.</a:t>
            </a:r>
          </a:p>
        </p:txBody>
      </p:sp>
      <p:sp>
        <p:nvSpPr>
          <p:cNvPr id="7" name="Rectangle 6"/>
          <p:cNvSpPr/>
          <p:nvPr/>
        </p:nvSpPr>
        <p:spPr>
          <a:xfrm>
            <a:off x="6591993" y="1695797"/>
            <a:ext cx="5511338" cy="418961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8668790" y="1695797"/>
            <a:ext cx="1911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JobGraph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7863839" y="2352502"/>
            <a:ext cx="2801389" cy="2119746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8668790" y="2320020"/>
            <a:ext cx="13314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JobNode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8138160" y="2878560"/>
            <a:ext cx="2252749" cy="132768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8412480" y="3215410"/>
            <a:ext cx="22527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Application’s logic</a:t>
            </a:r>
          </a:p>
          <a:p>
            <a:r>
              <a:rPr lang="en-US" dirty="0"/>
              <a:t>(StreamGraph)</a:t>
            </a:r>
          </a:p>
        </p:txBody>
      </p:sp>
      <p:sp>
        <p:nvSpPr>
          <p:cNvPr id="14" name="Right Arrow 13"/>
          <p:cNvSpPr/>
          <p:nvPr/>
        </p:nvSpPr>
        <p:spPr>
          <a:xfrm>
            <a:off x="6758247" y="2458530"/>
            <a:ext cx="1105592" cy="940650"/>
          </a:xfrm>
          <a:prstGeom prst="rightArrow">
            <a:avLst>
              <a:gd name="adj1" fmla="val 50000"/>
              <a:gd name="adj2" fmla="val 45581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6550428" y="2056715"/>
            <a:ext cx="1637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 Streams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0690165" y="2064629"/>
            <a:ext cx="1637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Sink Streams</a:t>
            </a:r>
          </a:p>
        </p:txBody>
      </p:sp>
      <p:sp>
        <p:nvSpPr>
          <p:cNvPr id="17" name="Rectangle 16"/>
          <p:cNvSpPr/>
          <p:nvPr/>
        </p:nvSpPr>
        <p:spPr>
          <a:xfrm>
            <a:off x="6841375" y="2721834"/>
            <a:ext cx="777932" cy="18920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6867352" y="2676449"/>
            <a:ext cx="72216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Partition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851421" y="2931146"/>
            <a:ext cx="777932" cy="18920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6877398" y="2885761"/>
            <a:ext cx="72216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Partition</a:t>
            </a:r>
          </a:p>
        </p:txBody>
      </p:sp>
      <p:sp>
        <p:nvSpPr>
          <p:cNvPr id="21" name="Right Arrow 20"/>
          <p:cNvSpPr/>
          <p:nvPr/>
        </p:nvSpPr>
        <p:spPr>
          <a:xfrm>
            <a:off x="6758247" y="3465389"/>
            <a:ext cx="1105592" cy="1170786"/>
          </a:xfrm>
          <a:prstGeom prst="rightArrow">
            <a:avLst>
              <a:gd name="adj1" fmla="val 65620"/>
              <a:gd name="adj2" fmla="val 38722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6791671" y="3736057"/>
            <a:ext cx="777932" cy="18920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6817648" y="3690672"/>
            <a:ext cx="72216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Partition</a:t>
            </a:r>
          </a:p>
        </p:txBody>
      </p:sp>
      <p:sp>
        <p:nvSpPr>
          <p:cNvPr id="24" name="Rectangle 23"/>
          <p:cNvSpPr/>
          <p:nvPr/>
        </p:nvSpPr>
        <p:spPr>
          <a:xfrm>
            <a:off x="6801717" y="3945369"/>
            <a:ext cx="777932" cy="18920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6827694" y="3899984"/>
            <a:ext cx="72216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Partition</a:t>
            </a:r>
          </a:p>
        </p:txBody>
      </p:sp>
      <p:sp>
        <p:nvSpPr>
          <p:cNvPr id="27" name="Rectangle 26"/>
          <p:cNvSpPr/>
          <p:nvPr/>
        </p:nvSpPr>
        <p:spPr>
          <a:xfrm>
            <a:off x="6800159" y="4166163"/>
            <a:ext cx="777932" cy="18920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6826136" y="4120778"/>
            <a:ext cx="72216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Partition</a:t>
            </a:r>
          </a:p>
        </p:txBody>
      </p:sp>
      <p:sp>
        <p:nvSpPr>
          <p:cNvPr id="29" name="Right Arrow 28"/>
          <p:cNvSpPr/>
          <p:nvPr/>
        </p:nvSpPr>
        <p:spPr>
          <a:xfrm>
            <a:off x="10689470" y="3629316"/>
            <a:ext cx="1105592" cy="940650"/>
          </a:xfrm>
          <a:prstGeom prst="rightArrow">
            <a:avLst>
              <a:gd name="adj1" fmla="val 50000"/>
              <a:gd name="adj2" fmla="val 45581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10772598" y="3892620"/>
            <a:ext cx="777932" cy="18920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10798575" y="3847235"/>
            <a:ext cx="72216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Partition</a:t>
            </a:r>
          </a:p>
        </p:txBody>
      </p:sp>
      <p:sp>
        <p:nvSpPr>
          <p:cNvPr id="32" name="Rectangle 31"/>
          <p:cNvSpPr/>
          <p:nvPr/>
        </p:nvSpPr>
        <p:spPr>
          <a:xfrm>
            <a:off x="10782644" y="4101932"/>
            <a:ext cx="777932" cy="18920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10808621" y="4056547"/>
            <a:ext cx="72216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Partition</a:t>
            </a:r>
          </a:p>
        </p:txBody>
      </p:sp>
      <p:sp>
        <p:nvSpPr>
          <p:cNvPr id="34" name="Right Arrow 33"/>
          <p:cNvSpPr/>
          <p:nvPr/>
        </p:nvSpPr>
        <p:spPr>
          <a:xfrm>
            <a:off x="10689470" y="2396413"/>
            <a:ext cx="1105592" cy="1170786"/>
          </a:xfrm>
          <a:prstGeom prst="rightArrow">
            <a:avLst>
              <a:gd name="adj1" fmla="val 65620"/>
              <a:gd name="adj2" fmla="val 38722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10722894" y="2667081"/>
            <a:ext cx="777932" cy="18920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10748871" y="2621696"/>
            <a:ext cx="72216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Partition</a:t>
            </a:r>
          </a:p>
        </p:txBody>
      </p:sp>
      <p:sp>
        <p:nvSpPr>
          <p:cNvPr id="37" name="Rectangle 36"/>
          <p:cNvSpPr/>
          <p:nvPr/>
        </p:nvSpPr>
        <p:spPr>
          <a:xfrm>
            <a:off x="10732940" y="2876393"/>
            <a:ext cx="777932" cy="18920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/>
          <p:cNvSpPr txBox="1"/>
          <p:nvPr/>
        </p:nvSpPr>
        <p:spPr>
          <a:xfrm>
            <a:off x="10758917" y="2831008"/>
            <a:ext cx="72216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Partition</a:t>
            </a:r>
          </a:p>
        </p:txBody>
      </p:sp>
      <p:sp>
        <p:nvSpPr>
          <p:cNvPr id="39" name="Rectangle 38"/>
          <p:cNvSpPr/>
          <p:nvPr/>
        </p:nvSpPr>
        <p:spPr>
          <a:xfrm>
            <a:off x="10731382" y="3097187"/>
            <a:ext cx="777932" cy="18920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/>
          <p:cNvSpPr txBox="1"/>
          <p:nvPr/>
        </p:nvSpPr>
        <p:spPr>
          <a:xfrm>
            <a:off x="10757359" y="3051802"/>
            <a:ext cx="72216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Partition</a:t>
            </a:r>
          </a:p>
        </p:txBody>
      </p:sp>
      <p:sp>
        <p:nvSpPr>
          <p:cNvPr id="41" name="Curved Left Arrow 40"/>
          <p:cNvSpPr/>
          <p:nvPr/>
        </p:nvSpPr>
        <p:spPr>
          <a:xfrm rot="5400000">
            <a:off x="8202582" y="4407827"/>
            <a:ext cx="997528" cy="1126373"/>
          </a:xfrm>
          <a:prstGeom prst="curvedLeftArrow">
            <a:avLst>
              <a:gd name="adj1" fmla="val 38549"/>
              <a:gd name="adj2" fmla="val 50000"/>
              <a:gd name="adj3" fmla="val 25833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4" name="Curved Left Arrow 43"/>
          <p:cNvSpPr/>
          <p:nvPr/>
        </p:nvSpPr>
        <p:spPr>
          <a:xfrm rot="5400000">
            <a:off x="9252049" y="4469538"/>
            <a:ext cx="997528" cy="972561"/>
          </a:xfrm>
          <a:prstGeom prst="curvedLeftArrow">
            <a:avLst>
              <a:gd name="adj1" fmla="val 18058"/>
              <a:gd name="adj2" fmla="val 50000"/>
              <a:gd name="adj3" fmla="val 25000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8212972" y="5469778"/>
            <a:ext cx="23677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Intermediate Streams</a:t>
            </a:r>
          </a:p>
        </p:txBody>
      </p:sp>
    </p:spTree>
    <p:extLst>
      <p:ext uri="{BB962C8B-B14F-4D97-AF65-F5344CB8AC3E}">
        <p14:creationId xmlns:p14="http://schemas.microsoft.com/office/powerpoint/2010/main" val="25449816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08453"/>
            <a:ext cx="10515600" cy="1325563"/>
          </a:xfrm>
        </p:spPr>
        <p:txBody>
          <a:bodyPr/>
          <a:lstStyle/>
          <a:p>
            <a:r>
              <a:rPr lang="en-US"/>
              <a:t>JobGraph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368" y="1191925"/>
            <a:ext cx="8888854" cy="3754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15416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31160"/>
            <a:ext cx="10515600" cy="1325563"/>
          </a:xfrm>
        </p:spPr>
        <p:txBody>
          <a:bodyPr/>
          <a:lstStyle/>
          <a:p>
            <a:r>
              <a:rPr lang="en-US" dirty="0" err="1"/>
              <a:t>StreamGraph</a:t>
            </a:r>
            <a:r>
              <a:rPr lang="en-US" dirty="0"/>
              <a:t> to </a:t>
            </a:r>
            <a:r>
              <a:rPr lang="en-US" dirty="0" err="1"/>
              <a:t>JobGraph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8818" y="871237"/>
            <a:ext cx="49503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7.RemoteApplicationRunner use </a:t>
            </a:r>
            <a:r>
              <a:rPr lang="en-US" dirty="0" err="1"/>
              <a:t>ExecutionPlanner</a:t>
            </a:r>
            <a:r>
              <a:rPr lang="en-US" dirty="0"/>
              <a:t> to get </a:t>
            </a:r>
            <a:r>
              <a:rPr lang="en-US" dirty="0" err="1"/>
              <a:t>JobGraph</a:t>
            </a:r>
            <a:r>
              <a:rPr lang="en-US" dirty="0"/>
              <a:t> from StreamGraph: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35800" y="2096710"/>
            <a:ext cx="372927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(2)Building the JobGraph from StreamGraph for actual running: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a)List all source streams, sink streams and intermediate streams(created by PartitionBy and Broadcast, see </a:t>
            </a:r>
            <a:r>
              <a:rPr lang="en-US" dirty="0">
                <a:hlinkClick r:id="rId2" action="ppaction://hlinksldjump"/>
              </a:rPr>
              <a:t>StreamGraph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b)Set up </a:t>
            </a:r>
            <a:r>
              <a:rPr lang="en-US" dirty="0" err="1"/>
              <a:t>JobName</a:t>
            </a:r>
            <a:r>
              <a:rPr lang="en-US" dirty="0"/>
              <a:t> and </a:t>
            </a:r>
            <a:r>
              <a:rPr lang="en-US" dirty="0" err="1"/>
              <a:t>JobId</a:t>
            </a:r>
            <a:r>
              <a:rPr lang="en-US" dirty="0"/>
              <a:t> based on configurations</a:t>
            </a:r>
          </a:p>
        </p:txBody>
      </p:sp>
      <p:sp>
        <p:nvSpPr>
          <p:cNvPr id="6" name="Rectangle 5"/>
          <p:cNvSpPr/>
          <p:nvPr/>
        </p:nvSpPr>
        <p:spPr>
          <a:xfrm>
            <a:off x="5029200" y="871237"/>
            <a:ext cx="6940766" cy="165062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7863197" y="871237"/>
            <a:ext cx="2032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StreamGraph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5269550" y="1240569"/>
            <a:ext cx="1546167" cy="1107064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305009" y="1552077"/>
            <a:ext cx="1753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InputStreams</a:t>
            </a:r>
            <a:endParaRPr lang="en-US" dirty="0"/>
          </a:p>
        </p:txBody>
      </p:sp>
      <p:sp>
        <p:nvSpPr>
          <p:cNvPr id="16" name="Rounded Rectangle 15"/>
          <p:cNvSpPr/>
          <p:nvPr/>
        </p:nvSpPr>
        <p:spPr>
          <a:xfrm>
            <a:off x="10124902" y="1240569"/>
            <a:ext cx="1753985" cy="1107064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10124902" y="1524841"/>
            <a:ext cx="1845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Output</a:t>
            </a:r>
            <a:r>
              <a:rPr lang="en-US" dirty="0" err="1"/>
              <a:t>Streams</a:t>
            </a:r>
            <a:endParaRPr lang="en-US" dirty="0"/>
          </a:p>
        </p:txBody>
      </p:sp>
      <p:sp>
        <p:nvSpPr>
          <p:cNvPr id="19" name="Rounded Rectangle 18"/>
          <p:cNvSpPr/>
          <p:nvPr/>
        </p:nvSpPr>
        <p:spPr>
          <a:xfrm>
            <a:off x="6967602" y="1240569"/>
            <a:ext cx="3046616" cy="1107064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7158707" y="1456385"/>
            <a:ext cx="27014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other </a:t>
            </a:r>
            <a:r>
              <a:rPr lang="en-US" dirty="0" err="1"/>
              <a:t>MessageStreams</a:t>
            </a:r>
            <a:r>
              <a:rPr lang="en-US" dirty="0"/>
              <a:t> and Operators</a:t>
            </a:r>
          </a:p>
        </p:txBody>
      </p:sp>
      <p:sp>
        <p:nvSpPr>
          <p:cNvPr id="27" name="Rectangle 26"/>
          <p:cNvSpPr/>
          <p:nvPr/>
        </p:nvSpPr>
        <p:spPr>
          <a:xfrm>
            <a:off x="6551506" y="5075486"/>
            <a:ext cx="3753503" cy="149680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8050897" y="5031057"/>
            <a:ext cx="2032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JobGraph</a:t>
            </a:r>
            <a:endParaRPr lang="en-US" dirty="0"/>
          </a:p>
        </p:txBody>
      </p:sp>
      <p:sp>
        <p:nvSpPr>
          <p:cNvPr id="29" name="Rounded Rectangle 28"/>
          <p:cNvSpPr/>
          <p:nvPr/>
        </p:nvSpPr>
        <p:spPr>
          <a:xfrm>
            <a:off x="5300730" y="2916798"/>
            <a:ext cx="1483803" cy="889462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5272055" y="3176863"/>
            <a:ext cx="1596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SourceStreams</a:t>
            </a:r>
            <a:endParaRPr lang="en-US" dirty="0"/>
          </a:p>
        </p:txBody>
      </p:sp>
      <p:sp>
        <p:nvSpPr>
          <p:cNvPr id="31" name="Rounded Rectangle 30"/>
          <p:cNvSpPr/>
          <p:nvPr/>
        </p:nvSpPr>
        <p:spPr>
          <a:xfrm>
            <a:off x="10272225" y="2914224"/>
            <a:ext cx="1483803" cy="889462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10355770" y="3174289"/>
            <a:ext cx="1596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SinkStreams</a:t>
            </a:r>
            <a:endParaRPr lang="en-US" dirty="0"/>
          </a:p>
        </p:txBody>
      </p:sp>
      <p:sp>
        <p:nvSpPr>
          <p:cNvPr id="33" name="Rounded Rectangle 32"/>
          <p:cNvSpPr/>
          <p:nvPr/>
        </p:nvSpPr>
        <p:spPr>
          <a:xfrm>
            <a:off x="7498849" y="2914692"/>
            <a:ext cx="1895302" cy="87078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7450879" y="3153116"/>
            <a:ext cx="2117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IntermediatStreams</a:t>
            </a:r>
            <a:endParaRPr lang="en-US" dirty="0"/>
          </a:p>
        </p:txBody>
      </p:sp>
      <p:cxnSp>
        <p:nvCxnSpPr>
          <p:cNvPr id="36" name="Straight Arrow Connector 35"/>
          <p:cNvCxnSpPr>
            <a:stCxn id="8" idx="2"/>
            <a:endCxn id="29" idx="0"/>
          </p:cNvCxnSpPr>
          <p:nvPr/>
        </p:nvCxnSpPr>
        <p:spPr>
          <a:xfrm flipH="1">
            <a:off x="6042632" y="2347633"/>
            <a:ext cx="2" cy="5691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endCxn id="33" idx="0"/>
          </p:cNvCxnSpPr>
          <p:nvPr/>
        </p:nvCxnSpPr>
        <p:spPr>
          <a:xfrm>
            <a:off x="6042633" y="2375258"/>
            <a:ext cx="2403867" cy="5394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16" idx="2"/>
            <a:endCxn id="33" idx="0"/>
          </p:cNvCxnSpPr>
          <p:nvPr/>
        </p:nvCxnSpPr>
        <p:spPr>
          <a:xfrm flipH="1">
            <a:off x="8446500" y="2347633"/>
            <a:ext cx="2555395" cy="5670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6" idx="2"/>
            <a:endCxn id="31" idx="0"/>
          </p:cNvCxnSpPr>
          <p:nvPr/>
        </p:nvCxnSpPr>
        <p:spPr>
          <a:xfrm>
            <a:off x="11001895" y="2347633"/>
            <a:ext cx="12232" cy="5665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5724802" y="2515390"/>
            <a:ext cx="914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(2a)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8246944" y="2526072"/>
            <a:ext cx="914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(2a)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10689209" y="2511158"/>
            <a:ext cx="914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(2a)</a:t>
            </a:r>
          </a:p>
        </p:txBody>
      </p:sp>
      <p:sp>
        <p:nvSpPr>
          <p:cNvPr id="54" name="Rounded Rectangle 53"/>
          <p:cNvSpPr/>
          <p:nvPr/>
        </p:nvSpPr>
        <p:spPr>
          <a:xfrm>
            <a:off x="7519927" y="3983590"/>
            <a:ext cx="1483803" cy="889462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7918779" y="4243655"/>
            <a:ext cx="1596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conf</a:t>
            </a:r>
            <a:endParaRPr lang="en-US" dirty="0"/>
          </a:p>
        </p:txBody>
      </p:sp>
      <p:sp>
        <p:nvSpPr>
          <p:cNvPr id="56" name="Rounded Rectangle 55"/>
          <p:cNvSpPr/>
          <p:nvPr/>
        </p:nvSpPr>
        <p:spPr>
          <a:xfrm>
            <a:off x="6700777" y="5335551"/>
            <a:ext cx="1546167" cy="1107064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/>
          <p:cNvSpPr txBox="1"/>
          <p:nvPr/>
        </p:nvSpPr>
        <p:spPr>
          <a:xfrm>
            <a:off x="7044490" y="5681466"/>
            <a:ext cx="1753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JobId</a:t>
            </a:r>
            <a:endParaRPr lang="en-US" dirty="0"/>
          </a:p>
        </p:txBody>
      </p:sp>
      <p:cxnSp>
        <p:nvCxnSpPr>
          <p:cNvPr id="59" name="Straight Arrow Connector 58"/>
          <p:cNvCxnSpPr>
            <a:stCxn id="54" idx="2"/>
            <a:endCxn id="56" idx="0"/>
          </p:cNvCxnSpPr>
          <p:nvPr/>
        </p:nvCxnSpPr>
        <p:spPr>
          <a:xfrm flipH="1">
            <a:off x="7473861" y="4873052"/>
            <a:ext cx="787968" cy="4624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ounded Rectangle 59"/>
          <p:cNvSpPr/>
          <p:nvPr/>
        </p:nvSpPr>
        <p:spPr>
          <a:xfrm>
            <a:off x="8589934" y="5345755"/>
            <a:ext cx="1546167" cy="1107064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/>
          <p:cNvSpPr txBox="1"/>
          <p:nvPr/>
        </p:nvSpPr>
        <p:spPr>
          <a:xfrm>
            <a:off x="8798475" y="5692864"/>
            <a:ext cx="1753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JobName</a:t>
            </a:r>
            <a:endParaRPr lang="en-US" dirty="0"/>
          </a:p>
        </p:txBody>
      </p:sp>
      <p:cxnSp>
        <p:nvCxnSpPr>
          <p:cNvPr id="63" name="Straight Arrow Connector 62"/>
          <p:cNvCxnSpPr>
            <a:stCxn id="54" idx="2"/>
            <a:endCxn id="60" idx="0"/>
          </p:cNvCxnSpPr>
          <p:nvPr/>
        </p:nvCxnSpPr>
        <p:spPr>
          <a:xfrm>
            <a:off x="8261829" y="4873052"/>
            <a:ext cx="1101189" cy="4727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7531144" y="4766752"/>
            <a:ext cx="994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(2b)</a:t>
            </a:r>
          </a:p>
        </p:txBody>
      </p:sp>
    </p:spTree>
    <p:extLst>
      <p:ext uri="{BB962C8B-B14F-4D97-AF65-F5344CB8AC3E}">
        <p14:creationId xmlns:p14="http://schemas.microsoft.com/office/powerpoint/2010/main" val="219312095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817" y="-210641"/>
            <a:ext cx="10515600" cy="1325563"/>
          </a:xfrm>
        </p:spPr>
        <p:txBody>
          <a:bodyPr/>
          <a:lstStyle/>
          <a:p>
            <a:r>
              <a:rPr lang="en-US" dirty="0" err="1"/>
              <a:t>StreamGraph</a:t>
            </a:r>
            <a:r>
              <a:rPr lang="en-US" dirty="0"/>
              <a:t> to </a:t>
            </a:r>
            <a:r>
              <a:rPr lang="en-US" dirty="0" err="1"/>
              <a:t>JobGraph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8818" y="871237"/>
            <a:ext cx="41610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7.RemoteApplicationRunner use </a:t>
            </a:r>
            <a:r>
              <a:rPr lang="en-US" dirty="0" err="1"/>
              <a:t>ExecutionPlanner</a:t>
            </a:r>
            <a:r>
              <a:rPr lang="en-US" dirty="0"/>
              <a:t> to get </a:t>
            </a:r>
            <a:r>
              <a:rPr lang="en-US" dirty="0" err="1"/>
              <a:t>JobGraph</a:t>
            </a:r>
            <a:r>
              <a:rPr lang="en-US" dirty="0"/>
              <a:t> from StreamGraph: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35800" y="2096710"/>
            <a:ext cx="472090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(2)Building the JobGraph from StreamGraph for actual running: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c)Create </a:t>
            </a:r>
            <a:r>
              <a:rPr lang="en-US" dirty="0" err="1"/>
              <a:t>JobNode</a:t>
            </a:r>
            <a:r>
              <a:rPr lang="en-US" dirty="0"/>
              <a:t> using </a:t>
            </a:r>
            <a:r>
              <a:rPr lang="en-US" dirty="0" err="1"/>
              <a:t>JobId</a:t>
            </a:r>
            <a:r>
              <a:rPr lang="en-US" dirty="0"/>
              <a:t> and </a:t>
            </a:r>
            <a:r>
              <a:rPr lang="en-US" dirty="0" err="1"/>
              <a:t>JobName</a:t>
            </a:r>
            <a:r>
              <a:rPr lang="en-US" dirty="0"/>
              <a:t>, which store StreamGraph and </a:t>
            </a:r>
            <a:r>
              <a:rPr lang="en-US" dirty="0" err="1"/>
              <a:t>Confs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8512231" y="2618290"/>
            <a:ext cx="2169621" cy="43307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8823677" y="2618289"/>
            <a:ext cx="2032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StreamGraph</a:t>
            </a:r>
            <a:endParaRPr lang="en-US" dirty="0"/>
          </a:p>
        </p:txBody>
      </p:sp>
      <p:cxnSp>
        <p:nvCxnSpPr>
          <p:cNvPr id="11" name="Straight Arrow Connector 10"/>
          <p:cNvCxnSpPr>
            <a:endCxn id="12" idx="0"/>
          </p:cNvCxnSpPr>
          <p:nvPr/>
        </p:nvCxnSpPr>
        <p:spPr>
          <a:xfrm flipH="1">
            <a:off x="8412480" y="1989310"/>
            <a:ext cx="8312" cy="13077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5727468" y="3297039"/>
            <a:ext cx="5370023" cy="234730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7903325" y="3355317"/>
            <a:ext cx="2032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JobGraph</a:t>
            </a:r>
            <a:endParaRPr lang="en-US" dirty="0"/>
          </a:p>
        </p:txBody>
      </p:sp>
      <p:sp>
        <p:nvSpPr>
          <p:cNvPr id="29" name="Rounded Rectangle 28"/>
          <p:cNvSpPr/>
          <p:nvPr/>
        </p:nvSpPr>
        <p:spPr>
          <a:xfrm>
            <a:off x="5898021" y="3790251"/>
            <a:ext cx="5045542" cy="1717973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7957363" y="3701231"/>
            <a:ext cx="1456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JobNode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9207522" y="4271374"/>
            <a:ext cx="1482641" cy="94676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9207522" y="4561333"/>
            <a:ext cx="14826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StreamGraph</a:t>
            </a:r>
            <a:endParaRPr lang="en-US" dirty="0"/>
          </a:p>
        </p:txBody>
      </p:sp>
      <p:sp>
        <p:nvSpPr>
          <p:cNvPr id="23" name="Rounded Rectangle 22"/>
          <p:cNvSpPr/>
          <p:nvPr/>
        </p:nvSpPr>
        <p:spPr>
          <a:xfrm>
            <a:off x="6232539" y="4229523"/>
            <a:ext cx="1546167" cy="405727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6650343" y="4229523"/>
            <a:ext cx="872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JobId</a:t>
            </a:r>
            <a:endParaRPr lang="en-US" dirty="0"/>
          </a:p>
        </p:txBody>
      </p:sp>
      <p:sp>
        <p:nvSpPr>
          <p:cNvPr id="25" name="Rounded Rectangle 24"/>
          <p:cNvSpPr/>
          <p:nvPr/>
        </p:nvSpPr>
        <p:spPr>
          <a:xfrm>
            <a:off x="6232539" y="4794210"/>
            <a:ext cx="1546167" cy="423933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6442781" y="4812845"/>
            <a:ext cx="1213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JobName</a:t>
            </a:r>
            <a:endParaRPr lang="en-US" dirty="0"/>
          </a:p>
        </p:txBody>
      </p:sp>
      <p:sp>
        <p:nvSpPr>
          <p:cNvPr id="31" name="Rounded Rectangle 30"/>
          <p:cNvSpPr/>
          <p:nvPr/>
        </p:nvSpPr>
        <p:spPr>
          <a:xfrm>
            <a:off x="7957363" y="4260177"/>
            <a:ext cx="1079607" cy="952654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8175133" y="4516141"/>
            <a:ext cx="710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Conf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7960592" y="2618289"/>
            <a:ext cx="8173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(2c)</a:t>
            </a:r>
          </a:p>
        </p:txBody>
      </p:sp>
      <p:cxnSp>
        <p:nvCxnSpPr>
          <p:cNvPr id="14" name="Straight Arrow Connector 13"/>
          <p:cNvCxnSpPr>
            <a:stCxn id="6" idx="2"/>
            <a:endCxn id="8" idx="0"/>
          </p:cNvCxnSpPr>
          <p:nvPr/>
        </p:nvCxnSpPr>
        <p:spPr>
          <a:xfrm>
            <a:off x="9597042" y="3051363"/>
            <a:ext cx="351801" cy="12200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157079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316518"/>
            <a:ext cx="10515600" cy="1325563"/>
          </a:xfrm>
        </p:spPr>
        <p:txBody>
          <a:bodyPr/>
          <a:lstStyle/>
          <a:p>
            <a:r>
              <a:rPr lang="en-US" dirty="0" err="1"/>
              <a:t>StreamGraph</a:t>
            </a:r>
            <a:r>
              <a:rPr lang="en-US" dirty="0"/>
              <a:t> to </a:t>
            </a:r>
            <a:r>
              <a:rPr lang="en-US" dirty="0" err="1"/>
              <a:t>JobGraph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20380" y="663419"/>
            <a:ext cx="49753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7.RemoteApplicationRunner use </a:t>
            </a:r>
            <a:r>
              <a:rPr lang="en-US" dirty="0" err="1"/>
              <a:t>ExecutionPlanner</a:t>
            </a:r>
            <a:r>
              <a:rPr lang="en-US" dirty="0"/>
              <a:t> to get </a:t>
            </a:r>
            <a:r>
              <a:rPr lang="en-US" dirty="0" err="1"/>
              <a:t>JobGraph</a:t>
            </a:r>
            <a:r>
              <a:rPr lang="en-US" dirty="0"/>
              <a:t> from StreamGraph: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77363" y="1888892"/>
            <a:ext cx="417215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(2)Building the JobGraph from StreamGraph for actual running: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d)Add all source streams, sink streams, intermediate streams to </a:t>
            </a:r>
            <a:r>
              <a:rPr lang="en-US" dirty="0" err="1"/>
              <a:t>JobGraph’s</a:t>
            </a:r>
            <a:r>
              <a:rPr lang="en-US" dirty="0"/>
              <a:t> Edges collection(sources, sinks, </a:t>
            </a:r>
            <a:r>
              <a:rPr lang="en-US" dirty="0" err="1"/>
              <a:t>intermediateStreams</a:t>
            </a:r>
            <a:r>
              <a:rPr lang="en-US" dirty="0"/>
              <a:t> collection respectively)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e)Validate whether the </a:t>
            </a:r>
            <a:r>
              <a:rPr lang="en-US" dirty="0" err="1"/>
              <a:t>JobGraph</a:t>
            </a:r>
            <a:r>
              <a:rPr lang="en-US" dirty="0"/>
              <a:t> has correct topology: sources from external streams; sinks are going to external streams; nodes are connected with intermediate streams; all nodes are reachable from sources(using BFS).</a:t>
            </a:r>
          </a:p>
        </p:txBody>
      </p:sp>
      <p:sp>
        <p:nvSpPr>
          <p:cNvPr id="6" name="Rectangle 5"/>
          <p:cNvSpPr/>
          <p:nvPr/>
        </p:nvSpPr>
        <p:spPr>
          <a:xfrm>
            <a:off x="6691744" y="767340"/>
            <a:ext cx="5370023" cy="234730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8867601" y="825618"/>
            <a:ext cx="2032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JobGraph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10075024" y="1260552"/>
            <a:ext cx="1831147" cy="1717973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0449365" y="1934872"/>
            <a:ext cx="1456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JobNode</a:t>
            </a:r>
            <a:endParaRPr lang="en-US" dirty="0"/>
          </a:p>
        </p:txBody>
      </p:sp>
      <p:sp>
        <p:nvSpPr>
          <p:cNvPr id="30" name="Rounded Rectangle 29"/>
          <p:cNvSpPr/>
          <p:nvPr/>
        </p:nvSpPr>
        <p:spPr>
          <a:xfrm>
            <a:off x="4976843" y="692165"/>
            <a:ext cx="1483803" cy="889462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4948168" y="952230"/>
            <a:ext cx="1596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SourceStreams</a:t>
            </a:r>
            <a:endParaRPr lang="en-US" dirty="0"/>
          </a:p>
        </p:txBody>
      </p:sp>
      <p:sp>
        <p:nvSpPr>
          <p:cNvPr id="32" name="Rounded Rectangle 31"/>
          <p:cNvSpPr/>
          <p:nvPr/>
        </p:nvSpPr>
        <p:spPr>
          <a:xfrm>
            <a:off x="5012175" y="1674808"/>
            <a:ext cx="1483803" cy="889462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5095720" y="1934873"/>
            <a:ext cx="13330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SinkStreams</a:t>
            </a:r>
            <a:endParaRPr lang="en-US" dirty="0"/>
          </a:p>
        </p:txBody>
      </p:sp>
      <p:sp>
        <p:nvSpPr>
          <p:cNvPr id="34" name="Rounded Rectangle 33"/>
          <p:cNvSpPr/>
          <p:nvPr/>
        </p:nvSpPr>
        <p:spPr>
          <a:xfrm>
            <a:off x="4796441" y="2772430"/>
            <a:ext cx="1895302" cy="87078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4748471" y="3010854"/>
            <a:ext cx="2117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IntermediatStreams</a:t>
            </a:r>
            <a:endParaRPr lang="en-US" dirty="0"/>
          </a:p>
        </p:txBody>
      </p:sp>
      <p:sp>
        <p:nvSpPr>
          <p:cNvPr id="36" name="Rounded Rectangle 35"/>
          <p:cNvSpPr/>
          <p:nvPr/>
        </p:nvSpPr>
        <p:spPr>
          <a:xfrm>
            <a:off x="7165570" y="1260552"/>
            <a:ext cx="2011682" cy="1717973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7705896" y="1198813"/>
            <a:ext cx="1068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Edges</a:t>
            </a:r>
          </a:p>
        </p:txBody>
      </p:sp>
      <p:sp>
        <p:nvSpPr>
          <p:cNvPr id="38" name="Rounded Rectangle 37"/>
          <p:cNvSpPr/>
          <p:nvPr/>
        </p:nvSpPr>
        <p:spPr>
          <a:xfrm>
            <a:off x="7248178" y="1579211"/>
            <a:ext cx="1846465" cy="35566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Sources</a:t>
            </a:r>
          </a:p>
        </p:txBody>
      </p:sp>
      <p:cxnSp>
        <p:nvCxnSpPr>
          <p:cNvPr id="40" name="Straight Arrow Connector 39"/>
          <p:cNvCxnSpPr>
            <a:stCxn id="38" idx="3"/>
            <a:endCxn id="8" idx="1"/>
          </p:cNvCxnSpPr>
          <p:nvPr/>
        </p:nvCxnSpPr>
        <p:spPr>
          <a:xfrm>
            <a:off x="9094643" y="1757042"/>
            <a:ext cx="980381" cy="3624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ounded Rectangle 41"/>
          <p:cNvSpPr/>
          <p:nvPr/>
        </p:nvSpPr>
        <p:spPr>
          <a:xfrm>
            <a:off x="7248178" y="2003447"/>
            <a:ext cx="1846465" cy="35566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Sinks</a:t>
            </a:r>
          </a:p>
        </p:txBody>
      </p:sp>
      <p:cxnSp>
        <p:nvCxnSpPr>
          <p:cNvPr id="44" name="Straight Arrow Connector 43"/>
          <p:cNvCxnSpPr>
            <a:stCxn id="8" idx="1"/>
            <a:endCxn id="42" idx="3"/>
          </p:cNvCxnSpPr>
          <p:nvPr/>
        </p:nvCxnSpPr>
        <p:spPr>
          <a:xfrm flipH="1">
            <a:off x="9094643" y="2119539"/>
            <a:ext cx="980381" cy="617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ounded Rectangle 46"/>
          <p:cNvSpPr/>
          <p:nvPr/>
        </p:nvSpPr>
        <p:spPr>
          <a:xfrm>
            <a:off x="7248177" y="2434920"/>
            <a:ext cx="1846465" cy="35566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Intermediates</a:t>
            </a:r>
          </a:p>
        </p:txBody>
      </p:sp>
      <p:cxnSp>
        <p:nvCxnSpPr>
          <p:cNvPr id="49" name="Straight Arrow Connector 48"/>
          <p:cNvCxnSpPr>
            <a:stCxn id="47" idx="3"/>
            <a:endCxn id="8" idx="1"/>
          </p:cNvCxnSpPr>
          <p:nvPr/>
        </p:nvCxnSpPr>
        <p:spPr>
          <a:xfrm flipV="1">
            <a:off x="9094642" y="2119539"/>
            <a:ext cx="980382" cy="49321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endCxn id="38" idx="1"/>
          </p:cNvCxnSpPr>
          <p:nvPr/>
        </p:nvCxnSpPr>
        <p:spPr>
          <a:xfrm>
            <a:off x="6430670" y="1194950"/>
            <a:ext cx="817508" cy="5620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>
            <a:endCxn id="47" idx="1"/>
          </p:cNvCxnSpPr>
          <p:nvPr/>
        </p:nvCxnSpPr>
        <p:spPr>
          <a:xfrm flipV="1">
            <a:off x="6689801" y="2612751"/>
            <a:ext cx="558376" cy="6265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>
            <a:stCxn id="32" idx="3"/>
            <a:endCxn id="42" idx="1"/>
          </p:cNvCxnSpPr>
          <p:nvPr/>
        </p:nvCxnSpPr>
        <p:spPr>
          <a:xfrm>
            <a:off x="6495978" y="2119539"/>
            <a:ext cx="752200" cy="617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6602639" y="1797401"/>
            <a:ext cx="562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(2d)</a:t>
            </a:r>
          </a:p>
        </p:txBody>
      </p:sp>
      <p:sp>
        <p:nvSpPr>
          <p:cNvPr id="66" name="Rectangle 65"/>
          <p:cNvSpPr/>
          <p:nvPr/>
        </p:nvSpPr>
        <p:spPr>
          <a:xfrm>
            <a:off x="5938056" y="4067491"/>
            <a:ext cx="5370023" cy="234730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TextBox 66"/>
          <p:cNvSpPr txBox="1"/>
          <p:nvPr/>
        </p:nvSpPr>
        <p:spPr>
          <a:xfrm>
            <a:off x="8113913" y="4125769"/>
            <a:ext cx="2032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JobGraph</a:t>
            </a:r>
            <a:endParaRPr lang="en-US" dirty="0"/>
          </a:p>
        </p:txBody>
      </p:sp>
      <p:sp>
        <p:nvSpPr>
          <p:cNvPr id="68" name="Rounded Rectangle 67"/>
          <p:cNvSpPr/>
          <p:nvPr/>
        </p:nvSpPr>
        <p:spPr>
          <a:xfrm>
            <a:off x="9321336" y="4560703"/>
            <a:ext cx="1831147" cy="1717973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TextBox 68"/>
          <p:cNvSpPr txBox="1"/>
          <p:nvPr/>
        </p:nvSpPr>
        <p:spPr>
          <a:xfrm>
            <a:off x="9695677" y="5235023"/>
            <a:ext cx="1456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JobNode</a:t>
            </a:r>
            <a:endParaRPr lang="en-US" dirty="0"/>
          </a:p>
        </p:txBody>
      </p:sp>
      <p:sp>
        <p:nvSpPr>
          <p:cNvPr id="70" name="Rounded Rectangle 69"/>
          <p:cNvSpPr/>
          <p:nvPr/>
        </p:nvSpPr>
        <p:spPr>
          <a:xfrm>
            <a:off x="6411882" y="4560703"/>
            <a:ext cx="2011682" cy="1717973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/>
          <p:cNvSpPr txBox="1"/>
          <p:nvPr/>
        </p:nvSpPr>
        <p:spPr>
          <a:xfrm>
            <a:off x="6952208" y="4498964"/>
            <a:ext cx="1068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Edges</a:t>
            </a:r>
          </a:p>
        </p:txBody>
      </p:sp>
      <p:sp>
        <p:nvSpPr>
          <p:cNvPr id="72" name="Rounded Rectangle 71"/>
          <p:cNvSpPr/>
          <p:nvPr/>
        </p:nvSpPr>
        <p:spPr>
          <a:xfrm>
            <a:off x="6494490" y="4879362"/>
            <a:ext cx="1846465" cy="35566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Sources</a:t>
            </a:r>
          </a:p>
        </p:txBody>
      </p:sp>
      <p:cxnSp>
        <p:nvCxnSpPr>
          <p:cNvPr id="73" name="Straight Arrow Connector 72"/>
          <p:cNvCxnSpPr>
            <a:stCxn id="72" idx="3"/>
            <a:endCxn id="68" idx="1"/>
          </p:cNvCxnSpPr>
          <p:nvPr/>
        </p:nvCxnSpPr>
        <p:spPr>
          <a:xfrm>
            <a:off x="8340955" y="5057193"/>
            <a:ext cx="980381" cy="3624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Rounded Rectangle 73"/>
          <p:cNvSpPr/>
          <p:nvPr/>
        </p:nvSpPr>
        <p:spPr>
          <a:xfrm>
            <a:off x="6494490" y="5303598"/>
            <a:ext cx="1846465" cy="35566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Sinks</a:t>
            </a:r>
          </a:p>
        </p:txBody>
      </p:sp>
      <p:cxnSp>
        <p:nvCxnSpPr>
          <p:cNvPr id="75" name="Straight Arrow Connector 74"/>
          <p:cNvCxnSpPr>
            <a:stCxn id="68" idx="1"/>
            <a:endCxn id="74" idx="3"/>
          </p:cNvCxnSpPr>
          <p:nvPr/>
        </p:nvCxnSpPr>
        <p:spPr>
          <a:xfrm flipH="1">
            <a:off x="8340955" y="5419690"/>
            <a:ext cx="980381" cy="617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ounded Rectangle 75"/>
          <p:cNvSpPr/>
          <p:nvPr/>
        </p:nvSpPr>
        <p:spPr>
          <a:xfrm>
            <a:off x="6494489" y="5735071"/>
            <a:ext cx="1846465" cy="35566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Intermediates</a:t>
            </a:r>
          </a:p>
        </p:txBody>
      </p:sp>
      <p:cxnSp>
        <p:nvCxnSpPr>
          <p:cNvPr id="77" name="Straight Arrow Connector 76"/>
          <p:cNvCxnSpPr>
            <a:stCxn id="76" idx="3"/>
            <a:endCxn id="68" idx="1"/>
          </p:cNvCxnSpPr>
          <p:nvPr/>
        </p:nvCxnSpPr>
        <p:spPr>
          <a:xfrm flipV="1">
            <a:off x="8340954" y="5419690"/>
            <a:ext cx="980382" cy="49321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/>
          <p:cNvSpPr txBox="1"/>
          <p:nvPr/>
        </p:nvSpPr>
        <p:spPr>
          <a:xfrm>
            <a:off x="6494489" y="4505536"/>
            <a:ext cx="592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(2e)</a:t>
            </a:r>
          </a:p>
        </p:txBody>
      </p:sp>
    </p:spTree>
    <p:extLst>
      <p:ext uri="{BB962C8B-B14F-4D97-AF65-F5344CB8AC3E}">
        <p14:creationId xmlns:p14="http://schemas.microsoft.com/office/powerpoint/2010/main" val="342505290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134" y="119591"/>
            <a:ext cx="10515600" cy="1325563"/>
          </a:xfrm>
        </p:spPr>
        <p:txBody>
          <a:bodyPr/>
          <a:lstStyle/>
          <a:p>
            <a:r>
              <a:rPr lang="en-US" dirty="0" err="1"/>
              <a:t>StreamGraph</a:t>
            </a:r>
            <a:r>
              <a:rPr lang="en-US" dirty="0"/>
              <a:t> to </a:t>
            </a:r>
            <a:r>
              <a:rPr lang="en-US" dirty="0" err="1"/>
              <a:t>JobGraph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20134" y="1018630"/>
            <a:ext cx="49254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7.RemoteApplicationRunner use </a:t>
            </a:r>
            <a:r>
              <a:rPr lang="en-US" dirty="0" err="1"/>
              <a:t>ExecutionPlanner</a:t>
            </a:r>
            <a:r>
              <a:rPr lang="en-US" dirty="0"/>
              <a:t> to get </a:t>
            </a:r>
            <a:r>
              <a:rPr lang="en-US" dirty="0" err="1"/>
              <a:t>JobGraph</a:t>
            </a:r>
            <a:r>
              <a:rPr lang="en-US" dirty="0"/>
              <a:t> from StreamGraph: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86375" y="1753389"/>
            <a:ext cx="30903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(1)Pass the StreamGraph built by StreamApplication to </a:t>
            </a:r>
            <a:r>
              <a:rPr lang="en-US" dirty="0" err="1"/>
              <a:t>ExecutionPlanner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1734" y="50793"/>
            <a:ext cx="5457825" cy="1285875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V="1">
            <a:off x="3433156" y="1139586"/>
            <a:ext cx="3339474" cy="10056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1734" y="1366290"/>
            <a:ext cx="4444735" cy="200220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375" y="4390167"/>
            <a:ext cx="5843192" cy="246783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86375" y="2706743"/>
            <a:ext cx="60156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(2)Building the JobGraph from StreamGraph for actual running: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a)List all source streams, sink streams and intermediate streams: the streams created by PartitionBy and Broadcast(implemented in 0.14.0)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b)Set up </a:t>
            </a:r>
            <a:r>
              <a:rPr lang="en-US" dirty="0" err="1"/>
              <a:t>JobName</a:t>
            </a:r>
            <a:r>
              <a:rPr lang="en-US" dirty="0"/>
              <a:t> and </a:t>
            </a:r>
            <a:r>
              <a:rPr lang="en-US" dirty="0" err="1"/>
              <a:t>JobId</a:t>
            </a:r>
            <a:r>
              <a:rPr lang="en-US" dirty="0"/>
              <a:t> based on configurations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5"/>
          <a:srcRect b="49329"/>
          <a:stretch/>
        </p:blipFill>
        <p:spPr>
          <a:xfrm>
            <a:off x="6671734" y="3290475"/>
            <a:ext cx="4728104" cy="1880041"/>
          </a:xfrm>
          <a:prstGeom prst="rect">
            <a:avLst/>
          </a:prstGeom>
        </p:spPr>
      </p:pic>
      <p:cxnSp>
        <p:nvCxnSpPr>
          <p:cNvPr id="18" name="Straight Arrow Connector 17"/>
          <p:cNvCxnSpPr/>
          <p:nvPr/>
        </p:nvCxnSpPr>
        <p:spPr>
          <a:xfrm>
            <a:off x="5473931" y="3732974"/>
            <a:ext cx="1197803" cy="4982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89673" y="3583906"/>
            <a:ext cx="1105592" cy="298137"/>
          </a:xfrm>
          <a:prstGeom prst="rect">
            <a:avLst/>
          </a:prstGeom>
        </p:spPr>
      </p:pic>
      <p:cxnSp>
        <p:nvCxnSpPr>
          <p:cNvPr id="23" name="Straight Arrow Connector 22"/>
          <p:cNvCxnSpPr/>
          <p:nvPr/>
        </p:nvCxnSpPr>
        <p:spPr>
          <a:xfrm flipV="1">
            <a:off x="8894101" y="3798916"/>
            <a:ext cx="1995572" cy="831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5843847" y="4294443"/>
            <a:ext cx="928783" cy="7206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4114800" y="1737363"/>
            <a:ext cx="2718262" cy="10696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923087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693" y="30075"/>
            <a:ext cx="10515600" cy="1325563"/>
          </a:xfrm>
        </p:spPr>
        <p:txBody>
          <a:bodyPr/>
          <a:lstStyle/>
          <a:p>
            <a:r>
              <a:rPr lang="en-US" dirty="0" err="1"/>
              <a:t>StreamGraph</a:t>
            </a:r>
            <a:r>
              <a:rPr lang="en-US" dirty="0"/>
              <a:t> to </a:t>
            </a:r>
            <a:r>
              <a:rPr lang="en-US" dirty="0" err="1"/>
              <a:t>JobGraph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28694" y="1032472"/>
            <a:ext cx="49309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7.RemoteApplicationRunner use </a:t>
            </a:r>
            <a:r>
              <a:rPr lang="en-US" dirty="0" err="1"/>
              <a:t>ExecutionPlanner</a:t>
            </a:r>
            <a:r>
              <a:rPr lang="en-US" dirty="0"/>
              <a:t> to get </a:t>
            </a:r>
            <a:r>
              <a:rPr lang="en-US" dirty="0" err="1"/>
              <a:t>JobGraph</a:t>
            </a:r>
            <a:r>
              <a:rPr lang="en-US" dirty="0"/>
              <a:t> from StreamGraph: 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483656" y="2143303"/>
            <a:ext cx="372927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(2)Building the JobGraph from StreamGraph for actual running: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c)Create </a:t>
            </a:r>
            <a:r>
              <a:rPr lang="en-US" dirty="0" err="1"/>
              <a:t>JobNode</a:t>
            </a:r>
            <a:r>
              <a:rPr lang="en-US" dirty="0"/>
              <a:t>, which store StreamGraph and </a:t>
            </a:r>
            <a:r>
              <a:rPr lang="en-US" dirty="0" err="1"/>
              <a:t>Confs</a:t>
            </a:r>
            <a:endParaRPr lang="en-US" dirty="0"/>
          </a:p>
        </p:txBody>
      </p:sp>
      <p:pic>
        <p:nvPicPr>
          <p:cNvPr id="62" name="Picture 6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6493" y="1507807"/>
            <a:ext cx="5095875" cy="733425"/>
          </a:xfrm>
          <a:prstGeom prst="rect">
            <a:avLst/>
          </a:prstGeom>
        </p:spPr>
      </p:pic>
      <p:cxnSp>
        <p:nvCxnSpPr>
          <p:cNvPr id="66" name="Straight Arrow Connector 65"/>
          <p:cNvCxnSpPr/>
          <p:nvPr/>
        </p:nvCxnSpPr>
        <p:spPr>
          <a:xfrm flipV="1">
            <a:off x="3541222" y="2128058"/>
            <a:ext cx="1970116" cy="12016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1338" y="2573737"/>
            <a:ext cx="5819775" cy="2457450"/>
          </a:xfrm>
          <a:prstGeom prst="rect">
            <a:avLst/>
          </a:prstGeom>
        </p:spPr>
      </p:pic>
      <p:cxnSp>
        <p:nvCxnSpPr>
          <p:cNvPr id="103" name="Straight Arrow Connector 102"/>
          <p:cNvCxnSpPr/>
          <p:nvPr/>
        </p:nvCxnSpPr>
        <p:spPr>
          <a:xfrm flipH="1">
            <a:off x="7506393" y="2128058"/>
            <a:ext cx="24938" cy="6234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6493" y="5031187"/>
            <a:ext cx="7077075" cy="247650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>
            <a:off x="6833062" y="3848789"/>
            <a:ext cx="1101368" cy="12469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340" y="3739782"/>
            <a:ext cx="5023342" cy="2827273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 flipH="1">
            <a:off x="3807229" y="4289367"/>
            <a:ext cx="2826327" cy="14713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7418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755" y="-158577"/>
            <a:ext cx="10515600" cy="1325563"/>
          </a:xfrm>
        </p:spPr>
        <p:txBody>
          <a:bodyPr/>
          <a:lstStyle/>
          <a:p>
            <a:r>
              <a:rPr lang="en-US" dirty="0" err="1"/>
              <a:t>StreamGraph</a:t>
            </a:r>
            <a:r>
              <a:rPr lang="en-US" dirty="0"/>
              <a:t> to </a:t>
            </a:r>
            <a:r>
              <a:rPr lang="en-US" dirty="0" err="1"/>
              <a:t>JobGraph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03756" y="843820"/>
            <a:ext cx="50954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7.RemoteApplicationRunner use </a:t>
            </a:r>
            <a:r>
              <a:rPr lang="en-US" dirty="0" err="1"/>
              <a:t>ExecutionPlanner</a:t>
            </a:r>
            <a:r>
              <a:rPr lang="en-US" dirty="0"/>
              <a:t> to get </a:t>
            </a:r>
            <a:r>
              <a:rPr lang="en-US" dirty="0" err="1"/>
              <a:t>JobGraph</a:t>
            </a:r>
            <a:r>
              <a:rPr lang="en-US" dirty="0"/>
              <a:t> from StreamGraph: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93383" y="1755713"/>
            <a:ext cx="444462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2)Building the JobGraph from StreamGraph for actual running: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d)Add all source streams, sink streams, intermediate streams to </a:t>
            </a:r>
            <a:r>
              <a:rPr lang="en-US" dirty="0" err="1"/>
              <a:t>JobGraph’s</a:t>
            </a:r>
            <a:r>
              <a:rPr lang="en-US" dirty="0"/>
              <a:t> Edges collection(sources, sinks, </a:t>
            </a:r>
            <a:r>
              <a:rPr lang="en-US" dirty="0" err="1"/>
              <a:t>intermediateStreams</a:t>
            </a:r>
            <a:r>
              <a:rPr lang="en-US" dirty="0"/>
              <a:t> collection respectively)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2511" y="298100"/>
            <a:ext cx="4689850" cy="1174530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V="1">
            <a:off x="4522124" y="886828"/>
            <a:ext cx="1843892" cy="20392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2152" y="1490151"/>
            <a:ext cx="3886200" cy="180975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2152" y="3381375"/>
            <a:ext cx="3438525" cy="100965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2152" y="4472499"/>
            <a:ext cx="5172075" cy="139065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8121" y="4721629"/>
            <a:ext cx="4115147" cy="1529838"/>
          </a:xfrm>
          <a:prstGeom prst="rect">
            <a:avLst/>
          </a:prstGeom>
        </p:spPr>
      </p:pic>
      <p:cxnSp>
        <p:nvCxnSpPr>
          <p:cNvPr id="18" name="Curved Connector 17"/>
          <p:cNvCxnSpPr/>
          <p:nvPr/>
        </p:nvCxnSpPr>
        <p:spPr>
          <a:xfrm rot="10800000" flipV="1">
            <a:off x="7290263" y="448887"/>
            <a:ext cx="2751513" cy="1911928"/>
          </a:xfrm>
          <a:prstGeom prst="curvedConnector3">
            <a:avLst>
              <a:gd name="adj1" fmla="val -6268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urved Connector 19"/>
          <p:cNvCxnSpPr/>
          <p:nvPr/>
        </p:nvCxnSpPr>
        <p:spPr>
          <a:xfrm rot="10800000" flipV="1">
            <a:off x="7290264" y="448885"/>
            <a:ext cx="2851267" cy="2851017"/>
          </a:xfrm>
          <a:prstGeom prst="curvedConnector3">
            <a:avLst>
              <a:gd name="adj1" fmla="val -5787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urved Connector 26"/>
          <p:cNvCxnSpPr/>
          <p:nvPr/>
        </p:nvCxnSpPr>
        <p:spPr>
          <a:xfrm rot="5400000">
            <a:off x="6883050" y="1960358"/>
            <a:ext cx="3077297" cy="1946986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903099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755" y="-175028"/>
            <a:ext cx="10515600" cy="1325563"/>
          </a:xfrm>
        </p:spPr>
        <p:txBody>
          <a:bodyPr/>
          <a:lstStyle/>
          <a:p>
            <a:r>
              <a:rPr lang="en-US" dirty="0" err="1"/>
              <a:t>StreamGraph</a:t>
            </a:r>
            <a:r>
              <a:rPr lang="en-US" dirty="0"/>
              <a:t> to </a:t>
            </a:r>
            <a:r>
              <a:rPr lang="en-US" dirty="0" err="1"/>
              <a:t>JobGraph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03756" y="843820"/>
            <a:ext cx="49919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7.RemoteApplicationRunner use </a:t>
            </a:r>
            <a:r>
              <a:rPr lang="en-US" dirty="0" err="1"/>
              <a:t>ExecutionPlanner</a:t>
            </a:r>
            <a:r>
              <a:rPr lang="en-US" dirty="0"/>
              <a:t> to get </a:t>
            </a:r>
            <a:r>
              <a:rPr lang="en-US" dirty="0" err="1"/>
              <a:t>JobGraph</a:t>
            </a:r>
            <a:r>
              <a:rPr lang="en-US" dirty="0"/>
              <a:t> from StreamGraph: 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0488" y="979194"/>
            <a:ext cx="1476375" cy="2571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0488" y="1236369"/>
            <a:ext cx="5254250" cy="139866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0488" y="2566311"/>
            <a:ext cx="4747174" cy="1609530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 flipV="1">
            <a:off x="4345297" y="1107783"/>
            <a:ext cx="750405" cy="14252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0488" y="4175841"/>
            <a:ext cx="6265025" cy="185751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755" y="4175841"/>
            <a:ext cx="4088216" cy="2626050"/>
          </a:xfrm>
          <a:prstGeom prst="rect">
            <a:avLst/>
          </a:prstGeom>
        </p:spPr>
      </p:pic>
      <p:cxnSp>
        <p:nvCxnSpPr>
          <p:cNvPr id="16" name="Straight Arrow Connector 15"/>
          <p:cNvCxnSpPr/>
          <p:nvPr/>
        </p:nvCxnSpPr>
        <p:spPr>
          <a:xfrm flipH="1">
            <a:off x="5843847" y="2115104"/>
            <a:ext cx="62208" cy="8359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5318136" y="2460775"/>
            <a:ext cx="667028" cy="22258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 flipV="1">
            <a:off x="1280160" y="4630189"/>
            <a:ext cx="3815542" cy="3158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310791" y="1490151"/>
            <a:ext cx="433304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2)Building the </a:t>
            </a:r>
            <a:r>
              <a:rPr lang="en-US" dirty="0" err="1"/>
              <a:t>JobGraph</a:t>
            </a:r>
            <a:r>
              <a:rPr lang="en-US" dirty="0"/>
              <a:t> from StreamGraph for actual running: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e)Validate whether the </a:t>
            </a:r>
            <a:r>
              <a:rPr lang="en-US" dirty="0" err="1"/>
              <a:t>JobGraph</a:t>
            </a:r>
            <a:r>
              <a:rPr lang="en-US" dirty="0"/>
              <a:t> has correct topology: sources from external streams; sinks are going to external streams; nodes are connected with intermediate streams; all nodes are reachable from sources(using BFS).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543407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741" y="0"/>
            <a:ext cx="10515600" cy="1325563"/>
          </a:xfrm>
        </p:spPr>
        <p:txBody>
          <a:bodyPr/>
          <a:lstStyle/>
          <a:p>
            <a:r>
              <a:rPr lang="en-US" dirty="0" err="1"/>
              <a:t>StreamGraph</a:t>
            </a:r>
            <a:r>
              <a:rPr lang="en-US" dirty="0"/>
              <a:t> to </a:t>
            </a:r>
            <a:r>
              <a:rPr lang="en-US" dirty="0" err="1"/>
              <a:t>JobGraph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6262252" y="3992677"/>
            <a:ext cx="5370023" cy="234730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8438109" y="4050955"/>
            <a:ext cx="2032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JobGraph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9645532" y="4485889"/>
            <a:ext cx="1831147" cy="1717973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0019873" y="5160209"/>
            <a:ext cx="1456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JobNode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6736078" y="4485889"/>
            <a:ext cx="2011682" cy="1717973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276404" y="4424150"/>
            <a:ext cx="1068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Edges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6818686" y="4804548"/>
            <a:ext cx="1846465" cy="35566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Sources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6818686" y="5228784"/>
            <a:ext cx="1846465" cy="35566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Sinks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6818685" y="5660257"/>
            <a:ext cx="1846465" cy="35566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Intermediates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45320" y="943816"/>
            <a:ext cx="51997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7.RemoteApplicationRunner use </a:t>
            </a:r>
            <a:r>
              <a:rPr lang="en-US" dirty="0" err="1"/>
              <a:t>ExecutionPlanner</a:t>
            </a:r>
            <a:r>
              <a:rPr lang="en-US" dirty="0"/>
              <a:t> to get </a:t>
            </a:r>
            <a:r>
              <a:rPr lang="en-US" dirty="0" err="1"/>
              <a:t>JobGraph</a:t>
            </a:r>
            <a:r>
              <a:rPr lang="en-US" dirty="0"/>
              <a:t> from StreamGraph: 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13663" y="1824767"/>
            <a:ext cx="38072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(3) Get the partition count information of source and sink streams from </a:t>
            </a:r>
            <a:r>
              <a:rPr lang="en-US" dirty="0" err="1"/>
              <a:t>SystemStreams</a:t>
            </a:r>
            <a:r>
              <a:rPr lang="en-US" dirty="0"/>
              <a:t>’ metadata in </a:t>
            </a:r>
            <a:r>
              <a:rPr lang="en-US" dirty="0" err="1"/>
              <a:t>StreamManager</a:t>
            </a:r>
            <a:r>
              <a:rPr lang="en-US" dirty="0"/>
              <a:t>(</a:t>
            </a:r>
            <a:r>
              <a:rPr lang="en-US" dirty="0" err="1"/>
              <a:t>SystemAdmins</a:t>
            </a:r>
            <a:r>
              <a:rPr lang="en-US" dirty="0"/>
              <a:t>)</a:t>
            </a:r>
          </a:p>
        </p:txBody>
      </p:sp>
      <p:sp>
        <p:nvSpPr>
          <p:cNvPr id="20" name="Rectangle 19"/>
          <p:cNvSpPr/>
          <p:nvPr/>
        </p:nvSpPr>
        <p:spPr>
          <a:xfrm>
            <a:off x="6262253" y="1868720"/>
            <a:ext cx="5370022" cy="137952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8082220" y="1865833"/>
            <a:ext cx="4004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StreamManager</a:t>
            </a:r>
          </a:p>
        </p:txBody>
      </p:sp>
      <p:sp>
        <p:nvSpPr>
          <p:cNvPr id="22" name="Rectangle 21"/>
          <p:cNvSpPr/>
          <p:nvPr/>
        </p:nvSpPr>
        <p:spPr>
          <a:xfrm>
            <a:off x="7276403" y="2235165"/>
            <a:ext cx="3194167" cy="89370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8082220" y="2236171"/>
            <a:ext cx="2438397" cy="3775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SystemAdamins</a:t>
            </a:r>
            <a:endParaRPr lang="en-US" dirty="0"/>
          </a:p>
        </p:txBody>
      </p:sp>
      <p:cxnSp>
        <p:nvCxnSpPr>
          <p:cNvPr id="25" name="Straight Arrow Connector 24"/>
          <p:cNvCxnSpPr>
            <a:stCxn id="9" idx="0"/>
            <a:endCxn id="22" idx="2"/>
          </p:cNvCxnSpPr>
          <p:nvPr/>
        </p:nvCxnSpPr>
        <p:spPr>
          <a:xfrm flipV="1">
            <a:off x="7741919" y="3128873"/>
            <a:ext cx="1131568" cy="167567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11" idx="0"/>
            <a:endCxn id="22" idx="2"/>
          </p:cNvCxnSpPr>
          <p:nvPr/>
        </p:nvCxnSpPr>
        <p:spPr>
          <a:xfrm flipV="1">
            <a:off x="7741919" y="3128873"/>
            <a:ext cx="1131568" cy="209991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8054164" y="3466088"/>
            <a:ext cx="1221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(3)</a:t>
            </a:r>
          </a:p>
        </p:txBody>
      </p:sp>
      <p:sp>
        <p:nvSpPr>
          <p:cNvPr id="33" name="Rectangle 32"/>
          <p:cNvSpPr/>
          <p:nvPr/>
        </p:nvSpPr>
        <p:spPr>
          <a:xfrm>
            <a:off x="7439891" y="2666638"/>
            <a:ext cx="998218" cy="32611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7475923" y="2645030"/>
            <a:ext cx="1009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system 1</a:t>
            </a:r>
          </a:p>
        </p:txBody>
      </p:sp>
      <p:sp>
        <p:nvSpPr>
          <p:cNvPr id="37" name="Rectangle 36"/>
          <p:cNvSpPr/>
          <p:nvPr/>
        </p:nvSpPr>
        <p:spPr>
          <a:xfrm>
            <a:off x="8485846" y="2670216"/>
            <a:ext cx="998218" cy="32611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/>
          <p:cNvSpPr txBox="1"/>
          <p:nvPr/>
        </p:nvSpPr>
        <p:spPr>
          <a:xfrm>
            <a:off x="8521878" y="2648608"/>
            <a:ext cx="1009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system 2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9743209" y="2590964"/>
            <a:ext cx="745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6387277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3966" y="1006115"/>
            <a:ext cx="10515600" cy="5851885"/>
          </a:xfrm>
        </p:spPr>
        <p:txBody>
          <a:bodyPr>
            <a:normAutofit/>
          </a:bodyPr>
          <a:lstStyle/>
          <a:p>
            <a:r>
              <a:rPr lang="en-US" dirty="0" err="1"/>
              <a:t>ResourceManager</a:t>
            </a:r>
            <a:r>
              <a:rPr lang="en-US" dirty="0"/>
              <a:t> (RM)</a:t>
            </a:r>
          </a:p>
          <a:p>
            <a:pPr marL="0" indent="0">
              <a:buNone/>
            </a:pPr>
            <a:r>
              <a:rPr lang="en-US" sz="2200" dirty="0"/>
              <a:t>Schedule and arbitrating all resources among all applications.</a:t>
            </a:r>
          </a:p>
          <a:p>
            <a:pPr marL="0" indent="0">
              <a:buNone/>
            </a:pPr>
            <a:r>
              <a:rPr lang="en-US" sz="2200" dirty="0"/>
              <a:t>Two main components: Scheduler and Application Manager(</a:t>
            </a:r>
            <a:r>
              <a:rPr lang="en-US" sz="2200" u="sng" dirty="0"/>
              <a:t>not Application Master</a:t>
            </a:r>
            <a:r>
              <a:rPr lang="en-US" sz="2200" dirty="0"/>
              <a:t>).</a:t>
            </a:r>
          </a:p>
          <a:p>
            <a:pPr marL="0" indent="0">
              <a:buNone/>
            </a:pPr>
            <a:endParaRPr lang="en-US" sz="2200" dirty="0"/>
          </a:p>
          <a:p>
            <a:r>
              <a:rPr lang="en-US" dirty="0" err="1"/>
              <a:t>ApplicationMaster</a:t>
            </a:r>
            <a:r>
              <a:rPr lang="en-US" dirty="0"/>
              <a:t> (AM)</a:t>
            </a:r>
          </a:p>
          <a:p>
            <a:pPr marL="0" indent="0">
              <a:buNone/>
            </a:pPr>
            <a:r>
              <a:rPr lang="en-US" sz="2200" i="1" dirty="0"/>
              <a:t>A instance of framework-specific library. </a:t>
            </a:r>
          </a:p>
          <a:p>
            <a:pPr marL="0" indent="0">
              <a:buNone/>
            </a:pPr>
            <a:r>
              <a:rPr lang="en-US" sz="2200" dirty="0"/>
              <a:t>Every application has its own instance of an AM (AM code write by users).</a:t>
            </a:r>
          </a:p>
          <a:p>
            <a:pPr marL="0" indent="0">
              <a:buNone/>
            </a:pPr>
            <a:r>
              <a:rPr lang="en-US" sz="2200" dirty="0"/>
              <a:t>Responsible for negotiating resources from RM and working with </a:t>
            </a:r>
            <a:r>
              <a:rPr lang="en-US" sz="2200" dirty="0" err="1"/>
              <a:t>NodeManagers</a:t>
            </a:r>
            <a:r>
              <a:rPr lang="en-US" sz="2200" dirty="0"/>
              <a:t> to execute and monitor the containers and resources consumption. </a:t>
            </a:r>
            <a:endParaRPr lang="en-US" sz="2200" i="1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1822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YARN</a:t>
            </a:r>
          </a:p>
        </p:txBody>
      </p:sp>
    </p:spTree>
    <p:extLst>
      <p:ext uri="{BB962C8B-B14F-4D97-AF65-F5344CB8AC3E}">
        <p14:creationId xmlns:p14="http://schemas.microsoft.com/office/powerpoint/2010/main" val="27607059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429" y="0"/>
            <a:ext cx="10515600" cy="1325563"/>
          </a:xfrm>
        </p:spPr>
        <p:txBody>
          <a:bodyPr/>
          <a:lstStyle/>
          <a:p>
            <a:r>
              <a:rPr lang="en-US" dirty="0" err="1"/>
              <a:t>StreamGraph</a:t>
            </a:r>
            <a:r>
              <a:rPr lang="en-US" dirty="0"/>
              <a:t> to </a:t>
            </a:r>
            <a:r>
              <a:rPr lang="en-US" dirty="0" err="1"/>
              <a:t>JobGraph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45320" y="943816"/>
            <a:ext cx="50168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7.RemoteApplicationRunner use </a:t>
            </a:r>
            <a:r>
              <a:rPr lang="en-US" dirty="0" err="1"/>
              <a:t>ExecutionPlanner</a:t>
            </a:r>
            <a:r>
              <a:rPr lang="en-US" dirty="0"/>
              <a:t> to get </a:t>
            </a:r>
            <a:r>
              <a:rPr lang="en-US" dirty="0" err="1"/>
              <a:t>JobGraph</a:t>
            </a:r>
            <a:r>
              <a:rPr lang="en-US" dirty="0"/>
              <a:t> from StreamGraph: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07324" y="2193496"/>
            <a:ext cx="38072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(3) Get the partition count information of source and sink streams from </a:t>
            </a:r>
            <a:r>
              <a:rPr lang="en-US" dirty="0" err="1"/>
              <a:t>StreamManager</a:t>
            </a:r>
            <a:r>
              <a:rPr lang="en-US" dirty="0"/>
              <a:t>(</a:t>
            </a:r>
            <a:r>
              <a:rPr lang="en-US" dirty="0" err="1"/>
              <a:t>SystemAdmins</a:t>
            </a:r>
            <a:r>
              <a:rPr lang="en-US" dirty="0"/>
              <a:t>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1684" y="456751"/>
            <a:ext cx="4444735" cy="200220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8357" y="2655161"/>
            <a:ext cx="6715895" cy="3857447"/>
          </a:xfrm>
          <a:prstGeom prst="rect">
            <a:avLst/>
          </a:prstGeom>
        </p:spPr>
      </p:pic>
      <p:cxnSp>
        <p:nvCxnSpPr>
          <p:cNvPr id="9" name="Straight Arrow Connector 8"/>
          <p:cNvCxnSpPr>
            <a:stCxn id="5" idx="3"/>
          </p:cNvCxnSpPr>
          <p:nvPr/>
        </p:nvCxnSpPr>
        <p:spPr>
          <a:xfrm>
            <a:off x="4214553" y="2655161"/>
            <a:ext cx="1394141" cy="17382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5" idx="3"/>
          </p:cNvCxnSpPr>
          <p:nvPr/>
        </p:nvCxnSpPr>
        <p:spPr>
          <a:xfrm flipV="1">
            <a:off x="4214553" y="1266983"/>
            <a:ext cx="2543694" cy="13881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960" y="4855094"/>
            <a:ext cx="4687737" cy="1628573"/>
          </a:xfrm>
          <a:prstGeom prst="rect">
            <a:avLst/>
          </a:prstGeom>
        </p:spPr>
      </p:pic>
      <p:cxnSp>
        <p:nvCxnSpPr>
          <p:cNvPr id="17" name="Straight Arrow Connector 16"/>
          <p:cNvCxnSpPr/>
          <p:nvPr/>
        </p:nvCxnSpPr>
        <p:spPr>
          <a:xfrm flipH="1">
            <a:off x="4713316" y="5561215"/>
            <a:ext cx="1080656" cy="1081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992960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67887" y="-166890"/>
            <a:ext cx="10515600" cy="1325563"/>
          </a:xfrm>
        </p:spPr>
        <p:txBody>
          <a:bodyPr/>
          <a:lstStyle/>
          <a:p>
            <a:r>
              <a:rPr lang="en-US" dirty="0" err="1"/>
              <a:t>StreamGraph</a:t>
            </a:r>
            <a:r>
              <a:rPr lang="en-US" dirty="0"/>
              <a:t> to </a:t>
            </a:r>
            <a:r>
              <a:rPr lang="en-US" dirty="0" err="1"/>
              <a:t>JobGraph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20382" y="1367765"/>
            <a:ext cx="49586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7.RemoteApplicationRunner use </a:t>
            </a:r>
            <a:r>
              <a:rPr lang="en-US" dirty="0" err="1"/>
              <a:t>ExecutionPlanner</a:t>
            </a:r>
            <a:r>
              <a:rPr lang="en-US" dirty="0"/>
              <a:t> to get </a:t>
            </a:r>
            <a:r>
              <a:rPr lang="en-US" dirty="0" err="1"/>
              <a:t>JobGraph</a:t>
            </a:r>
            <a:r>
              <a:rPr lang="en-US" dirty="0"/>
              <a:t> from StreamGraph: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32261" y="2660427"/>
            <a:ext cx="39568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(4) </a:t>
            </a:r>
            <a:r>
              <a:rPr lang="en-US" altLang="zh-CN" dirty="0"/>
              <a:t>If there are Intermediate Streams, calculate the partitions for them:</a:t>
            </a:r>
          </a:p>
          <a:p>
            <a:r>
              <a:rPr lang="en-US" dirty="0"/>
              <a:t>   </a:t>
            </a:r>
          </a:p>
        </p:txBody>
      </p:sp>
      <p:sp>
        <p:nvSpPr>
          <p:cNvPr id="12" name="Rectangle 11"/>
          <p:cNvSpPr/>
          <p:nvPr/>
        </p:nvSpPr>
        <p:spPr>
          <a:xfrm>
            <a:off x="5580607" y="2014096"/>
            <a:ext cx="5370023" cy="234730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7756464" y="2072374"/>
            <a:ext cx="2032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JobGraph</a:t>
            </a:r>
            <a:endParaRPr lang="en-US" dirty="0"/>
          </a:p>
        </p:txBody>
      </p:sp>
      <p:sp>
        <p:nvSpPr>
          <p:cNvPr id="14" name="Rounded Rectangle 13"/>
          <p:cNvSpPr/>
          <p:nvPr/>
        </p:nvSpPr>
        <p:spPr>
          <a:xfrm>
            <a:off x="8963887" y="2507308"/>
            <a:ext cx="1831147" cy="1717973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9338228" y="3181628"/>
            <a:ext cx="1456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JobNode</a:t>
            </a:r>
            <a:endParaRPr lang="en-US" dirty="0"/>
          </a:p>
        </p:txBody>
      </p:sp>
      <p:sp>
        <p:nvSpPr>
          <p:cNvPr id="16" name="Rounded Rectangle 15"/>
          <p:cNvSpPr/>
          <p:nvPr/>
        </p:nvSpPr>
        <p:spPr>
          <a:xfrm>
            <a:off x="6054433" y="2507308"/>
            <a:ext cx="2011682" cy="1717973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6594759" y="2445569"/>
            <a:ext cx="1068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Edges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6137041" y="2825967"/>
            <a:ext cx="1846465" cy="35566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Sources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6137041" y="3250203"/>
            <a:ext cx="1846465" cy="35566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Sinks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6137040" y="3681676"/>
            <a:ext cx="1846465" cy="35566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Intermediates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073132" y="3654304"/>
            <a:ext cx="521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(4)</a:t>
            </a:r>
          </a:p>
        </p:txBody>
      </p:sp>
      <p:cxnSp>
        <p:nvCxnSpPr>
          <p:cNvPr id="23" name="Straight Connector 22"/>
          <p:cNvCxnSpPr/>
          <p:nvPr/>
        </p:nvCxnSpPr>
        <p:spPr>
          <a:xfrm>
            <a:off x="4616745" y="4469894"/>
            <a:ext cx="7297745" cy="274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Down Arrow 24"/>
          <p:cNvSpPr/>
          <p:nvPr/>
        </p:nvSpPr>
        <p:spPr>
          <a:xfrm>
            <a:off x="6831553" y="4037078"/>
            <a:ext cx="399011" cy="734168"/>
          </a:xfrm>
          <a:prstGeom prst="down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817444" y="3428033"/>
            <a:ext cx="34637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a) Input streams of join operator </a:t>
            </a:r>
          </a:p>
        </p:txBody>
      </p:sp>
      <p:sp>
        <p:nvSpPr>
          <p:cNvPr id="22" name="TextBox 33">
            <a:extLst>
              <a:ext uri="{FF2B5EF4-FFF2-40B4-BE49-F238E27FC236}">
                <a16:creationId xmlns:a16="http://schemas.microsoft.com/office/drawing/2014/main" id="{B10E0366-05D4-4400-BD7B-FCAF4391AA8B}"/>
              </a:ext>
            </a:extLst>
          </p:cNvPr>
          <p:cNvSpPr txBox="1"/>
          <p:nvPr/>
        </p:nvSpPr>
        <p:spPr>
          <a:xfrm>
            <a:off x="854824" y="4225281"/>
            <a:ext cx="3215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b) Other intermediate streams</a:t>
            </a: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EB56A7A4-3288-481D-B56F-ABF62779C95E}"/>
              </a:ext>
            </a:extLst>
          </p:cNvPr>
          <p:cNvSpPr/>
          <p:nvPr/>
        </p:nvSpPr>
        <p:spPr>
          <a:xfrm>
            <a:off x="5707889" y="4774213"/>
            <a:ext cx="2997071" cy="446283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6A3DC04-F19F-4AC3-87DD-1853E67A70A2}"/>
              </a:ext>
            </a:extLst>
          </p:cNvPr>
          <p:cNvSpPr txBox="1"/>
          <p:nvPr/>
        </p:nvSpPr>
        <p:spPr>
          <a:xfrm>
            <a:off x="5936488" y="4816976"/>
            <a:ext cx="2539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(4a) Input stream of Join</a:t>
            </a:r>
            <a:endParaRPr lang="zh-CN" altLang="en-US" dirty="0"/>
          </a:p>
        </p:txBody>
      </p:sp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FACB7D4D-8733-49A1-B992-F85B38D8EDE6}"/>
              </a:ext>
            </a:extLst>
          </p:cNvPr>
          <p:cNvSpPr/>
          <p:nvPr/>
        </p:nvSpPr>
        <p:spPr>
          <a:xfrm>
            <a:off x="5707889" y="5220496"/>
            <a:ext cx="2997072" cy="446283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6C682524-4DD2-4308-9418-DBB82CF73604}"/>
              </a:ext>
            </a:extLst>
          </p:cNvPr>
          <p:cNvSpPr txBox="1"/>
          <p:nvPr/>
        </p:nvSpPr>
        <p:spPr>
          <a:xfrm>
            <a:off x="5633927" y="5254684"/>
            <a:ext cx="3289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(4b) Other </a:t>
            </a:r>
            <a:r>
              <a:rPr lang="en-US" altLang="zh-CN" dirty="0" err="1"/>
              <a:t>Intemediate</a:t>
            </a:r>
            <a:r>
              <a:rPr lang="en-US" altLang="zh-CN" dirty="0"/>
              <a:t> Streams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6006548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CD69EA-9211-4D39-BE5A-2A0B06FD8F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2075"/>
            <a:ext cx="10515600" cy="1325563"/>
          </a:xfrm>
        </p:spPr>
        <p:txBody>
          <a:bodyPr/>
          <a:lstStyle/>
          <a:p>
            <a:r>
              <a:rPr lang="en-US" dirty="0" err="1"/>
              <a:t>StreamGraph</a:t>
            </a:r>
            <a:r>
              <a:rPr lang="en-US" dirty="0"/>
              <a:t> to </a:t>
            </a:r>
            <a:r>
              <a:rPr lang="en-US" dirty="0" err="1"/>
              <a:t>JobGraph</a:t>
            </a:r>
            <a:endParaRPr lang="zh-CN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6F2363-D688-4B23-BF49-104A7567B59D}"/>
              </a:ext>
            </a:extLst>
          </p:cNvPr>
          <p:cNvSpPr txBox="1"/>
          <p:nvPr/>
        </p:nvSpPr>
        <p:spPr>
          <a:xfrm>
            <a:off x="0" y="775099"/>
            <a:ext cx="49377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7.RemoteApplicationRunner use </a:t>
            </a:r>
            <a:r>
              <a:rPr lang="en-US" dirty="0" err="1"/>
              <a:t>ExecutionPlanner</a:t>
            </a:r>
            <a:r>
              <a:rPr lang="en-US" dirty="0"/>
              <a:t> to get </a:t>
            </a:r>
            <a:r>
              <a:rPr lang="en-US" dirty="0" err="1"/>
              <a:t>JobGraph</a:t>
            </a:r>
            <a:r>
              <a:rPr lang="en-US" dirty="0"/>
              <a:t> from StreamGraph: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74CA01-9220-452D-9657-49C3E4E2CD7A}"/>
              </a:ext>
            </a:extLst>
          </p:cNvPr>
          <p:cNvSpPr txBox="1"/>
          <p:nvPr/>
        </p:nvSpPr>
        <p:spPr>
          <a:xfrm>
            <a:off x="311880" y="2067761"/>
            <a:ext cx="39232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(4) </a:t>
            </a:r>
            <a:r>
              <a:rPr lang="en-US" altLang="zh-CN" dirty="0"/>
              <a:t>If there are Intermediate Streams, calculate the partitions for them:</a:t>
            </a:r>
          </a:p>
          <a:p>
            <a:r>
              <a:rPr lang="en-US" dirty="0"/>
              <a:t>   </a:t>
            </a:r>
          </a:p>
        </p:txBody>
      </p:sp>
      <p:sp>
        <p:nvSpPr>
          <p:cNvPr id="6" name="TextBox 33">
            <a:extLst>
              <a:ext uri="{FF2B5EF4-FFF2-40B4-BE49-F238E27FC236}">
                <a16:creationId xmlns:a16="http://schemas.microsoft.com/office/drawing/2014/main" id="{6BA2B97F-B565-49E6-B1E2-EE158B7FCBA9}"/>
              </a:ext>
            </a:extLst>
          </p:cNvPr>
          <p:cNvSpPr txBox="1"/>
          <p:nvPr/>
        </p:nvSpPr>
        <p:spPr>
          <a:xfrm>
            <a:off x="734443" y="2667554"/>
            <a:ext cx="3426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a) Input streams of join operator 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864B34A-918D-4A40-AD9A-F7033F534EA4}"/>
              </a:ext>
            </a:extLst>
          </p:cNvPr>
          <p:cNvSpPr txBox="1"/>
          <p:nvPr/>
        </p:nvSpPr>
        <p:spPr>
          <a:xfrm>
            <a:off x="1066797" y="3036886"/>
            <a:ext cx="429260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Loop through all input </a:t>
            </a:r>
            <a:r>
              <a:rPr lang="en-US" altLang="zh-CN" dirty="0" err="1"/>
              <a:t>StreamEdges</a:t>
            </a:r>
            <a:r>
              <a:rPr lang="en-US" altLang="zh-CN" dirty="0"/>
              <a:t>.</a:t>
            </a:r>
          </a:p>
          <a:p>
            <a:endParaRPr lang="en-US" altLang="zh-CN" dirty="0"/>
          </a:p>
          <a:p>
            <a:r>
              <a:rPr lang="en-US" altLang="zh-CN" dirty="0"/>
              <a:t>Traverse the StreamGraph to find all joins reachable from each input </a:t>
            </a:r>
            <a:r>
              <a:rPr lang="en-US" altLang="zh-CN" dirty="0" err="1"/>
              <a:t>StreamEdge</a:t>
            </a:r>
            <a:r>
              <a:rPr lang="en-US" altLang="zh-CN" dirty="0"/>
              <a:t>.</a:t>
            </a:r>
          </a:p>
          <a:p>
            <a:endParaRPr lang="en-US" altLang="zh-CN" dirty="0"/>
          </a:p>
          <a:p>
            <a:r>
              <a:rPr lang="en-US" altLang="zh-CN" dirty="0"/>
              <a:t>Record all visited Join which has at least one input </a:t>
            </a:r>
            <a:r>
              <a:rPr lang="en-US" altLang="zh-CN" dirty="0" err="1"/>
              <a:t>StreamEdge’s</a:t>
            </a:r>
            <a:r>
              <a:rPr lang="en-US" altLang="zh-CN" dirty="0"/>
              <a:t> partition number is known. Start a BFS from these Joins and update partition number joins’ intermediate streams one by one.</a:t>
            </a:r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C5798EB4-90A3-47F0-AD6F-2685B41AED15}"/>
              </a:ext>
            </a:extLst>
          </p:cNvPr>
          <p:cNvSpPr/>
          <p:nvPr/>
        </p:nvSpPr>
        <p:spPr>
          <a:xfrm>
            <a:off x="6366932" y="1141049"/>
            <a:ext cx="5777727" cy="224667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53CBE93-57D8-4426-8DED-F9868C3AB814}"/>
              </a:ext>
            </a:extLst>
          </p:cNvPr>
          <p:cNvSpPr txBox="1"/>
          <p:nvPr/>
        </p:nvSpPr>
        <p:spPr>
          <a:xfrm>
            <a:off x="7760273" y="725922"/>
            <a:ext cx="2221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StreamGraph</a:t>
            </a:r>
            <a:endParaRPr lang="zh-CN" altLang="en-US" dirty="0"/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EB331E8F-DACF-4CAC-8670-6C7B2253472B}"/>
              </a:ext>
            </a:extLst>
          </p:cNvPr>
          <p:cNvSpPr/>
          <p:nvPr/>
        </p:nvSpPr>
        <p:spPr>
          <a:xfrm>
            <a:off x="6822573" y="1332270"/>
            <a:ext cx="1134533" cy="35657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9198F9AC-D5C6-46F4-B1F8-EA0FBA16AB06}"/>
              </a:ext>
            </a:extLst>
          </p:cNvPr>
          <p:cNvSpPr txBox="1"/>
          <p:nvPr/>
        </p:nvSpPr>
        <p:spPr>
          <a:xfrm>
            <a:off x="6940571" y="1332270"/>
            <a:ext cx="898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Input 1</a:t>
            </a:r>
            <a:endParaRPr lang="zh-CN" altLang="en-US" dirty="0"/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319D506D-83BC-4A99-AAF4-91F11A93CF22}"/>
              </a:ext>
            </a:extLst>
          </p:cNvPr>
          <p:cNvSpPr/>
          <p:nvPr/>
        </p:nvSpPr>
        <p:spPr>
          <a:xfrm>
            <a:off x="6822573" y="1847257"/>
            <a:ext cx="1134533" cy="35657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276A04AA-AFBD-4E98-AFCB-8A4E0465CB65}"/>
              </a:ext>
            </a:extLst>
          </p:cNvPr>
          <p:cNvSpPr txBox="1"/>
          <p:nvPr/>
        </p:nvSpPr>
        <p:spPr>
          <a:xfrm>
            <a:off x="6940571" y="1847257"/>
            <a:ext cx="898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Input 2</a:t>
            </a:r>
            <a:endParaRPr lang="zh-CN" altLang="en-US" dirty="0"/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04D899CF-FA16-4EE4-8BD4-06C970C77183}"/>
              </a:ext>
            </a:extLst>
          </p:cNvPr>
          <p:cNvSpPr/>
          <p:nvPr/>
        </p:nvSpPr>
        <p:spPr>
          <a:xfrm>
            <a:off x="6822573" y="2346358"/>
            <a:ext cx="1134533" cy="35657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C541421E-D067-42B7-8219-739C4BB386CB}"/>
              </a:ext>
            </a:extLst>
          </p:cNvPr>
          <p:cNvSpPr txBox="1"/>
          <p:nvPr/>
        </p:nvSpPr>
        <p:spPr>
          <a:xfrm>
            <a:off x="6940571" y="2346358"/>
            <a:ext cx="898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Input 3</a:t>
            </a:r>
            <a:endParaRPr lang="zh-CN" altLang="en-US" dirty="0"/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6811D66D-9E51-498B-9AD3-D882798AB96E}"/>
              </a:ext>
            </a:extLst>
          </p:cNvPr>
          <p:cNvSpPr/>
          <p:nvPr/>
        </p:nvSpPr>
        <p:spPr>
          <a:xfrm>
            <a:off x="6822573" y="2828741"/>
            <a:ext cx="1134533" cy="35657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2774E55B-EF78-4CA4-B4DF-70F85A6FC31A}"/>
              </a:ext>
            </a:extLst>
          </p:cNvPr>
          <p:cNvSpPr txBox="1"/>
          <p:nvPr/>
        </p:nvSpPr>
        <p:spPr>
          <a:xfrm>
            <a:off x="6940571" y="2828741"/>
            <a:ext cx="898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Input 4</a:t>
            </a:r>
            <a:endParaRPr lang="zh-CN" altLang="en-US" dirty="0"/>
          </a:p>
        </p:txBody>
      </p:sp>
      <p:sp>
        <p:nvSpPr>
          <p:cNvPr id="32" name="椭圆 31">
            <a:extLst>
              <a:ext uri="{FF2B5EF4-FFF2-40B4-BE49-F238E27FC236}">
                <a16:creationId xmlns:a16="http://schemas.microsoft.com/office/drawing/2014/main" id="{AD5288E3-20B9-40CA-A784-9E7FE04D48CB}"/>
              </a:ext>
            </a:extLst>
          </p:cNvPr>
          <p:cNvSpPr/>
          <p:nvPr/>
        </p:nvSpPr>
        <p:spPr>
          <a:xfrm>
            <a:off x="8488706" y="1589055"/>
            <a:ext cx="357076" cy="357076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448733BD-D129-4CBF-9823-3CE62AE729BC}"/>
              </a:ext>
            </a:extLst>
          </p:cNvPr>
          <p:cNvCxnSpPr>
            <a:stCxn id="13" idx="3"/>
            <a:endCxn id="32" idx="2"/>
          </p:cNvCxnSpPr>
          <p:nvPr/>
        </p:nvCxnSpPr>
        <p:spPr>
          <a:xfrm>
            <a:off x="7957106" y="1510555"/>
            <a:ext cx="531600" cy="2570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4272432D-DEAC-4F33-AC8D-2A92557EF650}"/>
              </a:ext>
            </a:extLst>
          </p:cNvPr>
          <p:cNvCxnSpPr>
            <a:stCxn id="15" idx="3"/>
            <a:endCxn id="32" idx="2"/>
          </p:cNvCxnSpPr>
          <p:nvPr/>
        </p:nvCxnSpPr>
        <p:spPr>
          <a:xfrm flipV="1">
            <a:off x="7957106" y="1767593"/>
            <a:ext cx="531600" cy="2579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3625E1A3-8A8F-41EC-8861-384946F06E9C}"/>
              </a:ext>
            </a:extLst>
          </p:cNvPr>
          <p:cNvCxnSpPr>
            <a:cxnSpLocks/>
            <a:stCxn id="17" idx="3"/>
            <a:endCxn id="51" idx="2"/>
          </p:cNvCxnSpPr>
          <p:nvPr/>
        </p:nvCxnSpPr>
        <p:spPr>
          <a:xfrm>
            <a:off x="7957106" y="2524643"/>
            <a:ext cx="531600" cy="2412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箭头连接符 42">
            <a:extLst>
              <a:ext uri="{FF2B5EF4-FFF2-40B4-BE49-F238E27FC236}">
                <a16:creationId xmlns:a16="http://schemas.microsoft.com/office/drawing/2014/main" id="{1B27145B-E8E5-4421-A03F-783416EB4E05}"/>
              </a:ext>
            </a:extLst>
          </p:cNvPr>
          <p:cNvCxnSpPr>
            <a:cxnSpLocks/>
            <a:stCxn id="19" idx="3"/>
            <a:endCxn id="51" idx="2"/>
          </p:cNvCxnSpPr>
          <p:nvPr/>
        </p:nvCxnSpPr>
        <p:spPr>
          <a:xfrm flipV="1">
            <a:off x="7957106" y="2765846"/>
            <a:ext cx="531600" cy="2411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椭圆 50">
            <a:extLst>
              <a:ext uri="{FF2B5EF4-FFF2-40B4-BE49-F238E27FC236}">
                <a16:creationId xmlns:a16="http://schemas.microsoft.com/office/drawing/2014/main" id="{41231F5B-1E54-4206-914C-D687E6B29B40}"/>
              </a:ext>
            </a:extLst>
          </p:cNvPr>
          <p:cNvSpPr/>
          <p:nvPr/>
        </p:nvSpPr>
        <p:spPr>
          <a:xfrm>
            <a:off x="8488706" y="2587308"/>
            <a:ext cx="357076" cy="357076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2DD54099-62BB-411B-B619-56AAB9664C1F}"/>
              </a:ext>
            </a:extLst>
          </p:cNvPr>
          <p:cNvSpPr txBox="1"/>
          <p:nvPr/>
        </p:nvSpPr>
        <p:spPr>
          <a:xfrm>
            <a:off x="8332504" y="2955144"/>
            <a:ext cx="759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Join 1</a:t>
            </a:r>
            <a:endParaRPr lang="zh-CN" altLang="en-US" dirty="0"/>
          </a:p>
        </p:txBody>
      </p:sp>
      <p:cxnSp>
        <p:nvCxnSpPr>
          <p:cNvPr id="61" name="直接箭头连接符 60">
            <a:extLst>
              <a:ext uri="{FF2B5EF4-FFF2-40B4-BE49-F238E27FC236}">
                <a16:creationId xmlns:a16="http://schemas.microsoft.com/office/drawing/2014/main" id="{45526F11-109B-4310-83BD-2D49DB39BD50}"/>
              </a:ext>
            </a:extLst>
          </p:cNvPr>
          <p:cNvCxnSpPr>
            <a:cxnSpLocks/>
            <a:stCxn id="32" idx="6"/>
            <a:endCxn id="64" idx="2"/>
          </p:cNvCxnSpPr>
          <p:nvPr/>
        </p:nvCxnSpPr>
        <p:spPr>
          <a:xfrm>
            <a:off x="8845782" y="1767593"/>
            <a:ext cx="532643" cy="51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椭圆 63">
            <a:extLst>
              <a:ext uri="{FF2B5EF4-FFF2-40B4-BE49-F238E27FC236}">
                <a16:creationId xmlns:a16="http://schemas.microsoft.com/office/drawing/2014/main" id="{D5A0806E-D6E2-4C71-8013-96B28FCE167B}"/>
              </a:ext>
            </a:extLst>
          </p:cNvPr>
          <p:cNvSpPr/>
          <p:nvPr/>
        </p:nvSpPr>
        <p:spPr>
          <a:xfrm>
            <a:off x="9378425" y="1594166"/>
            <a:ext cx="357076" cy="357076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椭圆 66">
            <a:extLst>
              <a:ext uri="{FF2B5EF4-FFF2-40B4-BE49-F238E27FC236}">
                <a16:creationId xmlns:a16="http://schemas.microsoft.com/office/drawing/2014/main" id="{7356D5C7-BC70-4814-86AA-8A017B81FB62}"/>
              </a:ext>
            </a:extLst>
          </p:cNvPr>
          <p:cNvSpPr/>
          <p:nvPr/>
        </p:nvSpPr>
        <p:spPr>
          <a:xfrm>
            <a:off x="9439223" y="2388055"/>
            <a:ext cx="357076" cy="357076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2" name="直接箭头连接符 71">
            <a:extLst>
              <a:ext uri="{FF2B5EF4-FFF2-40B4-BE49-F238E27FC236}">
                <a16:creationId xmlns:a16="http://schemas.microsoft.com/office/drawing/2014/main" id="{62D66648-ED9C-42E1-940F-A78F602D50DA}"/>
              </a:ext>
            </a:extLst>
          </p:cNvPr>
          <p:cNvCxnSpPr>
            <a:stCxn id="51" idx="6"/>
            <a:endCxn id="67" idx="2"/>
          </p:cNvCxnSpPr>
          <p:nvPr/>
        </p:nvCxnSpPr>
        <p:spPr>
          <a:xfrm flipV="1">
            <a:off x="8845782" y="2566593"/>
            <a:ext cx="593441" cy="1992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文本框 72">
            <a:extLst>
              <a:ext uri="{FF2B5EF4-FFF2-40B4-BE49-F238E27FC236}">
                <a16:creationId xmlns:a16="http://schemas.microsoft.com/office/drawing/2014/main" id="{6FFF9011-EE83-4F0F-9072-C3A9CDFFC773}"/>
              </a:ext>
            </a:extLst>
          </p:cNvPr>
          <p:cNvSpPr txBox="1"/>
          <p:nvPr/>
        </p:nvSpPr>
        <p:spPr>
          <a:xfrm>
            <a:off x="8306220" y="1879945"/>
            <a:ext cx="739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Join 2</a:t>
            </a:r>
            <a:endParaRPr lang="zh-CN" altLang="en-US" dirty="0"/>
          </a:p>
        </p:txBody>
      </p:sp>
      <p:cxnSp>
        <p:nvCxnSpPr>
          <p:cNvPr id="81" name="直接箭头连接符 80">
            <a:extLst>
              <a:ext uri="{FF2B5EF4-FFF2-40B4-BE49-F238E27FC236}">
                <a16:creationId xmlns:a16="http://schemas.microsoft.com/office/drawing/2014/main" id="{FCA6152D-3D1C-426F-ADF6-38313DEE4C8B}"/>
              </a:ext>
            </a:extLst>
          </p:cNvPr>
          <p:cNvCxnSpPr>
            <a:cxnSpLocks/>
            <a:stCxn id="64" idx="6"/>
            <a:endCxn id="90" idx="2"/>
          </p:cNvCxnSpPr>
          <p:nvPr/>
        </p:nvCxnSpPr>
        <p:spPr>
          <a:xfrm>
            <a:off x="9735501" y="1772704"/>
            <a:ext cx="649600" cy="1274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椭圆 89">
            <a:extLst>
              <a:ext uri="{FF2B5EF4-FFF2-40B4-BE49-F238E27FC236}">
                <a16:creationId xmlns:a16="http://schemas.microsoft.com/office/drawing/2014/main" id="{D69030BD-EAAF-474F-9C35-44E7B547289B}"/>
              </a:ext>
            </a:extLst>
          </p:cNvPr>
          <p:cNvSpPr/>
          <p:nvPr/>
        </p:nvSpPr>
        <p:spPr>
          <a:xfrm>
            <a:off x="10385101" y="1721644"/>
            <a:ext cx="357076" cy="357076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3" name="直接箭头连接符 92">
            <a:extLst>
              <a:ext uri="{FF2B5EF4-FFF2-40B4-BE49-F238E27FC236}">
                <a16:creationId xmlns:a16="http://schemas.microsoft.com/office/drawing/2014/main" id="{88FD8B5E-26BA-492C-9FE3-67EC34D9DFFA}"/>
              </a:ext>
            </a:extLst>
          </p:cNvPr>
          <p:cNvCxnSpPr>
            <a:stCxn id="67" idx="6"/>
            <a:endCxn id="90" idx="2"/>
          </p:cNvCxnSpPr>
          <p:nvPr/>
        </p:nvCxnSpPr>
        <p:spPr>
          <a:xfrm flipV="1">
            <a:off x="9796299" y="1900182"/>
            <a:ext cx="588802" cy="6664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文本框 93">
            <a:extLst>
              <a:ext uri="{FF2B5EF4-FFF2-40B4-BE49-F238E27FC236}">
                <a16:creationId xmlns:a16="http://schemas.microsoft.com/office/drawing/2014/main" id="{B100081C-90B4-4495-ACFD-A862CE3B4261}"/>
              </a:ext>
            </a:extLst>
          </p:cNvPr>
          <p:cNvSpPr txBox="1"/>
          <p:nvPr/>
        </p:nvSpPr>
        <p:spPr>
          <a:xfrm>
            <a:off x="10202105" y="2020480"/>
            <a:ext cx="739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Join 3</a:t>
            </a:r>
            <a:endParaRPr lang="zh-CN" altLang="en-US" dirty="0"/>
          </a:p>
        </p:txBody>
      </p:sp>
      <p:cxnSp>
        <p:nvCxnSpPr>
          <p:cNvPr id="96" name="直接箭头连接符 95">
            <a:extLst>
              <a:ext uri="{FF2B5EF4-FFF2-40B4-BE49-F238E27FC236}">
                <a16:creationId xmlns:a16="http://schemas.microsoft.com/office/drawing/2014/main" id="{95511375-88E1-484E-A3DB-321BA05D11F9}"/>
              </a:ext>
            </a:extLst>
          </p:cNvPr>
          <p:cNvCxnSpPr>
            <a:cxnSpLocks/>
            <a:stCxn id="90" idx="6"/>
            <a:endCxn id="97" idx="2"/>
          </p:cNvCxnSpPr>
          <p:nvPr/>
        </p:nvCxnSpPr>
        <p:spPr>
          <a:xfrm flipV="1">
            <a:off x="10742177" y="1895353"/>
            <a:ext cx="538609" cy="48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椭圆 96">
            <a:extLst>
              <a:ext uri="{FF2B5EF4-FFF2-40B4-BE49-F238E27FC236}">
                <a16:creationId xmlns:a16="http://schemas.microsoft.com/office/drawing/2014/main" id="{97E3F31A-09D6-4184-B46B-82550B796332}"/>
              </a:ext>
            </a:extLst>
          </p:cNvPr>
          <p:cNvSpPr/>
          <p:nvPr/>
        </p:nvSpPr>
        <p:spPr>
          <a:xfrm>
            <a:off x="11280786" y="1716815"/>
            <a:ext cx="357076" cy="357076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103" name="表格 102">
            <a:extLst>
              <a:ext uri="{FF2B5EF4-FFF2-40B4-BE49-F238E27FC236}">
                <a16:creationId xmlns:a16="http://schemas.microsoft.com/office/drawing/2014/main" id="{D187CEC4-F7AB-4F0C-96E8-DFFAC77F80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5628640"/>
              </p:ext>
            </p:extLst>
          </p:nvPr>
        </p:nvGraphicFramePr>
        <p:xfrm>
          <a:off x="8129955" y="3743292"/>
          <a:ext cx="2025094" cy="886568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21946">
                  <a:extLst>
                    <a:ext uri="{9D8B030D-6E8A-4147-A177-3AD203B41FA5}">
                      <a16:colId xmlns:a16="http://schemas.microsoft.com/office/drawing/2014/main" val="733900973"/>
                    </a:ext>
                  </a:extLst>
                </a:gridCol>
                <a:gridCol w="1503148">
                  <a:extLst>
                    <a:ext uri="{9D8B030D-6E8A-4147-A177-3AD203B41FA5}">
                      <a16:colId xmlns:a16="http://schemas.microsoft.com/office/drawing/2014/main" val="3880606258"/>
                    </a:ext>
                  </a:extLst>
                </a:gridCol>
              </a:tblGrid>
              <a:tr h="219005">
                <a:tc>
                  <a:txBody>
                    <a:bodyPr/>
                    <a:lstStyle/>
                    <a:p>
                      <a:r>
                        <a:rPr lang="en-US" altLang="zh-CN" sz="1100" dirty="0"/>
                        <a:t>Input 1</a:t>
                      </a:r>
                      <a:endParaRPr lang="zh-CN" altLang="en-US" sz="1100" dirty="0"/>
                    </a:p>
                  </a:txBody>
                  <a:tcPr marL="54001" marR="54001" marT="27001" marB="2700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100" dirty="0"/>
                        <a:t>Join 2, Join 3</a:t>
                      </a:r>
                      <a:endParaRPr lang="zh-CN" altLang="en-US" sz="1100" dirty="0"/>
                    </a:p>
                  </a:txBody>
                  <a:tcPr marL="54001" marR="54001" marT="27001" marB="2700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86581262"/>
                  </a:ext>
                </a:extLst>
              </a:tr>
              <a:tr h="219005">
                <a:tc>
                  <a:txBody>
                    <a:bodyPr/>
                    <a:lstStyle/>
                    <a:p>
                      <a:r>
                        <a:rPr lang="en-US" altLang="zh-CN" sz="1100" dirty="0"/>
                        <a:t>Input 2</a:t>
                      </a:r>
                      <a:endParaRPr lang="zh-CN" altLang="en-US" sz="1100" dirty="0"/>
                    </a:p>
                  </a:txBody>
                  <a:tcPr marL="54001" marR="54001" marT="27001" marB="27001">
                    <a:lnT w="381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100" dirty="0"/>
                        <a:t>Join 2, Join 3</a:t>
                      </a:r>
                      <a:endParaRPr lang="zh-CN" altLang="en-US" sz="1100" dirty="0"/>
                    </a:p>
                  </a:txBody>
                  <a:tcPr marL="54001" marR="54001" marT="27001" marB="27001">
                    <a:lnT w="38100" cmpd="sng">
                      <a:noFill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058859620"/>
                  </a:ext>
                </a:extLst>
              </a:tr>
              <a:tr h="219005">
                <a:tc>
                  <a:txBody>
                    <a:bodyPr/>
                    <a:lstStyle/>
                    <a:p>
                      <a:r>
                        <a:rPr lang="en-US" altLang="zh-CN" sz="1100" dirty="0"/>
                        <a:t>Input 3</a:t>
                      </a:r>
                      <a:endParaRPr lang="zh-CN" altLang="en-US" sz="1100" dirty="0"/>
                    </a:p>
                  </a:txBody>
                  <a:tcPr marL="54001" marR="54001" marT="27001" marB="27001"/>
                </a:tc>
                <a:tc>
                  <a:txBody>
                    <a:bodyPr/>
                    <a:lstStyle/>
                    <a:p>
                      <a:r>
                        <a:rPr lang="en-US" altLang="zh-CN" sz="1100" dirty="0"/>
                        <a:t>Join 1, Join 3</a:t>
                      </a:r>
                      <a:endParaRPr lang="zh-CN" altLang="en-US" sz="1100" dirty="0"/>
                    </a:p>
                  </a:txBody>
                  <a:tcPr marL="54001" marR="54001" marT="27001" marB="27001"/>
                </a:tc>
                <a:extLst>
                  <a:ext uri="{0D108BD9-81ED-4DB2-BD59-A6C34878D82A}">
                    <a16:rowId xmlns:a16="http://schemas.microsoft.com/office/drawing/2014/main" val="4109590119"/>
                  </a:ext>
                </a:extLst>
              </a:tr>
              <a:tr h="219005">
                <a:tc>
                  <a:txBody>
                    <a:bodyPr/>
                    <a:lstStyle/>
                    <a:p>
                      <a:r>
                        <a:rPr lang="en-US" altLang="zh-CN" sz="1100" dirty="0"/>
                        <a:t>Input 4</a:t>
                      </a:r>
                      <a:endParaRPr lang="zh-CN" altLang="en-US" sz="1100" dirty="0"/>
                    </a:p>
                  </a:txBody>
                  <a:tcPr marL="54001" marR="54001" marT="27001" marB="2700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dirty="0"/>
                        <a:t>Join 1, Join 3</a:t>
                      </a:r>
                      <a:endParaRPr lang="zh-CN" altLang="en-US" sz="1100" dirty="0"/>
                    </a:p>
                  </a:txBody>
                  <a:tcPr marL="54001" marR="54001" marT="27001" marB="27001"/>
                </a:tc>
                <a:extLst>
                  <a:ext uri="{0D108BD9-81ED-4DB2-BD59-A6C34878D82A}">
                    <a16:rowId xmlns:a16="http://schemas.microsoft.com/office/drawing/2014/main" val="1810048263"/>
                  </a:ext>
                </a:extLst>
              </a:tr>
            </a:tbl>
          </a:graphicData>
        </a:graphic>
      </p:graphicFrame>
      <p:sp>
        <p:nvSpPr>
          <p:cNvPr id="104" name="TextBox 103"/>
          <p:cNvSpPr txBox="1"/>
          <p:nvPr/>
        </p:nvSpPr>
        <p:spPr>
          <a:xfrm>
            <a:off x="6441747" y="3886826"/>
            <a:ext cx="1590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Reachable Join</a:t>
            </a:r>
            <a:endParaRPr lang="en-US" dirty="0"/>
          </a:p>
        </p:txBody>
      </p:sp>
      <p:sp>
        <p:nvSpPr>
          <p:cNvPr id="107" name="TextBox 106"/>
          <p:cNvSpPr txBox="1"/>
          <p:nvPr/>
        </p:nvSpPr>
        <p:spPr>
          <a:xfrm>
            <a:off x="1177943" y="5991925"/>
            <a:ext cx="45138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</a:t>
            </a:r>
            <a:r>
              <a:rPr lang="en-US" dirty="0" err="1">
                <a:solidFill>
                  <a:srgbClr val="FF0000"/>
                </a:solidFill>
              </a:rPr>
              <a:t>Question:</a:t>
            </a:r>
            <a:r>
              <a:rPr lang="en-US" dirty="0" err="1"/>
              <a:t>BFS</a:t>
            </a:r>
            <a:r>
              <a:rPr lang="en-US" dirty="0"/>
              <a:t> is not needed since all joins can be found in the first traverse?)</a:t>
            </a:r>
          </a:p>
        </p:txBody>
      </p:sp>
    </p:spTree>
    <p:extLst>
      <p:ext uri="{BB962C8B-B14F-4D97-AF65-F5344CB8AC3E}">
        <p14:creationId xmlns:p14="http://schemas.microsoft.com/office/powerpoint/2010/main" val="187595314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00141"/>
            <a:ext cx="10515600" cy="1325563"/>
          </a:xfrm>
        </p:spPr>
        <p:txBody>
          <a:bodyPr/>
          <a:lstStyle/>
          <a:p>
            <a:r>
              <a:rPr lang="en-US" altLang="zh-CN" dirty="0"/>
              <a:t>Calculate Partition Count</a:t>
            </a:r>
            <a:endParaRPr lang="en-US" dirty="0"/>
          </a:p>
        </p:txBody>
      </p:sp>
      <p:sp>
        <p:nvSpPr>
          <p:cNvPr id="3" name="矩形 9">
            <a:extLst>
              <a:ext uri="{FF2B5EF4-FFF2-40B4-BE49-F238E27FC236}">
                <a16:creationId xmlns:a16="http://schemas.microsoft.com/office/drawing/2014/main" id="{C5798EB4-90A3-47F0-AD6F-2685B41AED15}"/>
              </a:ext>
            </a:extLst>
          </p:cNvPr>
          <p:cNvSpPr/>
          <p:nvPr/>
        </p:nvSpPr>
        <p:spPr>
          <a:xfrm>
            <a:off x="2786917" y="1856481"/>
            <a:ext cx="5777727" cy="218342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: 圆角 12">
            <a:extLst>
              <a:ext uri="{FF2B5EF4-FFF2-40B4-BE49-F238E27FC236}">
                <a16:creationId xmlns:a16="http://schemas.microsoft.com/office/drawing/2014/main" id="{EB331E8F-DACF-4CAC-8670-6C7B2253472B}"/>
              </a:ext>
            </a:extLst>
          </p:cNvPr>
          <p:cNvSpPr/>
          <p:nvPr/>
        </p:nvSpPr>
        <p:spPr>
          <a:xfrm>
            <a:off x="3242558" y="2047702"/>
            <a:ext cx="1134533" cy="35657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13">
            <a:extLst>
              <a:ext uri="{FF2B5EF4-FFF2-40B4-BE49-F238E27FC236}">
                <a16:creationId xmlns:a16="http://schemas.microsoft.com/office/drawing/2014/main" id="{9198F9AC-D5C6-46F4-B1F8-EA0FBA16AB06}"/>
              </a:ext>
            </a:extLst>
          </p:cNvPr>
          <p:cNvSpPr txBox="1"/>
          <p:nvPr/>
        </p:nvSpPr>
        <p:spPr>
          <a:xfrm>
            <a:off x="3360556" y="2047702"/>
            <a:ext cx="898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Input 1</a:t>
            </a:r>
            <a:endParaRPr lang="zh-CN" altLang="en-US" dirty="0"/>
          </a:p>
        </p:txBody>
      </p:sp>
      <p:sp>
        <p:nvSpPr>
          <p:cNvPr id="6" name="矩形: 圆角 14">
            <a:extLst>
              <a:ext uri="{FF2B5EF4-FFF2-40B4-BE49-F238E27FC236}">
                <a16:creationId xmlns:a16="http://schemas.microsoft.com/office/drawing/2014/main" id="{319D506D-83BC-4A99-AAF4-91F11A93CF22}"/>
              </a:ext>
            </a:extLst>
          </p:cNvPr>
          <p:cNvSpPr/>
          <p:nvPr/>
        </p:nvSpPr>
        <p:spPr>
          <a:xfrm>
            <a:off x="3242558" y="2562689"/>
            <a:ext cx="1134533" cy="35657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15">
            <a:extLst>
              <a:ext uri="{FF2B5EF4-FFF2-40B4-BE49-F238E27FC236}">
                <a16:creationId xmlns:a16="http://schemas.microsoft.com/office/drawing/2014/main" id="{276A04AA-AFBD-4E98-AFCB-8A4E0465CB65}"/>
              </a:ext>
            </a:extLst>
          </p:cNvPr>
          <p:cNvSpPr txBox="1"/>
          <p:nvPr/>
        </p:nvSpPr>
        <p:spPr>
          <a:xfrm>
            <a:off x="3360556" y="2562689"/>
            <a:ext cx="898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Input 2</a:t>
            </a:r>
            <a:endParaRPr lang="zh-CN" altLang="en-US" dirty="0"/>
          </a:p>
        </p:txBody>
      </p:sp>
      <p:sp>
        <p:nvSpPr>
          <p:cNvPr id="8" name="矩形: 圆角 16">
            <a:extLst>
              <a:ext uri="{FF2B5EF4-FFF2-40B4-BE49-F238E27FC236}">
                <a16:creationId xmlns:a16="http://schemas.microsoft.com/office/drawing/2014/main" id="{04D899CF-FA16-4EE4-8BD4-06C970C77183}"/>
              </a:ext>
            </a:extLst>
          </p:cNvPr>
          <p:cNvSpPr/>
          <p:nvPr/>
        </p:nvSpPr>
        <p:spPr>
          <a:xfrm>
            <a:off x="3242558" y="3061790"/>
            <a:ext cx="1134533" cy="35657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17">
            <a:extLst>
              <a:ext uri="{FF2B5EF4-FFF2-40B4-BE49-F238E27FC236}">
                <a16:creationId xmlns:a16="http://schemas.microsoft.com/office/drawing/2014/main" id="{C541421E-D067-42B7-8219-739C4BB386CB}"/>
              </a:ext>
            </a:extLst>
          </p:cNvPr>
          <p:cNvSpPr txBox="1"/>
          <p:nvPr/>
        </p:nvSpPr>
        <p:spPr>
          <a:xfrm>
            <a:off x="3360556" y="3061790"/>
            <a:ext cx="898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Input 3</a:t>
            </a:r>
            <a:endParaRPr lang="zh-CN" altLang="en-US" dirty="0"/>
          </a:p>
        </p:txBody>
      </p:sp>
      <p:sp>
        <p:nvSpPr>
          <p:cNvPr id="10" name="矩形: 圆角 18">
            <a:extLst>
              <a:ext uri="{FF2B5EF4-FFF2-40B4-BE49-F238E27FC236}">
                <a16:creationId xmlns:a16="http://schemas.microsoft.com/office/drawing/2014/main" id="{6811D66D-9E51-498B-9AD3-D882798AB96E}"/>
              </a:ext>
            </a:extLst>
          </p:cNvPr>
          <p:cNvSpPr/>
          <p:nvPr/>
        </p:nvSpPr>
        <p:spPr>
          <a:xfrm>
            <a:off x="3242558" y="3544173"/>
            <a:ext cx="1134533" cy="35657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9">
            <a:extLst>
              <a:ext uri="{FF2B5EF4-FFF2-40B4-BE49-F238E27FC236}">
                <a16:creationId xmlns:a16="http://schemas.microsoft.com/office/drawing/2014/main" id="{2774E55B-EF78-4CA4-B4DF-70F85A6FC31A}"/>
              </a:ext>
            </a:extLst>
          </p:cNvPr>
          <p:cNvSpPr txBox="1"/>
          <p:nvPr/>
        </p:nvSpPr>
        <p:spPr>
          <a:xfrm>
            <a:off x="3360556" y="3544173"/>
            <a:ext cx="898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Input 4</a:t>
            </a:r>
            <a:endParaRPr lang="zh-CN" altLang="en-US" dirty="0"/>
          </a:p>
        </p:txBody>
      </p:sp>
      <p:sp>
        <p:nvSpPr>
          <p:cNvPr id="12" name="椭圆 31">
            <a:extLst>
              <a:ext uri="{FF2B5EF4-FFF2-40B4-BE49-F238E27FC236}">
                <a16:creationId xmlns:a16="http://schemas.microsoft.com/office/drawing/2014/main" id="{AD5288E3-20B9-40CA-A784-9E7FE04D48CB}"/>
              </a:ext>
            </a:extLst>
          </p:cNvPr>
          <p:cNvSpPr/>
          <p:nvPr/>
        </p:nvSpPr>
        <p:spPr>
          <a:xfrm>
            <a:off x="4908691" y="2304487"/>
            <a:ext cx="357076" cy="357076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" name="直接箭头连接符 33">
            <a:extLst>
              <a:ext uri="{FF2B5EF4-FFF2-40B4-BE49-F238E27FC236}">
                <a16:creationId xmlns:a16="http://schemas.microsoft.com/office/drawing/2014/main" id="{448733BD-D129-4CBF-9823-3CE62AE729BC}"/>
              </a:ext>
            </a:extLst>
          </p:cNvPr>
          <p:cNvCxnSpPr>
            <a:stCxn id="4" idx="3"/>
            <a:endCxn id="12" idx="2"/>
          </p:cNvCxnSpPr>
          <p:nvPr/>
        </p:nvCxnSpPr>
        <p:spPr>
          <a:xfrm>
            <a:off x="4377091" y="2225987"/>
            <a:ext cx="531600" cy="2570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36">
            <a:extLst>
              <a:ext uri="{FF2B5EF4-FFF2-40B4-BE49-F238E27FC236}">
                <a16:creationId xmlns:a16="http://schemas.microsoft.com/office/drawing/2014/main" id="{4272432D-DEAC-4F33-AC8D-2A92557EF650}"/>
              </a:ext>
            </a:extLst>
          </p:cNvPr>
          <p:cNvCxnSpPr>
            <a:stCxn id="6" idx="3"/>
            <a:endCxn id="12" idx="2"/>
          </p:cNvCxnSpPr>
          <p:nvPr/>
        </p:nvCxnSpPr>
        <p:spPr>
          <a:xfrm flipV="1">
            <a:off x="4377091" y="2483025"/>
            <a:ext cx="531600" cy="2579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39">
            <a:extLst>
              <a:ext uri="{FF2B5EF4-FFF2-40B4-BE49-F238E27FC236}">
                <a16:creationId xmlns:a16="http://schemas.microsoft.com/office/drawing/2014/main" id="{3625E1A3-8A8F-41EC-8861-384946F06E9C}"/>
              </a:ext>
            </a:extLst>
          </p:cNvPr>
          <p:cNvCxnSpPr>
            <a:cxnSpLocks/>
            <a:stCxn id="8" idx="3"/>
            <a:endCxn id="17" idx="2"/>
          </p:cNvCxnSpPr>
          <p:nvPr/>
        </p:nvCxnSpPr>
        <p:spPr>
          <a:xfrm>
            <a:off x="4377091" y="3240075"/>
            <a:ext cx="531600" cy="2412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42">
            <a:extLst>
              <a:ext uri="{FF2B5EF4-FFF2-40B4-BE49-F238E27FC236}">
                <a16:creationId xmlns:a16="http://schemas.microsoft.com/office/drawing/2014/main" id="{1B27145B-E8E5-4421-A03F-783416EB4E05}"/>
              </a:ext>
            </a:extLst>
          </p:cNvPr>
          <p:cNvCxnSpPr>
            <a:cxnSpLocks/>
            <a:stCxn id="10" idx="3"/>
            <a:endCxn id="17" idx="2"/>
          </p:cNvCxnSpPr>
          <p:nvPr/>
        </p:nvCxnSpPr>
        <p:spPr>
          <a:xfrm flipV="1">
            <a:off x="4377091" y="3481278"/>
            <a:ext cx="531600" cy="2411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椭圆 50">
            <a:extLst>
              <a:ext uri="{FF2B5EF4-FFF2-40B4-BE49-F238E27FC236}">
                <a16:creationId xmlns:a16="http://schemas.microsoft.com/office/drawing/2014/main" id="{41231F5B-1E54-4206-914C-D687E6B29B40}"/>
              </a:ext>
            </a:extLst>
          </p:cNvPr>
          <p:cNvSpPr/>
          <p:nvPr/>
        </p:nvSpPr>
        <p:spPr>
          <a:xfrm>
            <a:off x="4908691" y="3302740"/>
            <a:ext cx="357076" cy="357076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55">
            <a:extLst>
              <a:ext uri="{FF2B5EF4-FFF2-40B4-BE49-F238E27FC236}">
                <a16:creationId xmlns:a16="http://schemas.microsoft.com/office/drawing/2014/main" id="{2DD54099-62BB-411B-B619-56AAB9664C1F}"/>
              </a:ext>
            </a:extLst>
          </p:cNvPr>
          <p:cNvSpPr txBox="1"/>
          <p:nvPr/>
        </p:nvSpPr>
        <p:spPr>
          <a:xfrm>
            <a:off x="4752489" y="3670576"/>
            <a:ext cx="759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Join 1</a:t>
            </a:r>
            <a:endParaRPr lang="zh-CN" altLang="en-US" dirty="0"/>
          </a:p>
        </p:txBody>
      </p:sp>
      <p:cxnSp>
        <p:nvCxnSpPr>
          <p:cNvPr id="19" name="直接箭头连接符 60">
            <a:extLst>
              <a:ext uri="{FF2B5EF4-FFF2-40B4-BE49-F238E27FC236}">
                <a16:creationId xmlns:a16="http://schemas.microsoft.com/office/drawing/2014/main" id="{45526F11-109B-4310-83BD-2D49DB39BD50}"/>
              </a:ext>
            </a:extLst>
          </p:cNvPr>
          <p:cNvCxnSpPr>
            <a:cxnSpLocks/>
            <a:stCxn id="12" idx="6"/>
            <a:endCxn id="20" idx="2"/>
          </p:cNvCxnSpPr>
          <p:nvPr/>
        </p:nvCxnSpPr>
        <p:spPr>
          <a:xfrm>
            <a:off x="5265767" y="2483025"/>
            <a:ext cx="532643" cy="51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椭圆 63">
            <a:extLst>
              <a:ext uri="{FF2B5EF4-FFF2-40B4-BE49-F238E27FC236}">
                <a16:creationId xmlns:a16="http://schemas.microsoft.com/office/drawing/2014/main" id="{D5A0806E-D6E2-4C71-8013-96B28FCE167B}"/>
              </a:ext>
            </a:extLst>
          </p:cNvPr>
          <p:cNvSpPr/>
          <p:nvPr/>
        </p:nvSpPr>
        <p:spPr>
          <a:xfrm>
            <a:off x="5798410" y="2309598"/>
            <a:ext cx="357076" cy="357076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66">
            <a:extLst>
              <a:ext uri="{FF2B5EF4-FFF2-40B4-BE49-F238E27FC236}">
                <a16:creationId xmlns:a16="http://schemas.microsoft.com/office/drawing/2014/main" id="{7356D5C7-BC70-4814-86AA-8A017B81FB62}"/>
              </a:ext>
            </a:extLst>
          </p:cNvPr>
          <p:cNvSpPr/>
          <p:nvPr/>
        </p:nvSpPr>
        <p:spPr>
          <a:xfrm>
            <a:off x="5796407" y="3254035"/>
            <a:ext cx="357076" cy="357076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2" name="直接箭头连接符 71">
            <a:extLst>
              <a:ext uri="{FF2B5EF4-FFF2-40B4-BE49-F238E27FC236}">
                <a16:creationId xmlns:a16="http://schemas.microsoft.com/office/drawing/2014/main" id="{62D66648-ED9C-42E1-940F-A78F602D50DA}"/>
              </a:ext>
            </a:extLst>
          </p:cNvPr>
          <p:cNvCxnSpPr>
            <a:stCxn id="17" idx="6"/>
            <a:endCxn id="21" idx="2"/>
          </p:cNvCxnSpPr>
          <p:nvPr/>
        </p:nvCxnSpPr>
        <p:spPr>
          <a:xfrm flipV="1">
            <a:off x="5265767" y="3432573"/>
            <a:ext cx="530640" cy="487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72">
            <a:extLst>
              <a:ext uri="{FF2B5EF4-FFF2-40B4-BE49-F238E27FC236}">
                <a16:creationId xmlns:a16="http://schemas.microsoft.com/office/drawing/2014/main" id="{6FFF9011-EE83-4F0F-9072-C3A9CDFFC773}"/>
              </a:ext>
            </a:extLst>
          </p:cNvPr>
          <p:cNvSpPr txBox="1"/>
          <p:nvPr/>
        </p:nvSpPr>
        <p:spPr>
          <a:xfrm>
            <a:off x="4726205" y="2595377"/>
            <a:ext cx="739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Join 2</a:t>
            </a:r>
            <a:endParaRPr lang="zh-CN" altLang="en-US" dirty="0"/>
          </a:p>
        </p:txBody>
      </p:sp>
      <p:cxnSp>
        <p:nvCxnSpPr>
          <p:cNvPr id="24" name="直接箭头连接符 80">
            <a:extLst>
              <a:ext uri="{FF2B5EF4-FFF2-40B4-BE49-F238E27FC236}">
                <a16:creationId xmlns:a16="http://schemas.microsoft.com/office/drawing/2014/main" id="{FCA6152D-3D1C-426F-ADF6-38313DEE4C8B}"/>
              </a:ext>
            </a:extLst>
          </p:cNvPr>
          <p:cNvCxnSpPr>
            <a:cxnSpLocks/>
            <a:stCxn id="20" idx="6"/>
            <a:endCxn id="25" idx="2"/>
          </p:cNvCxnSpPr>
          <p:nvPr/>
        </p:nvCxnSpPr>
        <p:spPr>
          <a:xfrm>
            <a:off x="6155486" y="2488136"/>
            <a:ext cx="649600" cy="1274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椭圆 89">
            <a:extLst>
              <a:ext uri="{FF2B5EF4-FFF2-40B4-BE49-F238E27FC236}">
                <a16:creationId xmlns:a16="http://schemas.microsoft.com/office/drawing/2014/main" id="{D69030BD-EAAF-474F-9C35-44E7B547289B}"/>
              </a:ext>
            </a:extLst>
          </p:cNvPr>
          <p:cNvSpPr/>
          <p:nvPr/>
        </p:nvSpPr>
        <p:spPr>
          <a:xfrm>
            <a:off x="6805086" y="2437076"/>
            <a:ext cx="357076" cy="357076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箭头连接符 92">
            <a:extLst>
              <a:ext uri="{FF2B5EF4-FFF2-40B4-BE49-F238E27FC236}">
                <a16:creationId xmlns:a16="http://schemas.microsoft.com/office/drawing/2014/main" id="{88FD8B5E-26BA-492C-9FE3-67EC34D9DFFA}"/>
              </a:ext>
            </a:extLst>
          </p:cNvPr>
          <p:cNvCxnSpPr>
            <a:stCxn id="21" idx="6"/>
            <a:endCxn id="25" idx="2"/>
          </p:cNvCxnSpPr>
          <p:nvPr/>
        </p:nvCxnSpPr>
        <p:spPr>
          <a:xfrm flipV="1">
            <a:off x="6153483" y="2615614"/>
            <a:ext cx="651603" cy="8169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93">
            <a:extLst>
              <a:ext uri="{FF2B5EF4-FFF2-40B4-BE49-F238E27FC236}">
                <a16:creationId xmlns:a16="http://schemas.microsoft.com/office/drawing/2014/main" id="{B100081C-90B4-4495-ACFD-A862CE3B4261}"/>
              </a:ext>
            </a:extLst>
          </p:cNvPr>
          <p:cNvSpPr txBox="1"/>
          <p:nvPr/>
        </p:nvSpPr>
        <p:spPr>
          <a:xfrm>
            <a:off x="6622090" y="2735912"/>
            <a:ext cx="739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Join 3</a:t>
            </a:r>
            <a:endParaRPr lang="zh-CN" altLang="en-US" dirty="0"/>
          </a:p>
        </p:txBody>
      </p:sp>
      <p:cxnSp>
        <p:nvCxnSpPr>
          <p:cNvPr id="28" name="直接箭头连接符 95">
            <a:extLst>
              <a:ext uri="{FF2B5EF4-FFF2-40B4-BE49-F238E27FC236}">
                <a16:creationId xmlns:a16="http://schemas.microsoft.com/office/drawing/2014/main" id="{95511375-88E1-484E-A3DB-321BA05D11F9}"/>
              </a:ext>
            </a:extLst>
          </p:cNvPr>
          <p:cNvCxnSpPr>
            <a:cxnSpLocks/>
            <a:stCxn id="25" idx="6"/>
            <a:endCxn id="29" idx="2"/>
          </p:cNvCxnSpPr>
          <p:nvPr/>
        </p:nvCxnSpPr>
        <p:spPr>
          <a:xfrm flipV="1">
            <a:off x="7162162" y="2610785"/>
            <a:ext cx="538609" cy="48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椭圆 96">
            <a:extLst>
              <a:ext uri="{FF2B5EF4-FFF2-40B4-BE49-F238E27FC236}">
                <a16:creationId xmlns:a16="http://schemas.microsoft.com/office/drawing/2014/main" id="{97E3F31A-09D6-4184-B46B-82550B796332}"/>
              </a:ext>
            </a:extLst>
          </p:cNvPr>
          <p:cNvSpPr/>
          <p:nvPr/>
        </p:nvSpPr>
        <p:spPr>
          <a:xfrm>
            <a:off x="7700771" y="2432247"/>
            <a:ext cx="357076" cy="357076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2962783" y="2027860"/>
            <a:ext cx="381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2944956" y="2537556"/>
            <a:ext cx="381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2956008" y="3052877"/>
            <a:ext cx="381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2964815" y="3539414"/>
            <a:ext cx="381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494288" y="4351651"/>
            <a:ext cx="366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Join Queue: Join 2, </a:t>
            </a:r>
            <a:r>
              <a:rPr lang="en-US" altLang="zh-CN" dirty="0"/>
              <a:t>Join 1, Join 3 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2157748" y="1436340"/>
            <a:ext cx="1873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No. of Partitions</a:t>
            </a:r>
            <a:endParaRPr lang="en-US" dirty="0"/>
          </a:p>
        </p:txBody>
      </p:sp>
      <p:graphicFrame>
        <p:nvGraphicFramePr>
          <p:cNvPr id="40" name="表格 102">
            <a:extLst>
              <a:ext uri="{FF2B5EF4-FFF2-40B4-BE49-F238E27FC236}">
                <a16:creationId xmlns:a16="http://schemas.microsoft.com/office/drawing/2014/main" id="{D187CEC4-F7AB-4F0C-96E8-DFFAC77F80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1976219"/>
              </p:ext>
            </p:extLst>
          </p:nvPr>
        </p:nvGraphicFramePr>
        <p:xfrm>
          <a:off x="5257800" y="4377010"/>
          <a:ext cx="2025094" cy="886568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21946">
                  <a:extLst>
                    <a:ext uri="{9D8B030D-6E8A-4147-A177-3AD203B41FA5}">
                      <a16:colId xmlns:a16="http://schemas.microsoft.com/office/drawing/2014/main" val="733900973"/>
                    </a:ext>
                  </a:extLst>
                </a:gridCol>
                <a:gridCol w="1503148">
                  <a:extLst>
                    <a:ext uri="{9D8B030D-6E8A-4147-A177-3AD203B41FA5}">
                      <a16:colId xmlns:a16="http://schemas.microsoft.com/office/drawing/2014/main" val="3880606258"/>
                    </a:ext>
                  </a:extLst>
                </a:gridCol>
              </a:tblGrid>
              <a:tr h="219005">
                <a:tc>
                  <a:txBody>
                    <a:bodyPr/>
                    <a:lstStyle/>
                    <a:p>
                      <a:r>
                        <a:rPr lang="en-US" altLang="zh-CN" sz="1100" dirty="0"/>
                        <a:t>Input 1</a:t>
                      </a:r>
                      <a:endParaRPr lang="zh-CN" altLang="en-US" sz="1100" dirty="0"/>
                    </a:p>
                  </a:txBody>
                  <a:tcPr marL="54001" marR="54001" marT="27001" marB="2700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100" dirty="0"/>
                        <a:t>Join 2, Join 3</a:t>
                      </a:r>
                      <a:endParaRPr lang="zh-CN" altLang="en-US" sz="1100" dirty="0"/>
                    </a:p>
                  </a:txBody>
                  <a:tcPr marL="54001" marR="54001" marT="27001" marB="2700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86581262"/>
                  </a:ext>
                </a:extLst>
              </a:tr>
              <a:tr h="219005">
                <a:tc>
                  <a:txBody>
                    <a:bodyPr/>
                    <a:lstStyle/>
                    <a:p>
                      <a:r>
                        <a:rPr lang="en-US" altLang="zh-CN" sz="1100" dirty="0"/>
                        <a:t>Input 2</a:t>
                      </a:r>
                      <a:endParaRPr lang="zh-CN" altLang="en-US" sz="1100" dirty="0"/>
                    </a:p>
                  </a:txBody>
                  <a:tcPr marL="54001" marR="54001" marT="27001" marB="27001">
                    <a:lnT w="381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100" dirty="0"/>
                        <a:t>Join 2, Join 3</a:t>
                      </a:r>
                      <a:endParaRPr lang="zh-CN" altLang="en-US" sz="1100" dirty="0"/>
                    </a:p>
                  </a:txBody>
                  <a:tcPr marL="54001" marR="54001" marT="27001" marB="27001">
                    <a:lnT w="38100" cmpd="sng">
                      <a:noFill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058859620"/>
                  </a:ext>
                </a:extLst>
              </a:tr>
              <a:tr h="219005">
                <a:tc>
                  <a:txBody>
                    <a:bodyPr/>
                    <a:lstStyle/>
                    <a:p>
                      <a:r>
                        <a:rPr lang="en-US" altLang="zh-CN" sz="1100" dirty="0"/>
                        <a:t>Input 3</a:t>
                      </a:r>
                      <a:endParaRPr lang="zh-CN" altLang="en-US" sz="1100" dirty="0"/>
                    </a:p>
                  </a:txBody>
                  <a:tcPr marL="54001" marR="54001" marT="27001" marB="27001"/>
                </a:tc>
                <a:tc>
                  <a:txBody>
                    <a:bodyPr/>
                    <a:lstStyle/>
                    <a:p>
                      <a:r>
                        <a:rPr lang="en-US" altLang="zh-CN" sz="1100" dirty="0"/>
                        <a:t>Join 1, Join 3</a:t>
                      </a:r>
                      <a:endParaRPr lang="zh-CN" altLang="en-US" sz="1100" dirty="0"/>
                    </a:p>
                  </a:txBody>
                  <a:tcPr marL="54001" marR="54001" marT="27001" marB="27001"/>
                </a:tc>
                <a:extLst>
                  <a:ext uri="{0D108BD9-81ED-4DB2-BD59-A6C34878D82A}">
                    <a16:rowId xmlns:a16="http://schemas.microsoft.com/office/drawing/2014/main" val="4109590119"/>
                  </a:ext>
                </a:extLst>
              </a:tr>
              <a:tr h="219005">
                <a:tc>
                  <a:txBody>
                    <a:bodyPr/>
                    <a:lstStyle/>
                    <a:p>
                      <a:r>
                        <a:rPr lang="en-US" altLang="zh-CN" sz="1100" dirty="0"/>
                        <a:t>Input 4</a:t>
                      </a:r>
                      <a:endParaRPr lang="zh-CN" altLang="en-US" sz="1100" dirty="0"/>
                    </a:p>
                  </a:txBody>
                  <a:tcPr marL="54001" marR="54001" marT="27001" marB="2700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dirty="0"/>
                        <a:t>Join 1, Join 3</a:t>
                      </a:r>
                      <a:endParaRPr lang="zh-CN" altLang="en-US" sz="1100" dirty="0"/>
                    </a:p>
                  </a:txBody>
                  <a:tcPr marL="54001" marR="54001" marT="27001" marB="27001"/>
                </a:tc>
                <a:extLst>
                  <a:ext uri="{0D108BD9-81ED-4DB2-BD59-A6C34878D82A}">
                    <a16:rowId xmlns:a16="http://schemas.microsoft.com/office/drawing/2014/main" val="18100482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7183468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00141"/>
            <a:ext cx="10515600" cy="1325563"/>
          </a:xfrm>
        </p:spPr>
        <p:txBody>
          <a:bodyPr/>
          <a:lstStyle/>
          <a:p>
            <a:r>
              <a:rPr lang="en-US" altLang="zh-CN" dirty="0"/>
              <a:t>Calculate Partition Count</a:t>
            </a:r>
            <a:endParaRPr lang="en-US" dirty="0"/>
          </a:p>
        </p:txBody>
      </p:sp>
      <p:sp>
        <p:nvSpPr>
          <p:cNvPr id="3" name="矩形 9">
            <a:extLst>
              <a:ext uri="{FF2B5EF4-FFF2-40B4-BE49-F238E27FC236}">
                <a16:creationId xmlns:a16="http://schemas.microsoft.com/office/drawing/2014/main" id="{C5798EB4-90A3-47F0-AD6F-2685B41AED15}"/>
              </a:ext>
            </a:extLst>
          </p:cNvPr>
          <p:cNvSpPr/>
          <p:nvPr/>
        </p:nvSpPr>
        <p:spPr>
          <a:xfrm>
            <a:off x="2786917" y="1856481"/>
            <a:ext cx="5777727" cy="218342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: 圆角 12">
            <a:extLst>
              <a:ext uri="{FF2B5EF4-FFF2-40B4-BE49-F238E27FC236}">
                <a16:creationId xmlns:a16="http://schemas.microsoft.com/office/drawing/2014/main" id="{EB331E8F-DACF-4CAC-8670-6C7B2253472B}"/>
              </a:ext>
            </a:extLst>
          </p:cNvPr>
          <p:cNvSpPr/>
          <p:nvPr/>
        </p:nvSpPr>
        <p:spPr>
          <a:xfrm>
            <a:off x="3242558" y="2047702"/>
            <a:ext cx="1134533" cy="35657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13">
            <a:extLst>
              <a:ext uri="{FF2B5EF4-FFF2-40B4-BE49-F238E27FC236}">
                <a16:creationId xmlns:a16="http://schemas.microsoft.com/office/drawing/2014/main" id="{9198F9AC-D5C6-46F4-B1F8-EA0FBA16AB06}"/>
              </a:ext>
            </a:extLst>
          </p:cNvPr>
          <p:cNvSpPr txBox="1"/>
          <p:nvPr/>
        </p:nvSpPr>
        <p:spPr>
          <a:xfrm>
            <a:off x="3360556" y="2047702"/>
            <a:ext cx="898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Input 1</a:t>
            </a:r>
            <a:endParaRPr lang="zh-CN" altLang="en-US" dirty="0"/>
          </a:p>
        </p:txBody>
      </p:sp>
      <p:sp>
        <p:nvSpPr>
          <p:cNvPr id="6" name="矩形: 圆角 14">
            <a:extLst>
              <a:ext uri="{FF2B5EF4-FFF2-40B4-BE49-F238E27FC236}">
                <a16:creationId xmlns:a16="http://schemas.microsoft.com/office/drawing/2014/main" id="{319D506D-83BC-4A99-AAF4-91F11A93CF22}"/>
              </a:ext>
            </a:extLst>
          </p:cNvPr>
          <p:cNvSpPr/>
          <p:nvPr/>
        </p:nvSpPr>
        <p:spPr>
          <a:xfrm>
            <a:off x="3242558" y="2562689"/>
            <a:ext cx="1134533" cy="35657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15">
            <a:extLst>
              <a:ext uri="{FF2B5EF4-FFF2-40B4-BE49-F238E27FC236}">
                <a16:creationId xmlns:a16="http://schemas.microsoft.com/office/drawing/2014/main" id="{276A04AA-AFBD-4E98-AFCB-8A4E0465CB65}"/>
              </a:ext>
            </a:extLst>
          </p:cNvPr>
          <p:cNvSpPr txBox="1"/>
          <p:nvPr/>
        </p:nvSpPr>
        <p:spPr>
          <a:xfrm>
            <a:off x="3360556" y="2562689"/>
            <a:ext cx="898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Input 2</a:t>
            </a:r>
            <a:endParaRPr lang="zh-CN" altLang="en-US" dirty="0"/>
          </a:p>
        </p:txBody>
      </p:sp>
      <p:sp>
        <p:nvSpPr>
          <p:cNvPr id="8" name="矩形: 圆角 16">
            <a:extLst>
              <a:ext uri="{FF2B5EF4-FFF2-40B4-BE49-F238E27FC236}">
                <a16:creationId xmlns:a16="http://schemas.microsoft.com/office/drawing/2014/main" id="{04D899CF-FA16-4EE4-8BD4-06C970C77183}"/>
              </a:ext>
            </a:extLst>
          </p:cNvPr>
          <p:cNvSpPr/>
          <p:nvPr/>
        </p:nvSpPr>
        <p:spPr>
          <a:xfrm>
            <a:off x="3242558" y="3061790"/>
            <a:ext cx="1134533" cy="35657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17">
            <a:extLst>
              <a:ext uri="{FF2B5EF4-FFF2-40B4-BE49-F238E27FC236}">
                <a16:creationId xmlns:a16="http://schemas.microsoft.com/office/drawing/2014/main" id="{C541421E-D067-42B7-8219-739C4BB386CB}"/>
              </a:ext>
            </a:extLst>
          </p:cNvPr>
          <p:cNvSpPr txBox="1"/>
          <p:nvPr/>
        </p:nvSpPr>
        <p:spPr>
          <a:xfrm>
            <a:off x="3360556" y="3061790"/>
            <a:ext cx="898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Input 3</a:t>
            </a:r>
            <a:endParaRPr lang="zh-CN" altLang="en-US" dirty="0"/>
          </a:p>
        </p:txBody>
      </p:sp>
      <p:sp>
        <p:nvSpPr>
          <p:cNvPr id="10" name="矩形: 圆角 18">
            <a:extLst>
              <a:ext uri="{FF2B5EF4-FFF2-40B4-BE49-F238E27FC236}">
                <a16:creationId xmlns:a16="http://schemas.microsoft.com/office/drawing/2014/main" id="{6811D66D-9E51-498B-9AD3-D882798AB96E}"/>
              </a:ext>
            </a:extLst>
          </p:cNvPr>
          <p:cNvSpPr/>
          <p:nvPr/>
        </p:nvSpPr>
        <p:spPr>
          <a:xfrm>
            <a:off x="3242558" y="3544173"/>
            <a:ext cx="1134533" cy="35657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9">
            <a:extLst>
              <a:ext uri="{FF2B5EF4-FFF2-40B4-BE49-F238E27FC236}">
                <a16:creationId xmlns:a16="http://schemas.microsoft.com/office/drawing/2014/main" id="{2774E55B-EF78-4CA4-B4DF-70F85A6FC31A}"/>
              </a:ext>
            </a:extLst>
          </p:cNvPr>
          <p:cNvSpPr txBox="1"/>
          <p:nvPr/>
        </p:nvSpPr>
        <p:spPr>
          <a:xfrm>
            <a:off x="3360556" y="3544173"/>
            <a:ext cx="898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Input 4</a:t>
            </a:r>
            <a:endParaRPr lang="zh-CN" altLang="en-US" dirty="0"/>
          </a:p>
        </p:txBody>
      </p:sp>
      <p:sp>
        <p:nvSpPr>
          <p:cNvPr id="12" name="椭圆 31">
            <a:extLst>
              <a:ext uri="{FF2B5EF4-FFF2-40B4-BE49-F238E27FC236}">
                <a16:creationId xmlns:a16="http://schemas.microsoft.com/office/drawing/2014/main" id="{AD5288E3-20B9-40CA-A784-9E7FE04D48CB}"/>
              </a:ext>
            </a:extLst>
          </p:cNvPr>
          <p:cNvSpPr/>
          <p:nvPr/>
        </p:nvSpPr>
        <p:spPr>
          <a:xfrm>
            <a:off x="4908691" y="2304487"/>
            <a:ext cx="357076" cy="357076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  <p:cxnSp>
        <p:nvCxnSpPr>
          <p:cNvPr id="13" name="直接箭头连接符 33">
            <a:extLst>
              <a:ext uri="{FF2B5EF4-FFF2-40B4-BE49-F238E27FC236}">
                <a16:creationId xmlns:a16="http://schemas.microsoft.com/office/drawing/2014/main" id="{448733BD-D129-4CBF-9823-3CE62AE729BC}"/>
              </a:ext>
            </a:extLst>
          </p:cNvPr>
          <p:cNvCxnSpPr>
            <a:stCxn id="4" idx="3"/>
            <a:endCxn id="12" idx="2"/>
          </p:cNvCxnSpPr>
          <p:nvPr/>
        </p:nvCxnSpPr>
        <p:spPr>
          <a:xfrm>
            <a:off x="4377091" y="2225987"/>
            <a:ext cx="531600" cy="2570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36">
            <a:extLst>
              <a:ext uri="{FF2B5EF4-FFF2-40B4-BE49-F238E27FC236}">
                <a16:creationId xmlns:a16="http://schemas.microsoft.com/office/drawing/2014/main" id="{4272432D-DEAC-4F33-AC8D-2A92557EF650}"/>
              </a:ext>
            </a:extLst>
          </p:cNvPr>
          <p:cNvCxnSpPr>
            <a:stCxn id="6" idx="3"/>
            <a:endCxn id="12" idx="2"/>
          </p:cNvCxnSpPr>
          <p:nvPr/>
        </p:nvCxnSpPr>
        <p:spPr>
          <a:xfrm flipV="1">
            <a:off x="4377091" y="2483025"/>
            <a:ext cx="531600" cy="2579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39">
            <a:extLst>
              <a:ext uri="{FF2B5EF4-FFF2-40B4-BE49-F238E27FC236}">
                <a16:creationId xmlns:a16="http://schemas.microsoft.com/office/drawing/2014/main" id="{3625E1A3-8A8F-41EC-8861-384946F06E9C}"/>
              </a:ext>
            </a:extLst>
          </p:cNvPr>
          <p:cNvCxnSpPr>
            <a:cxnSpLocks/>
            <a:stCxn id="8" idx="3"/>
            <a:endCxn id="17" idx="2"/>
          </p:cNvCxnSpPr>
          <p:nvPr/>
        </p:nvCxnSpPr>
        <p:spPr>
          <a:xfrm>
            <a:off x="4377091" y="3240075"/>
            <a:ext cx="531600" cy="2412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42">
            <a:extLst>
              <a:ext uri="{FF2B5EF4-FFF2-40B4-BE49-F238E27FC236}">
                <a16:creationId xmlns:a16="http://schemas.microsoft.com/office/drawing/2014/main" id="{1B27145B-E8E5-4421-A03F-783416EB4E05}"/>
              </a:ext>
            </a:extLst>
          </p:cNvPr>
          <p:cNvCxnSpPr>
            <a:cxnSpLocks/>
            <a:stCxn id="10" idx="3"/>
            <a:endCxn id="17" idx="2"/>
          </p:cNvCxnSpPr>
          <p:nvPr/>
        </p:nvCxnSpPr>
        <p:spPr>
          <a:xfrm flipV="1">
            <a:off x="4377091" y="3481278"/>
            <a:ext cx="531600" cy="2411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椭圆 50">
            <a:extLst>
              <a:ext uri="{FF2B5EF4-FFF2-40B4-BE49-F238E27FC236}">
                <a16:creationId xmlns:a16="http://schemas.microsoft.com/office/drawing/2014/main" id="{41231F5B-1E54-4206-914C-D687E6B29B40}"/>
              </a:ext>
            </a:extLst>
          </p:cNvPr>
          <p:cNvSpPr/>
          <p:nvPr/>
        </p:nvSpPr>
        <p:spPr>
          <a:xfrm>
            <a:off x="4908691" y="3302740"/>
            <a:ext cx="357076" cy="357076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55">
            <a:extLst>
              <a:ext uri="{FF2B5EF4-FFF2-40B4-BE49-F238E27FC236}">
                <a16:creationId xmlns:a16="http://schemas.microsoft.com/office/drawing/2014/main" id="{2DD54099-62BB-411B-B619-56AAB9664C1F}"/>
              </a:ext>
            </a:extLst>
          </p:cNvPr>
          <p:cNvSpPr txBox="1"/>
          <p:nvPr/>
        </p:nvSpPr>
        <p:spPr>
          <a:xfrm>
            <a:off x="4752489" y="3670576"/>
            <a:ext cx="759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Join 1</a:t>
            </a:r>
            <a:endParaRPr lang="zh-CN" altLang="en-US" dirty="0"/>
          </a:p>
        </p:txBody>
      </p:sp>
      <p:cxnSp>
        <p:nvCxnSpPr>
          <p:cNvPr id="19" name="直接箭头连接符 60">
            <a:extLst>
              <a:ext uri="{FF2B5EF4-FFF2-40B4-BE49-F238E27FC236}">
                <a16:creationId xmlns:a16="http://schemas.microsoft.com/office/drawing/2014/main" id="{45526F11-109B-4310-83BD-2D49DB39BD50}"/>
              </a:ext>
            </a:extLst>
          </p:cNvPr>
          <p:cNvCxnSpPr>
            <a:cxnSpLocks/>
            <a:stCxn id="12" idx="6"/>
            <a:endCxn id="20" idx="2"/>
          </p:cNvCxnSpPr>
          <p:nvPr/>
        </p:nvCxnSpPr>
        <p:spPr>
          <a:xfrm>
            <a:off x="5265767" y="2483025"/>
            <a:ext cx="532643" cy="51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椭圆 63">
            <a:extLst>
              <a:ext uri="{FF2B5EF4-FFF2-40B4-BE49-F238E27FC236}">
                <a16:creationId xmlns:a16="http://schemas.microsoft.com/office/drawing/2014/main" id="{D5A0806E-D6E2-4C71-8013-96B28FCE167B}"/>
              </a:ext>
            </a:extLst>
          </p:cNvPr>
          <p:cNvSpPr/>
          <p:nvPr/>
        </p:nvSpPr>
        <p:spPr>
          <a:xfrm>
            <a:off x="5798410" y="2309598"/>
            <a:ext cx="357076" cy="357076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66">
            <a:extLst>
              <a:ext uri="{FF2B5EF4-FFF2-40B4-BE49-F238E27FC236}">
                <a16:creationId xmlns:a16="http://schemas.microsoft.com/office/drawing/2014/main" id="{7356D5C7-BC70-4814-86AA-8A017B81FB62}"/>
              </a:ext>
            </a:extLst>
          </p:cNvPr>
          <p:cNvSpPr/>
          <p:nvPr/>
        </p:nvSpPr>
        <p:spPr>
          <a:xfrm>
            <a:off x="5796407" y="3254035"/>
            <a:ext cx="357076" cy="357076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2" name="直接箭头连接符 71">
            <a:extLst>
              <a:ext uri="{FF2B5EF4-FFF2-40B4-BE49-F238E27FC236}">
                <a16:creationId xmlns:a16="http://schemas.microsoft.com/office/drawing/2014/main" id="{62D66648-ED9C-42E1-940F-A78F602D50DA}"/>
              </a:ext>
            </a:extLst>
          </p:cNvPr>
          <p:cNvCxnSpPr>
            <a:stCxn id="17" idx="6"/>
            <a:endCxn id="21" idx="2"/>
          </p:cNvCxnSpPr>
          <p:nvPr/>
        </p:nvCxnSpPr>
        <p:spPr>
          <a:xfrm flipV="1">
            <a:off x="5265767" y="3432573"/>
            <a:ext cx="530640" cy="487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72">
            <a:extLst>
              <a:ext uri="{FF2B5EF4-FFF2-40B4-BE49-F238E27FC236}">
                <a16:creationId xmlns:a16="http://schemas.microsoft.com/office/drawing/2014/main" id="{6FFF9011-EE83-4F0F-9072-C3A9CDFFC773}"/>
              </a:ext>
            </a:extLst>
          </p:cNvPr>
          <p:cNvSpPr txBox="1"/>
          <p:nvPr/>
        </p:nvSpPr>
        <p:spPr>
          <a:xfrm>
            <a:off x="4726205" y="2595377"/>
            <a:ext cx="739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Join 2</a:t>
            </a:r>
            <a:endParaRPr lang="zh-CN" altLang="en-US" dirty="0"/>
          </a:p>
        </p:txBody>
      </p:sp>
      <p:cxnSp>
        <p:nvCxnSpPr>
          <p:cNvPr id="24" name="直接箭头连接符 80">
            <a:extLst>
              <a:ext uri="{FF2B5EF4-FFF2-40B4-BE49-F238E27FC236}">
                <a16:creationId xmlns:a16="http://schemas.microsoft.com/office/drawing/2014/main" id="{FCA6152D-3D1C-426F-ADF6-38313DEE4C8B}"/>
              </a:ext>
            </a:extLst>
          </p:cNvPr>
          <p:cNvCxnSpPr>
            <a:cxnSpLocks/>
            <a:stCxn id="20" idx="6"/>
            <a:endCxn id="25" idx="2"/>
          </p:cNvCxnSpPr>
          <p:nvPr/>
        </p:nvCxnSpPr>
        <p:spPr>
          <a:xfrm>
            <a:off x="6155486" y="2488136"/>
            <a:ext cx="649600" cy="1274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椭圆 89">
            <a:extLst>
              <a:ext uri="{FF2B5EF4-FFF2-40B4-BE49-F238E27FC236}">
                <a16:creationId xmlns:a16="http://schemas.microsoft.com/office/drawing/2014/main" id="{D69030BD-EAAF-474F-9C35-44E7B547289B}"/>
              </a:ext>
            </a:extLst>
          </p:cNvPr>
          <p:cNvSpPr/>
          <p:nvPr/>
        </p:nvSpPr>
        <p:spPr>
          <a:xfrm>
            <a:off x="6805086" y="2437076"/>
            <a:ext cx="357076" cy="357076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箭头连接符 92">
            <a:extLst>
              <a:ext uri="{FF2B5EF4-FFF2-40B4-BE49-F238E27FC236}">
                <a16:creationId xmlns:a16="http://schemas.microsoft.com/office/drawing/2014/main" id="{88FD8B5E-26BA-492C-9FE3-67EC34D9DFFA}"/>
              </a:ext>
            </a:extLst>
          </p:cNvPr>
          <p:cNvCxnSpPr>
            <a:stCxn id="21" idx="6"/>
            <a:endCxn id="25" idx="2"/>
          </p:cNvCxnSpPr>
          <p:nvPr/>
        </p:nvCxnSpPr>
        <p:spPr>
          <a:xfrm flipV="1">
            <a:off x="6153483" y="2615614"/>
            <a:ext cx="651603" cy="8169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93">
            <a:extLst>
              <a:ext uri="{FF2B5EF4-FFF2-40B4-BE49-F238E27FC236}">
                <a16:creationId xmlns:a16="http://schemas.microsoft.com/office/drawing/2014/main" id="{B100081C-90B4-4495-ACFD-A862CE3B4261}"/>
              </a:ext>
            </a:extLst>
          </p:cNvPr>
          <p:cNvSpPr txBox="1"/>
          <p:nvPr/>
        </p:nvSpPr>
        <p:spPr>
          <a:xfrm>
            <a:off x="6622090" y="2735912"/>
            <a:ext cx="739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Join 3</a:t>
            </a:r>
            <a:endParaRPr lang="zh-CN" altLang="en-US" dirty="0"/>
          </a:p>
        </p:txBody>
      </p:sp>
      <p:cxnSp>
        <p:nvCxnSpPr>
          <p:cNvPr id="28" name="直接箭头连接符 95">
            <a:extLst>
              <a:ext uri="{FF2B5EF4-FFF2-40B4-BE49-F238E27FC236}">
                <a16:creationId xmlns:a16="http://schemas.microsoft.com/office/drawing/2014/main" id="{95511375-88E1-484E-A3DB-321BA05D11F9}"/>
              </a:ext>
            </a:extLst>
          </p:cNvPr>
          <p:cNvCxnSpPr>
            <a:cxnSpLocks/>
            <a:stCxn id="25" idx="6"/>
            <a:endCxn id="29" idx="2"/>
          </p:cNvCxnSpPr>
          <p:nvPr/>
        </p:nvCxnSpPr>
        <p:spPr>
          <a:xfrm flipV="1">
            <a:off x="7162162" y="2610785"/>
            <a:ext cx="538609" cy="48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椭圆 96">
            <a:extLst>
              <a:ext uri="{FF2B5EF4-FFF2-40B4-BE49-F238E27FC236}">
                <a16:creationId xmlns:a16="http://schemas.microsoft.com/office/drawing/2014/main" id="{97E3F31A-09D6-4184-B46B-82550B796332}"/>
              </a:ext>
            </a:extLst>
          </p:cNvPr>
          <p:cNvSpPr/>
          <p:nvPr/>
        </p:nvSpPr>
        <p:spPr>
          <a:xfrm>
            <a:off x="7700771" y="2432247"/>
            <a:ext cx="357076" cy="357076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2962783" y="2027860"/>
            <a:ext cx="381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2944956" y="2537556"/>
            <a:ext cx="381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2956008" y="3052877"/>
            <a:ext cx="381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2964815" y="3539414"/>
            <a:ext cx="381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494288" y="4351651"/>
            <a:ext cx="366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Join Queue: Join 2, </a:t>
            </a:r>
            <a:r>
              <a:rPr lang="en-US" altLang="zh-CN" dirty="0"/>
              <a:t>Join 1, Join 3 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2157748" y="1436340"/>
            <a:ext cx="1873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No. of Partitions</a:t>
            </a:r>
            <a:endParaRPr lang="en-US" dirty="0"/>
          </a:p>
        </p:txBody>
      </p:sp>
      <p:graphicFrame>
        <p:nvGraphicFramePr>
          <p:cNvPr id="40" name="表格 102">
            <a:extLst>
              <a:ext uri="{FF2B5EF4-FFF2-40B4-BE49-F238E27FC236}">
                <a16:creationId xmlns:a16="http://schemas.microsoft.com/office/drawing/2014/main" id="{D187CEC4-F7AB-4F0C-96E8-DFFAC77F80B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257800" y="4377010"/>
          <a:ext cx="2025094" cy="886568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21946">
                  <a:extLst>
                    <a:ext uri="{9D8B030D-6E8A-4147-A177-3AD203B41FA5}">
                      <a16:colId xmlns:a16="http://schemas.microsoft.com/office/drawing/2014/main" val="733900973"/>
                    </a:ext>
                  </a:extLst>
                </a:gridCol>
                <a:gridCol w="1503148">
                  <a:extLst>
                    <a:ext uri="{9D8B030D-6E8A-4147-A177-3AD203B41FA5}">
                      <a16:colId xmlns:a16="http://schemas.microsoft.com/office/drawing/2014/main" val="3880606258"/>
                    </a:ext>
                  </a:extLst>
                </a:gridCol>
              </a:tblGrid>
              <a:tr h="219005">
                <a:tc>
                  <a:txBody>
                    <a:bodyPr/>
                    <a:lstStyle/>
                    <a:p>
                      <a:r>
                        <a:rPr lang="en-US" altLang="zh-CN" sz="1100" dirty="0"/>
                        <a:t>Input 1</a:t>
                      </a:r>
                      <a:endParaRPr lang="zh-CN" altLang="en-US" sz="1100" dirty="0"/>
                    </a:p>
                  </a:txBody>
                  <a:tcPr marL="54001" marR="54001" marT="27001" marB="2700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100" dirty="0"/>
                        <a:t>Join 2, Join 3</a:t>
                      </a:r>
                      <a:endParaRPr lang="zh-CN" altLang="en-US" sz="1100" dirty="0"/>
                    </a:p>
                  </a:txBody>
                  <a:tcPr marL="54001" marR="54001" marT="27001" marB="2700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86581262"/>
                  </a:ext>
                </a:extLst>
              </a:tr>
              <a:tr h="219005">
                <a:tc>
                  <a:txBody>
                    <a:bodyPr/>
                    <a:lstStyle/>
                    <a:p>
                      <a:r>
                        <a:rPr lang="en-US" altLang="zh-CN" sz="1100" dirty="0"/>
                        <a:t>Input 2</a:t>
                      </a:r>
                      <a:endParaRPr lang="zh-CN" altLang="en-US" sz="1100" dirty="0"/>
                    </a:p>
                  </a:txBody>
                  <a:tcPr marL="54001" marR="54001" marT="27001" marB="27001">
                    <a:lnT w="381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100" dirty="0"/>
                        <a:t>Join 2, Join 3</a:t>
                      </a:r>
                      <a:endParaRPr lang="zh-CN" altLang="en-US" sz="1100" dirty="0"/>
                    </a:p>
                  </a:txBody>
                  <a:tcPr marL="54001" marR="54001" marT="27001" marB="27001">
                    <a:lnT w="38100" cmpd="sng">
                      <a:noFill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058859620"/>
                  </a:ext>
                </a:extLst>
              </a:tr>
              <a:tr h="219005">
                <a:tc>
                  <a:txBody>
                    <a:bodyPr/>
                    <a:lstStyle/>
                    <a:p>
                      <a:r>
                        <a:rPr lang="en-US" altLang="zh-CN" sz="1100" dirty="0"/>
                        <a:t>Input 3</a:t>
                      </a:r>
                      <a:endParaRPr lang="zh-CN" altLang="en-US" sz="1100" dirty="0"/>
                    </a:p>
                  </a:txBody>
                  <a:tcPr marL="54001" marR="54001" marT="27001" marB="27001"/>
                </a:tc>
                <a:tc>
                  <a:txBody>
                    <a:bodyPr/>
                    <a:lstStyle/>
                    <a:p>
                      <a:r>
                        <a:rPr lang="en-US" altLang="zh-CN" sz="1100" dirty="0"/>
                        <a:t>Join 1, Join 3</a:t>
                      </a:r>
                      <a:endParaRPr lang="zh-CN" altLang="en-US" sz="1100" dirty="0"/>
                    </a:p>
                  </a:txBody>
                  <a:tcPr marL="54001" marR="54001" marT="27001" marB="27001"/>
                </a:tc>
                <a:extLst>
                  <a:ext uri="{0D108BD9-81ED-4DB2-BD59-A6C34878D82A}">
                    <a16:rowId xmlns:a16="http://schemas.microsoft.com/office/drawing/2014/main" val="4109590119"/>
                  </a:ext>
                </a:extLst>
              </a:tr>
              <a:tr h="219005">
                <a:tc>
                  <a:txBody>
                    <a:bodyPr/>
                    <a:lstStyle/>
                    <a:p>
                      <a:r>
                        <a:rPr lang="en-US" altLang="zh-CN" sz="1100" dirty="0"/>
                        <a:t>Input 4</a:t>
                      </a:r>
                      <a:endParaRPr lang="zh-CN" altLang="en-US" sz="1100" dirty="0"/>
                    </a:p>
                  </a:txBody>
                  <a:tcPr marL="54001" marR="54001" marT="27001" marB="2700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dirty="0"/>
                        <a:t>Join 1, Join 3</a:t>
                      </a:r>
                      <a:endParaRPr lang="zh-CN" altLang="en-US" sz="1100" dirty="0"/>
                    </a:p>
                  </a:txBody>
                  <a:tcPr marL="54001" marR="54001" marT="27001" marB="27001"/>
                </a:tc>
                <a:extLst>
                  <a:ext uri="{0D108BD9-81ED-4DB2-BD59-A6C34878D82A}">
                    <a16:rowId xmlns:a16="http://schemas.microsoft.com/office/drawing/2014/main" val="1810048263"/>
                  </a:ext>
                </a:extLst>
              </a:tr>
            </a:tbl>
          </a:graphicData>
        </a:graphic>
      </p:graphicFrame>
      <p:cxnSp>
        <p:nvCxnSpPr>
          <p:cNvPr id="32" name="Straight Arrow Connector 31"/>
          <p:cNvCxnSpPr/>
          <p:nvPr/>
        </p:nvCxnSpPr>
        <p:spPr>
          <a:xfrm>
            <a:off x="3059084" y="4172989"/>
            <a:ext cx="0" cy="29094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895868" y="4864357"/>
            <a:ext cx="40981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Set </a:t>
            </a:r>
            <a:r>
              <a:rPr lang="en-US" dirty="0" err="1"/>
              <a:t>JoinOperator’s</a:t>
            </a:r>
            <a:r>
              <a:rPr lang="en-US" dirty="0"/>
              <a:t> partition equal to the known input </a:t>
            </a:r>
            <a:r>
              <a:rPr lang="en-US" dirty="0" err="1"/>
              <a:t>StreamEdge’s</a:t>
            </a:r>
            <a:r>
              <a:rPr lang="en-US" dirty="0"/>
              <a:t> partition</a:t>
            </a:r>
          </a:p>
        </p:txBody>
      </p:sp>
    </p:spTree>
    <p:extLst>
      <p:ext uri="{BB962C8B-B14F-4D97-AF65-F5344CB8AC3E}">
        <p14:creationId xmlns:p14="http://schemas.microsoft.com/office/powerpoint/2010/main" val="196489323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00141"/>
            <a:ext cx="10515600" cy="1325563"/>
          </a:xfrm>
        </p:spPr>
        <p:txBody>
          <a:bodyPr/>
          <a:lstStyle/>
          <a:p>
            <a:r>
              <a:rPr lang="en-US" altLang="zh-CN" dirty="0"/>
              <a:t>Calculate Partition Count</a:t>
            </a:r>
            <a:endParaRPr lang="en-US" dirty="0"/>
          </a:p>
        </p:txBody>
      </p:sp>
      <p:sp>
        <p:nvSpPr>
          <p:cNvPr id="3" name="矩形 9">
            <a:extLst>
              <a:ext uri="{FF2B5EF4-FFF2-40B4-BE49-F238E27FC236}">
                <a16:creationId xmlns:a16="http://schemas.microsoft.com/office/drawing/2014/main" id="{C5798EB4-90A3-47F0-AD6F-2685B41AED15}"/>
              </a:ext>
            </a:extLst>
          </p:cNvPr>
          <p:cNvSpPr/>
          <p:nvPr/>
        </p:nvSpPr>
        <p:spPr>
          <a:xfrm>
            <a:off x="2786917" y="1856481"/>
            <a:ext cx="5777727" cy="218342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: 圆角 12">
            <a:extLst>
              <a:ext uri="{FF2B5EF4-FFF2-40B4-BE49-F238E27FC236}">
                <a16:creationId xmlns:a16="http://schemas.microsoft.com/office/drawing/2014/main" id="{EB331E8F-DACF-4CAC-8670-6C7B2253472B}"/>
              </a:ext>
            </a:extLst>
          </p:cNvPr>
          <p:cNvSpPr/>
          <p:nvPr/>
        </p:nvSpPr>
        <p:spPr>
          <a:xfrm>
            <a:off x="3242558" y="2047702"/>
            <a:ext cx="1134533" cy="35657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13">
            <a:extLst>
              <a:ext uri="{FF2B5EF4-FFF2-40B4-BE49-F238E27FC236}">
                <a16:creationId xmlns:a16="http://schemas.microsoft.com/office/drawing/2014/main" id="{9198F9AC-D5C6-46F4-B1F8-EA0FBA16AB06}"/>
              </a:ext>
            </a:extLst>
          </p:cNvPr>
          <p:cNvSpPr txBox="1"/>
          <p:nvPr/>
        </p:nvSpPr>
        <p:spPr>
          <a:xfrm>
            <a:off x="3360556" y="2047702"/>
            <a:ext cx="898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Input 1</a:t>
            </a:r>
            <a:endParaRPr lang="zh-CN" altLang="en-US" dirty="0"/>
          </a:p>
        </p:txBody>
      </p:sp>
      <p:sp>
        <p:nvSpPr>
          <p:cNvPr id="6" name="矩形: 圆角 14">
            <a:extLst>
              <a:ext uri="{FF2B5EF4-FFF2-40B4-BE49-F238E27FC236}">
                <a16:creationId xmlns:a16="http://schemas.microsoft.com/office/drawing/2014/main" id="{319D506D-83BC-4A99-AAF4-91F11A93CF22}"/>
              </a:ext>
            </a:extLst>
          </p:cNvPr>
          <p:cNvSpPr/>
          <p:nvPr/>
        </p:nvSpPr>
        <p:spPr>
          <a:xfrm>
            <a:off x="3242558" y="2562689"/>
            <a:ext cx="1134533" cy="35657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15">
            <a:extLst>
              <a:ext uri="{FF2B5EF4-FFF2-40B4-BE49-F238E27FC236}">
                <a16:creationId xmlns:a16="http://schemas.microsoft.com/office/drawing/2014/main" id="{276A04AA-AFBD-4E98-AFCB-8A4E0465CB65}"/>
              </a:ext>
            </a:extLst>
          </p:cNvPr>
          <p:cNvSpPr txBox="1"/>
          <p:nvPr/>
        </p:nvSpPr>
        <p:spPr>
          <a:xfrm>
            <a:off x="3360556" y="2562689"/>
            <a:ext cx="898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Input 2</a:t>
            </a:r>
            <a:endParaRPr lang="zh-CN" altLang="en-US" dirty="0"/>
          </a:p>
        </p:txBody>
      </p:sp>
      <p:sp>
        <p:nvSpPr>
          <p:cNvPr id="8" name="矩形: 圆角 16">
            <a:extLst>
              <a:ext uri="{FF2B5EF4-FFF2-40B4-BE49-F238E27FC236}">
                <a16:creationId xmlns:a16="http://schemas.microsoft.com/office/drawing/2014/main" id="{04D899CF-FA16-4EE4-8BD4-06C970C77183}"/>
              </a:ext>
            </a:extLst>
          </p:cNvPr>
          <p:cNvSpPr/>
          <p:nvPr/>
        </p:nvSpPr>
        <p:spPr>
          <a:xfrm>
            <a:off x="3242558" y="3061790"/>
            <a:ext cx="1134533" cy="35657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17">
            <a:extLst>
              <a:ext uri="{FF2B5EF4-FFF2-40B4-BE49-F238E27FC236}">
                <a16:creationId xmlns:a16="http://schemas.microsoft.com/office/drawing/2014/main" id="{C541421E-D067-42B7-8219-739C4BB386CB}"/>
              </a:ext>
            </a:extLst>
          </p:cNvPr>
          <p:cNvSpPr txBox="1"/>
          <p:nvPr/>
        </p:nvSpPr>
        <p:spPr>
          <a:xfrm>
            <a:off x="3360556" y="3061790"/>
            <a:ext cx="898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Input 3</a:t>
            </a:r>
            <a:endParaRPr lang="zh-CN" altLang="en-US" dirty="0"/>
          </a:p>
        </p:txBody>
      </p:sp>
      <p:sp>
        <p:nvSpPr>
          <p:cNvPr id="10" name="矩形: 圆角 18">
            <a:extLst>
              <a:ext uri="{FF2B5EF4-FFF2-40B4-BE49-F238E27FC236}">
                <a16:creationId xmlns:a16="http://schemas.microsoft.com/office/drawing/2014/main" id="{6811D66D-9E51-498B-9AD3-D882798AB96E}"/>
              </a:ext>
            </a:extLst>
          </p:cNvPr>
          <p:cNvSpPr/>
          <p:nvPr/>
        </p:nvSpPr>
        <p:spPr>
          <a:xfrm>
            <a:off x="3242558" y="3544173"/>
            <a:ext cx="1134533" cy="35657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9">
            <a:extLst>
              <a:ext uri="{FF2B5EF4-FFF2-40B4-BE49-F238E27FC236}">
                <a16:creationId xmlns:a16="http://schemas.microsoft.com/office/drawing/2014/main" id="{2774E55B-EF78-4CA4-B4DF-70F85A6FC31A}"/>
              </a:ext>
            </a:extLst>
          </p:cNvPr>
          <p:cNvSpPr txBox="1"/>
          <p:nvPr/>
        </p:nvSpPr>
        <p:spPr>
          <a:xfrm>
            <a:off x="3360556" y="3544173"/>
            <a:ext cx="898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Input 4</a:t>
            </a:r>
            <a:endParaRPr lang="zh-CN" altLang="en-US" dirty="0"/>
          </a:p>
        </p:txBody>
      </p:sp>
      <p:sp>
        <p:nvSpPr>
          <p:cNvPr id="12" name="椭圆 31">
            <a:extLst>
              <a:ext uri="{FF2B5EF4-FFF2-40B4-BE49-F238E27FC236}">
                <a16:creationId xmlns:a16="http://schemas.microsoft.com/office/drawing/2014/main" id="{AD5288E3-20B9-40CA-A784-9E7FE04D48CB}"/>
              </a:ext>
            </a:extLst>
          </p:cNvPr>
          <p:cNvSpPr/>
          <p:nvPr/>
        </p:nvSpPr>
        <p:spPr>
          <a:xfrm>
            <a:off x="4908691" y="2304487"/>
            <a:ext cx="357076" cy="357076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  <p:cxnSp>
        <p:nvCxnSpPr>
          <p:cNvPr id="13" name="直接箭头连接符 33">
            <a:extLst>
              <a:ext uri="{FF2B5EF4-FFF2-40B4-BE49-F238E27FC236}">
                <a16:creationId xmlns:a16="http://schemas.microsoft.com/office/drawing/2014/main" id="{448733BD-D129-4CBF-9823-3CE62AE729BC}"/>
              </a:ext>
            </a:extLst>
          </p:cNvPr>
          <p:cNvCxnSpPr>
            <a:stCxn id="4" idx="3"/>
            <a:endCxn id="12" idx="2"/>
          </p:cNvCxnSpPr>
          <p:nvPr/>
        </p:nvCxnSpPr>
        <p:spPr>
          <a:xfrm>
            <a:off x="4377091" y="2225987"/>
            <a:ext cx="531600" cy="2570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36">
            <a:extLst>
              <a:ext uri="{FF2B5EF4-FFF2-40B4-BE49-F238E27FC236}">
                <a16:creationId xmlns:a16="http://schemas.microsoft.com/office/drawing/2014/main" id="{4272432D-DEAC-4F33-AC8D-2A92557EF650}"/>
              </a:ext>
            </a:extLst>
          </p:cNvPr>
          <p:cNvCxnSpPr>
            <a:stCxn id="6" idx="3"/>
            <a:endCxn id="12" idx="2"/>
          </p:cNvCxnSpPr>
          <p:nvPr/>
        </p:nvCxnSpPr>
        <p:spPr>
          <a:xfrm flipV="1">
            <a:off x="4377091" y="2483025"/>
            <a:ext cx="531600" cy="2579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39">
            <a:extLst>
              <a:ext uri="{FF2B5EF4-FFF2-40B4-BE49-F238E27FC236}">
                <a16:creationId xmlns:a16="http://schemas.microsoft.com/office/drawing/2014/main" id="{3625E1A3-8A8F-41EC-8861-384946F06E9C}"/>
              </a:ext>
            </a:extLst>
          </p:cNvPr>
          <p:cNvCxnSpPr>
            <a:cxnSpLocks/>
            <a:stCxn id="8" idx="3"/>
            <a:endCxn id="17" idx="2"/>
          </p:cNvCxnSpPr>
          <p:nvPr/>
        </p:nvCxnSpPr>
        <p:spPr>
          <a:xfrm>
            <a:off x="4377091" y="3240075"/>
            <a:ext cx="531600" cy="2412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42">
            <a:extLst>
              <a:ext uri="{FF2B5EF4-FFF2-40B4-BE49-F238E27FC236}">
                <a16:creationId xmlns:a16="http://schemas.microsoft.com/office/drawing/2014/main" id="{1B27145B-E8E5-4421-A03F-783416EB4E05}"/>
              </a:ext>
            </a:extLst>
          </p:cNvPr>
          <p:cNvCxnSpPr>
            <a:cxnSpLocks/>
            <a:stCxn id="10" idx="3"/>
            <a:endCxn id="17" idx="2"/>
          </p:cNvCxnSpPr>
          <p:nvPr/>
        </p:nvCxnSpPr>
        <p:spPr>
          <a:xfrm flipV="1">
            <a:off x="4377091" y="3481278"/>
            <a:ext cx="531600" cy="2411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椭圆 50">
            <a:extLst>
              <a:ext uri="{FF2B5EF4-FFF2-40B4-BE49-F238E27FC236}">
                <a16:creationId xmlns:a16="http://schemas.microsoft.com/office/drawing/2014/main" id="{41231F5B-1E54-4206-914C-D687E6B29B40}"/>
              </a:ext>
            </a:extLst>
          </p:cNvPr>
          <p:cNvSpPr/>
          <p:nvPr/>
        </p:nvSpPr>
        <p:spPr>
          <a:xfrm>
            <a:off x="4908691" y="3302740"/>
            <a:ext cx="357076" cy="357076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8" name="文本框 55">
            <a:extLst>
              <a:ext uri="{FF2B5EF4-FFF2-40B4-BE49-F238E27FC236}">
                <a16:creationId xmlns:a16="http://schemas.microsoft.com/office/drawing/2014/main" id="{2DD54099-62BB-411B-B619-56AAB9664C1F}"/>
              </a:ext>
            </a:extLst>
          </p:cNvPr>
          <p:cNvSpPr txBox="1"/>
          <p:nvPr/>
        </p:nvSpPr>
        <p:spPr>
          <a:xfrm>
            <a:off x="4752489" y="3670576"/>
            <a:ext cx="759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Join 1</a:t>
            </a:r>
            <a:endParaRPr lang="zh-CN" altLang="en-US" dirty="0"/>
          </a:p>
        </p:txBody>
      </p:sp>
      <p:cxnSp>
        <p:nvCxnSpPr>
          <p:cNvPr id="19" name="直接箭头连接符 60">
            <a:extLst>
              <a:ext uri="{FF2B5EF4-FFF2-40B4-BE49-F238E27FC236}">
                <a16:creationId xmlns:a16="http://schemas.microsoft.com/office/drawing/2014/main" id="{45526F11-109B-4310-83BD-2D49DB39BD50}"/>
              </a:ext>
            </a:extLst>
          </p:cNvPr>
          <p:cNvCxnSpPr>
            <a:cxnSpLocks/>
            <a:stCxn id="12" idx="6"/>
            <a:endCxn id="20" idx="2"/>
          </p:cNvCxnSpPr>
          <p:nvPr/>
        </p:nvCxnSpPr>
        <p:spPr>
          <a:xfrm>
            <a:off x="5265767" y="2483025"/>
            <a:ext cx="532643" cy="51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椭圆 63">
            <a:extLst>
              <a:ext uri="{FF2B5EF4-FFF2-40B4-BE49-F238E27FC236}">
                <a16:creationId xmlns:a16="http://schemas.microsoft.com/office/drawing/2014/main" id="{D5A0806E-D6E2-4C71-8013-96B28FCE167B}"/>
              </a:ext>
            </a:extLst>
          </p:cNvPr>
          <p:cNvSpPr/>
          <p:nvPr/>
        </p:nvSpPr>
        <p:spPr>
          <a:xfrm>
            <a:off x="5798410" y="2309598"/>
            <a:ext cx="357076" cy="357076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66">
            <a:extLst>
              <a:ext uri="{FF2B5EF4-FFF2-40B4-BE49-F238E27FC236}">
                <a16:creationId xmlns:a16="http://schemas.microsoft.com/office/drawing/2014/main" id="{7356D5C7-BC70-4814-86AA-8A017B81FB62}"/>
              </a:ext>
            </a:extLst>
          </p:cNvPr>
          <p:cNvSpPr/>
          <p:nvPr/>
        </p:nvSpPr>
        <p:spPr>
          <a:xfrm>
            <a:off x="5796407" y="3254035"/>
            <a:ext cx="357076" cy="357076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2" name="直接箭头连接符 71">
            <a:extLst>
              <a:ext uri="{FF2B5EF4-FFF2-40B4-BE49-F238E27FC236}">
                <a16:creationId xmlns:a16="http://schemas.microsoft.com/office/drawing/2014/main" id="{62D66648-ED9C-42E1-940F-A78F602D50DA}"/>
              </a:ext>
            </a:extLst>
          </p:cNvPr>
          <p:cNvCxnSpPr>
            <a:stCxn id="17" idx="6"/>
            <a:endCxn id="21" idx="2"/>
          </p:cNvCxnSpPr>
          <p:nvPr/>
        </p:nvCxnSpPr>
        <p:spPr>
          <a:xfrm flipV="1">
            <a:off x="5265767" y="3432573"/>
            <a:ext cx="530640" cy="487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72">
            <a:extLst>
              <a:ext uri="{FF2B5EF4-FFF2-40B4-BE49-F238E27FC236}">
                <a16:creationId xmlns:a16="http://schemas.microsoft.com/office/drawing/2014/main" id="{6FFF9011-EE83-4F0F-9072-C3A9CDFFC773}"/>
              </a:ext>
            </a:extLst>
          </p:cNvPr>
          <p:cNvSpPr txBox="1"/>
          <p:nvPr/>
        </p:nvSpPr>
        <p:spPr>
          <a:xfrm>
            <a:off x="4726205" y="2595377"/>
            <a:ext cx="739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Join 2</a:t>
            </a:r>
            <a:endParaRPr lang="zh-CN" altLang="en-US" dirty="0"/>
          </a:p>
        </p:txBody>
      </p:sp>
      <p:cxnSp>
        <p:nvCxnSpPr>
          <p:cNvPr id="24" name="直接箭头连接符 80">
            <a:extLst>
              <a:ext uri="{FF2B5EF4-FFF2-40B4-BE49-F238E27FC236}">
                <a16:creationId xmlns:a16="http://schemas.microsoft.com/office/drawing/2014/main" id="{FCA6152D-3D1C-426F-ADF6-38313DEE4C8B}"/>
              </a:ext>
            </a:extLst>
          </p:cNvPr>
          <p:cNvCxnSpPr>
            <a:cxnSpLocks/>
            <a:stCxn id="20" idx="6"/>
            <a:endCxn id="25" idx="2"/>
          </p:cNvCxnSpPr>
          <p:nvPr/>
        </p:nvCxnSpPr>
        <p:spPr>
          <a:xfrm>
            <a:off x="6155486" y="2488136"/>
            <a:ext cx="649600" cy="1274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椭圆 89">
            <a:extLst>
              <a:ext uri="{FF2B5EF4-FFF2-40B4-BE49-F238E27FC236}">
                <a16:creationId xmlns:a16="http://schemas.microsoft.com/office/drawing/2014/main" id="{D69030BD-EAAF-474F-9C35-44E7B547289B}"/>
              </a:ext>
            </a:extLst>
          </p:cNvPr>
          <p:cNvSpPr/>
          <p:nvPr/>
        </p:nvSpPr>
        <p:spPr>
          <a:xfrm>
            <a:off x="6805086" y="2437076"/>
            <a:ext cx="357076" cy="357076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箭头连接符 92">
            <a:extLst>
              <a:ext uri="{FF2B5EF4-FFF2-40B4-BE49-F238E27FC236}">
                <a16:creationId xmlns:a16="http://schemas.microsoft.com/office/drawing/2014/main" id="{88FD8B5E-26BA-492C-9FE3-67EC34D9DFFA}"/>
              </a:ext>
            </a:extLst>
          </p:cNvPr>
          <p:cNvCxnSpPr>
            <a:stCxn id="21" idx="6"/>
            <a:endCxn id="25" idx="2"/>
          </p:cNvCxnSpPr>
          <p:nvPr/>
        </p:nvCxnSpPr>
        <p:spPr>
          <a:xfrm flipV="1">
            <a:off x="6153483" y="2615614"/>
            <a:ext cx="651603" cy="8169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93">
            <a:extLst>
              <a:ext uri="{FF2B5EF4-FFF2-40B4-BE49-F238E27FC236}">
                <a16:creationId xmlns:a16="http://schemas.microsoft.com/office/drawing/2014/main" id="{B100081C-90B4-4495-ACFD-A862CE3B4261}"/>
              </a:ext>
            </a:extLst>
          </p:cNvPr>
          <p:cNvSpPr txBox="1"/>
          <p:nvPr/>
        </p:nvSpPr>
        <p:spPr>
          <a:xfrm>
            <a:off x="6622090" y="2735912"/>
            <a:ext cx="739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Join 3</a:t>
            </a:r>
            <a:endParaRPr lang="zh-CN" altLang="en-US" dirty="0"/>
          </a:p>
        </p:txBody>
      </p:sp>
      <p:cxnSp>
        <p:nvCxnSpPr>
          <p:cNvPr id="28" name="直接箭头连接符 95">
            <a:extLst>
              <a:ext uri="{FF2B5EF4-FFF2-40B4-BE49-F238E27FC236}">
                <a16:creationId xmlns:a16="http://schemas.microsoft.com/office/drawing/2014/main" id="{95511375-88E1-484E-A3DB-321BA05D11F9}"/>
              </a:ext>
            </a:extLst>
          </p:cNvPr>
          <p:cNvCxnSpPr>
            <a:cxnSpLocks/>
            <a:stCxn id="25" idx="6"/>
            <a:endCxn id="29" idx="2"/>
          </p:cNvCxnSpPr>
          <p:nvPr/>
        </p:nvCxnSpPr>
        <p:spPr>
          <a:xfrm flipV="1">
            <a:off x="7162162" y="2610785"/>
            <a:ext cx="538609" cy="48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椭圆 96">
            <a:extLst>
              <a:ext uri="{FF2B5EF4-FFF2-40B4-BE49-F238E27FC236}">
                <a16:creationId xmlns:a16="http://schemas.microsoft.com/office/drawing/2014/main" id="{97E3F31A-09D6-4184-B46B-82550B796332}"/>
              </a:ext>
            </a:extLst>
          </p:cNvPr>
          <p:cNvSpPr/>
          <p:nvPr/>
        </p:nvSpPr>
        <p:spPr>
          <a:xfrm>
            <a:off x="7700771" y="2432247"/>
            <a:ext cx="357076" cy="357076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2962783" y="2027860"/>
            <a:ext cx="381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2944956" y="2537556"/>
            <a:ext cx="381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2956008" y="3052877"/>
            <a:ext cx="381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2964815" y="3539414"/>
            <a:ext cx="381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494288" y="4351651"/>
            <a:ext cx="366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Join Queue: Join 2, </a:t>
            </a:r>
            <a:r>
              <a:rPr lang="en-US" altLang="zh-CN" dirty="0"/>
              <a:t>Join 1, Join 3 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2157748" y="1436340"/>
            <a:ext cx="1873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No. of Partitions</a:t>
            </a:r>
            <a:endParaRPr lang="en-US" dirty="0"/>
          </a:p>
        </p:txBody>
      </p:sp>
      <p:graphicFrame>
        <p:nvGraphicFramePr>
          <p:cNvPr id="40" name="表格 102">
            <a:extLst>
              <a:ext uri="{FF2B5EF4-FFF2-40B4-BE49-F238E27FC236}">
                <a16:creationId xmlns:a16="http://schemas.microsoft.com/office/drawing/2014/main" id="{D187CEC4-F7AB-4F0C-96E8-DFFAC77F80B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257800" y="4377010"/>
          <a:ext cx="2025094" cy="886568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21946">
                  <a:extLst>
                    <a:ext uri="{9D8B030D-6E8A-4147-A177-3AD203B41FA5}">
                      <a16:colId xmlns:a16="http://schemas.microsoft.com/office/drawing/2014/main" val="733900973"/>
                    </a:ext>
                  </a:extLst>
                </a:gridCol>
                <a:gridCol w="1503148">
                  <a:extLst>
                    <a:ext uri="{9D8B030D-6E8A-4147-A177-3AD203B41FA5}">
                      <a16:colId xmlns:a16="http://schemas.microsoft.com/office/drawing/2014/main" val="3880606258"/>
                    </a:ext>
                  </a:extLst>
                </a:gridCol>
              </a:tblGrid>
              <a:tr h="219005">
                <a:tc>
                  <a:txBody>
                    <a:bodyPr/>
                    <a:lstStyle/>
                    <a:p>
                      <a:r>
                        <a:rPr lang="en-US" altLang="zh-CN" sz="1100" dirty="0"/>
                        <a:t>Input 1</a:t>
                      </a:r>
                      <a:endParaRPr lang="zh-CN" altLang="en-US" sz="1100" dirty="0"/>
                    </a:p>
                  </a:txBody>
                  <a:tcPr marL="54001" marR="54001" marT="27001" marB="2700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100" dirty="0"/>
                        <a:t>Join 2, Join 3</a:t>
                      </a:r>
                      <a:endParaRPr lang="zh-CN" altLang="en-US" sz="1100" dirty="0"/>
                    </a:p>
                  </a:txBody>
                  <a:tcPr marL="54001" marR="54001" marT="27001" marB="2700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86581262"/>
                  </a:ext>
                </a:extLst>
              </a:tr>
              <a:tr h="219005">
                <a:tc>
                  <a:txBody>
                    <a:bodyPr/>
                    <a:lstStyle/>
                    <a:p>
                      <a:r>
                        <a:rPr lang="en-US" altLang="zh-CN" sz="1100" dirty="0"/>
                        <a:t>Input 2</a:t>
                      </a:r>
                      <a:endParaRPr lang="zh-CN" altLang="en-US" sz="1100" dirty="0"/>
                    </a:p>
                  </a:txBody>
                  <a:tcPr marL="54001" marR="54001" marT="27001" marB="27001">
                    <a:lnT w="381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100" dirty="0"/>
                        <a:t>Join 2, Join 3</a:t>
                      </a:r>
                      <a:endParaRPr lang="zh-CN" altLang="en-US" sz="1100" dirty="0"/>
                    </a:p>
                  </a:txBody>
                  <a:tcPr marL="54001" marR="54001" marT="27001" marB="27001">
                    <a:lnT w="38100" cmpd="sng">
                      <a:noFill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058859620"/>
                  </a:ext>
                </a:extLst>
              </a:tr>
              <a:tr h="219005">
                <a:tc>
                  <a:txBody>
                    <a:bodyPr/>
                    <a:lstStyle/>
                    <a:p>
                      <a:r>
                        <a:rPr lang="en-US" altLang="zh-CN" sz="1100" dirty="0"/>
                        <a:t>Input 3</a:t>
                      </a:r>
                      <a:endParaRPr lang="zh-CN" altLang="en-US" sz="1100" dirty="0"/>
                    </a:p>
                  </a:txBody>
                  <a:tcPr marL="54001" marR="54001" marT="27001" marB="27001"/>
                </a:tc>
                <a:tc>
                  <a:txBody>
                    <a:bodyPr/>
                    <a:lstStyle/>
                    <a:p>
                      <a:r>
                        <a:rPr lang="en-US" altLang="zh-CN" sz="1100" dirty="0"/>
                        <a:t>Join 1, Join 3</a:t>
                      </a:r>
                      <a:endParaRPr lang="zh-CN" altLang="en-US" sz="1100" dirty="0"/>
                    </a:p>
                  </a:txBody>
                  <a:tcPr marL="54001" marR="54001" marT="27001" marB="27001"/>
                </a:tc>
                <a:extLst>
                  <a:ext uri="{0D108BD9-81ED-4DB2-BD59-A6C34878D82A}">
                    <a16:rowId xmlns:a16="http://schemas.microsoft.com/office/drawing/2014/main" val="4109590119"/>
                  </a:ext>
                </a:extLst>
              </a:tr>
              <a:tr h="219005">
                <a:tc>
                  <a:txBody>
                    <a:bodyPr/>
                    <a:lstStyle/>
                    <a:p>
                      <a:r>
                        <a:rPr lang="en-US" altLang="zh-CN" sz="1100" dirty="0"/>
                        <a:t>Input 4</a:t>
                      </a:r>
                      <a:endParaRPr lang="zh-CN" altLang="en-US" sz="1100" dirty="0"/>
                    </a:p>
                  </a:txBody>
                  <a:tcPr marL="54001" marR="54001" marT="27001" marB="2700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dirty="0"/>
                        <a:t>Join 1, Join 3</a:t>
                      </a:r>
                      <a:endParaRPr lang="zh-CN" altLang="en-US" sz="1100" dirty="0"/>
                    </a:p>
                  </a:txBody>
                  <a:tcPr marL="54001" marR="54001" marT="27001" marB="27001"/>
                </a:tc>
                <a:extLst>
                  <a:ext uri="{0D108BD9-81ED-4DB2-BD59-A6C34878D82A}">
                    <a16:rowId xmlns:a16="http://schemas.microsoft.com/office/drawing/2014/main" val="1810048263"/>
                  </a:ext>
                </a:extLst>
              </a:tr>
            </a:tbl>
          </a:graphicData>
        </a:graphic>
      </p:graphicFrame>
      <p:cxnSp>
        <p:nvCxnSpPr>
          <p:cNvPr id="32" name="Straight Arrow Connector 31"/>
          <p:cNvCxnSpPr/>
          <p:nvPr/>
        </p:nvCxnSpPr>
        <p:spPr>
          <a:xfrm>
            <a:off x="3059084" y="4172989"/>
            <a:ext cx="0" cy="29094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895868" y="4864357"/>
            <a:ext cx="40981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Set this join operator’s other </a:t>
            </a:r>
            <a:r>
              <a:rPr lang="en-US" dirty="0" err="1"/>
              <a:t>StreamEdges</a:t>
            </a:r>
            <a:r>
              <a:rPr lang="en-US" dirty="0"/>
              <a:t>’ partition equal to the join’s partition</a:t>
            </a:r>
          </a:p>
        </p:txBody>
      </p:sp>
    </p:spTree>
    <p:extLst>
      <p:ext uri="{BB962C8B-B14F-4D97-AF65-F5344CB8AC3E}">
        <p14:creationId xmlns:p14="http://schemas.microsoft.com/office/powerpoint/2010/main" val="158115339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00141"/>
            <a:ext cx="10515600" cy="1325563"/>
          </a:xfrm>
        </p:spPr>
        <p:txBody>
          <a:bodyPr/>
          <a:lstStyle/>
          <a:p>
            <a:r>
              <a:rPr lang="en-US" altLang="zh-CN" dirty="0"/>
              <a:t>Calculate Partition Count</a:t>
            </a:r>
            <a:endParaRPr lang="en-US" dirty="0"/>
          </a:p>
        </p:txBody>
      </p:sp>
      <p:sp>
        <p:nvSpPr>
          <p:cNvPr id="3" name="矩形 9">
            <a:extLst>
              <a:ext uri="{FF2B5EF4-FFF2-40B4-BE49-F238E27FC236}">
                <a16:creationId xmlns:a16="http://schemas.microsoft.com/office/drawing/2014/main" id="{C5798EB4-90A3-47F0-AD6F-2685B41AED15}"/>
              </a:ext>
            </a:extLst>
          </p:cNvPr>
          <p:cNvSpPr/>
          <p:nvPr/>
        </p:nvSpPr>
        <p:spPr>
          <a:xfrm>
            <a:off x="2786917" y="1856481"/>
            <a:ext cx="5777727" cy="218342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: 圆角 12">
            <a:extLst>
              <a:ext uri="{FF2B5EF4-FFF2-40B4-BE49-F238E27FC236}">
                <a16:creationId xmlns:a16="http://schemas.microsoft.com/office/drawing/2014/main" id="{EB331E8F-DACF-4CAC-8670-6C7B2253472B}"/>
              </a:ext>
            </a:extLst>
          </p:cNvPr>
          <p:cNvSpPr/>
          <p:nvPr/>
        </p:nvSpPr>
        <p:spPr>
          <a:xfrm>
            <a:off x="3242558" y="2047702"/>
            <a:ext cx="1134533" cy="35657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13">
            <a:extLst>
              <a:ext uri="{FF2B5EF4-FFF2-40B4-BE49-F238E27FC236}">
                <a16:creationId xmlns:a16="http://schemas.microsoft.com/office/drawing/2014/main" id="{9198F9AC-D5C6-46F4-B1F8-EA0FBA16AB06}"/>
              </a:ext>
            </a:extLst>
          </p:cNvPr>
          <p:cNvSpPr txBox="1"/>
          <p:nvPr/>
        </p:nvSpPr>
        <p:spPr>
          <a:xfrm>
            <a:off x="3360556" y="2047702"/>
            <a:ext cx="898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Input 1</a:t>
            </a:r>
            <a:endParaRPr lang="zh-CN" altLang="en-US" dirty="0"/>
          </a:p>
        </p:txBody>
      </p:sp>
      <p:sp>
        <p:nvSpPr>
          <p:cNvPr id="6" name="矩形: 圆角 14">
            <a:extLst>
              <a:ext uri="{FF2B5EF4-FFF2-40B4-BE49-F238E27FC236}">
                <a16:creationId xmlns:a16="http://schemas.microsoft.com/office/drawing/2014/main" id="{319D506D-83BC-4A99-AAF4-91F11A93CF22}"/>
              </a:ext>
            </a:extLst>
          </p:cNvPr>
          <p:cNvSpPr/>
          <p:nvPr/>
        </p:nvSpPr>
        <p:spPr>
          <a:xfrm>
            <a:off x="3242558" y="2562689"/>
            <a:ext cx="1134533" cy="35657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15">
            <a:extLst>
              <a:ext uri="{FF2B5EF4-FFF2-40B4-BE49-F238E27FC236}">
                <a16:creationId xmlns:a16="http://schemas.microsoft.com/office/drawing/2014/main" id="{276A04AA-AFBD-4E98-AFCB-8A4E0465CB65}"/>
              </a:ext>
            </a:extLst>
          </p:cNvPr>
          <p:cNvSpPr txBox="1"/>
          <p:nvPr/>
        </p:nvSpPr>
        <p:spPr>
          <a:xfrm>
            <a:off x="3360556" y="2562689"/>
            <a:ext cx="898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Input 2</a:t>
            </a:r>
            <a:endParaRPr lang="zh-CN" altLang="en-US" dirty="0"/>
          </a:p>
        </p:txBody>
      </p:sp>
      <p:sp>
        <p:nvSpPr>
          <p:cNvPr id="8" name="矩形: 圆角 16">
            <a:extLst>
              <a:ext uri="{FF2B5EF4-FFF2-40B4-BE49-F238E27FC236}">
                <a16:creationId xmlns:a16="http://schemas.microsoft.com/office/drawing/2014/main" id="{04D899CF-FA16-4EE4-8BD4-06C970C77183}"/>
              </a:ext>
            </a:extLst>
          </p:cNvPr>
          <p:cNvSpPr/>
          <p:nvPr/>
        </p:nvSpPr>
        <p:spPr>
          <a:xfrm>
            <a:off x="3242558" y="3061790"/>
            <a:ext cx="1134533" cy="35657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17">
            <a:extLst>
              <a:ext uri="{FF2B5EF4-FFF2-40B4-BE49-F238E27FC236}">
                <a16:creationId xmlns:a16="http://schemas.microsoft.com/office/drawing/2014/main" id="{C541421E-D067-42B7-8219-739C4BB386CB}"/>
              </a:ext>
            </a:extLst>
          </p:cNvPr>
          <p:cNvSpPr txBox="1"/>
          <p:nvPr/>
        </p:nvSpPr>
        <p:spPr>
          <a:xfrm>
            <a:off x="3360556" y="3061790"/>
            <a:ext cx="898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Input 3</a:t>
            </a:r>
            <a:endParaRPr lang="zh-CN" altLang="en-US" dirty="0"/>
          </a:p>
        </p:txBody>
      </p:sp>
      <p:sp>
        <p:nvSpPr>
          <p:cNvPr id="10" name="矩形: 圆角 18">
            <a:extLst>
              <a:ext uri="{FF2B5EF4-FFF2-40B4-BE49-F238E27FC236}">
                <a16:creationId xmlns:a16="http://schemas.microsoft.com/office/drawing/2014/main" id="{6811D66D-9E51-498B-9AD3-D882798AB96E}"/>
              </a:ext>
            </a:extLst>
          </p:cNvPr>
          <p:cNvSpPr/>
          <p:nvPr/>
        </p:nvSpPr>
        <p:spPr>
          <a:xfrm>
            <a:off x="3242558" y="3544173"/>
            <a:ext cx="1134533" cy="35657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9">
            <a:extLst>
              <a:ext uri="{FF2B5EF4-FFF2-40B4-BE49-F238E27FC236}">
                <a16:creationId xmlns:a16="http://schemas.microsoft.com/office/drawing/2014/main" id="{2774E55B-EF78-4CA4-B4DF-70F85A6FC31A}"/>
              </a:ext>
            </a:extLst>
          </p:cNvPr>
          <p:cNvSpPr txBox="1"/>
          <p:nvPr/>
        </p:nvSpPr>
        <p:spPr>
          <a:xfrm>
            <a:off x="3360556" y="3544173"/>
            <a:ext cx="898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Input 4</a:t>
            </a:r>
            <a:endParaRPr lang="zh-CN" altLang="en-US" dirty="0"/>
          </a:p>
        </p:txBody>
      </p:sp>
      <p:sp>
        <p:nvSpPr>
          <p:cNvPr id="12" name="椭圆 31">
            <a:extLst>
              <a:ext uri="{FF2B5EF4-FFF2-40B4-BE49-F238E27FC236}">
                <a16:creationId xmlns:a16="http://schemas.microsoft.com/office/drawing/2014/main" id="{AD5288E3-20B9-40CA-A784-9E7FE04D48CB}"/>
              </a:ext>
            </a:extLst>
          </p:cNvPr>
          <p:cNvSpPr/>
          <p:nvPr/>
        </p:nvSpPr>
        <p:spPr>
          <a:xfrm>
            <a:off x="4908691" y="2304487"/>
            <a:ext cx="357076" cy="357076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  <p:cxnSp>
        <p:nvCxnSpPr>
          <p:cNvPr id="13" name="直接箭头连接符 33">
            <a:extLst>
              <a:ext uri="{FF2B5EF4-FFF2-40B4-BE49-F238E27FC236}">
                <a16:creationId xmlns:a16="http://schemas.microsoft.com/office/drawing/2014/main" id="{448733BD-D129-4CBF-9823-3CE62AE729BC}"/>
              </a:ext>
            </a:extLst>
          </p:cNvPr>
          <p:cNvCxnSpPr>
            <a:stCxn id="4" idx="3"/>
            <a:endCxn id="12" idx="2"/>
          </p:cNvCxnSpPr>
          <p:nvPr/>
        </p:nvCxnSpPr>
        <p:spPr>
          <a:xfrm>
            <a:off x="4377091" y="2225987"/>
            <a:ext cx="531600" cy="2570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36">
            <a:extLst>
              <a:ext uri="{FF2B5EF4-FFF2-40B4-BE49-F238E27FC236}">
                <a16:creationId xmlns:a16="http://schemas.microsoft.com/office/drawing/2014/main" id="{4272432D-DEAC-4F33-AC8D-2A92557EF650}"/>
              </a:ext>
            </a:extLst>
          </p:cNvPr>
          <p:cNvCxnSpPr>
            <a:stCxn id="6" idx="3"/>
            <a:endCxn id="12" idx="2"/>
          </p:cNvCxnSpPr>
          <p:nvPr/>
        </p:nvCxnSpPr>
        <p:spPr>
          <a:xfrm flipV="1">
            <a:off x="4377091" y="2483025"/>
            <a:ext cx="531600" cy="2579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39">
            <a:extLst>
              <a:ext uri="{FF2B5EF4-FFF2-40B4-BE49-F238E27FC236}">
                <a16:creationId xmlns:a16="http://schemas.microsoft.com/office/drawing/2014/main" id="{3625E1A3-8A8F-41EC-8861-384946F06E9C}"/>
              </a:ext>
            </a:extLst>
          </p:cNvPr>
          <p:cNvCxnSpPr>
            <a:cxnSpLocks/>
            <a:stCxn id="8" idx="3"/>
            <a:endCxn id="17" idx="2"/>
          </p:cNvCxnSpPr>
          <p:nvPr/>
        </p:nvCxnSpPr>
        <p:spPr>
          <a:xfrm>
            <a:off x="4377091" y="3240075"/>
            <a:ext cx="531600" cy="2412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42">
            <a:extLst>
              <a:ext uri="{FF2B5EF4-FFF2-40B4-BE49-F238E27FC236}">
                <a16:creationId xmlns:a16="http://schemas.microsoft.com/office/drawing/2014/main" id="{1B27145B-E8E5-4421-A03F-783416EB4E05}"/>
              </a:ext>
            </a:extLst>
          </p:cNvPr>
          <p:cNvCxnSpPr>
            <a:cxnSpLocks/>
            <a:stCxn id="10" idx="3"/>
            <a:endCxn id="17" idx="2"/>
          </p:cNvCxnSpPr>
          <p:nvPr/>
        </p:nvCxnSpPr>
        <p:spPr>
          <a:xfrm flipV="1">
            <a:off x="4377091" y="3481278"/>
            <a:ext cx="531600" cy="2411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椭圆 50">
            <a:extLst>
              <a:ext uri="{FF2B5EF4-FFF2-40B4-BE49-F238E27FC236}">
                <a16:creationId xmlns:a16="http://schemas.microsoft.com/office/drawing/2014/main" id="{41231F5B-1E54-4206-914C-D687E6B29B40}"/>
              </a:ext>
            </a:extLst>
          </p:cNvPr>
          <p:cNvSpPr/>
          <p:nvPr/>
        </p:nvSpPr>
        <p:spPr>
          <a:xfrm>
            <a:off x="4908691" y="3302740"/>
            <a:ext cx="357076" cy="357076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55">
            <a:extLst>
              <a:ext uri="{FF2B5EF4-FFF2-40B4-BE49-F238E27FC236}">
                <a16:creationId xmlns:a16="http://schemas.microsoft.com/office/drawing/2014/main" id="{2DD54099-62BB-411B-B619-56AAB9664C1F}"/>
              </a:ext>
            </a:extLst>
          </p:cNvPr>
          <p:cNvSpPr txBox="1"/>
          <p:nvPr/>
        </p:nvSpPr>
        <p:spPr>
          <a:xfrm>
            <a:off x="4752489" y="3670576"/>
            <a:ext cx="759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Join 1</a:t>
            </a:r>
            <a:endParaRPr lang="zh-CN" altLang="en-US" dirty="0"/>
          </a:p>
        </p:txBody>
      </p:sp>
      <p:cxnSp>
        <p:nvCxnSpPr>
          <p:cNvPr id="19" name="直接箭头连接符 60">
            <a:extLst>
              <a:ext uri="{FF2B5EF4-FFF2-40B4-BE49-F238E27FC236}">
                <a16:creationId xmlns:a16="http://schemas.microsoft.com/office/drawing/2014/main" id="{45526F11-109B-4310-83BD-2D49DB39BD50}"/>
              </a:ext>
            </a:extLst>
          </p:cNvPr>
          <p:cNvCxnSpPr>
            <a:cxnSpLocks/>
            <a:stCxn id="12" idx="6"/>
            <a:endCxn id="20" idx="2"/>
          </p:cNvCxnSpPr>
          <p:nvPr/>
        </p:nvCxnSpPr>
        <p:spPr>
          <a:xfrm>
            <a:off x="5265767" y="2483025"/>
            <a:ext cx="532643" cy="51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椭圆 63">
            <a:extLst>
              <a:ext uri="{FF2B5EF4-FFF2-40B4-BE49-F238E27FC236}">
                <a16:creationId xmlns:a16="http://schemas.microsoft.com/office/drawing/2014/main" id="{D5A0806E-D6E2-4C71-8013-96B28FCE167B}"/>
              </a:ext>
            </a:extLst>
          </p:cNvPr>
          <p:cNvSpPr/>
          <p:nvPr/>
        </p:nvSpPr>
        <p:spPr>
          <a:xfrm>
            <a:off x="5798410" y="2309598"/>
            <a:ext cx="357076" cy="357076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66">
            <a:extLst>
              <a:ext uri="{FF2B5EF4-FFF2-40B4-BE49-F238E27FC236}">
                <a16:creationId xmlns:a16="http://schemas.microsoft.com/office/drawing/2014/main" id="{7356D5C7-BC70-4814-86AA-8A017B81FB62}"/>
              </a:ext>
            </a:extLst>
          </p:cNvPr>
          <p:cNvSpPr/>
          <p:nvPr/>
        </p:nvSpPr>
        <p:spPr>
          <a:xfrm>
            <a:off x="5796407" y="3254035"/>
            <a:ext cx="357076" cy="357076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2" name="直接箭头连接符 71">
            <a:extLst>
              <a:ext uri="{FF2B5EF4-FFF2-40B4-BE49-F238E27FC236}">
                <a16:creationId xmlns:a16="http://schemas.microsoft.com/office/drawing/2014/main" id="{62D66648-ED9C-42E1-940F-A78F602D50DA}"/>
              </a:ext>
            </a:extLst>
          </p:cNvPr>
          <p:cNvCxnSpPr>
            <a:stCxn id="17" idx="6"/>
            <a:endCxn id="21" idx="2"/>
          </p:cNvCxnSpPr>
          <p:nvPr/>
        </p:nvCxnSpPr>
        <p:spPr>
          <a:xfrm flipV="1">
            <a:off x="5265767" y="3432573"/>
            <a:ext cx="530640" cy="487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72">
            <a:extLst>
              <a:ext uri="{FF2B5EF4-FFF2-40B4-BE49-F238E27FC236}">
                <a16:creationId xmlns:a16="http://schemas.microsoft.com/office/drawing/2014/main" id="{6FFF9011-EE83-4F0F-9072-C3A9CDFFC773}"/>
              </a:ext>
            </a:extLst>
          </p:cNvPr>
          <p:cNvSpPr txBox="1"/>
          <p:nvPr/>
        </p:nvSpPr>
        <p:spPr>
          <a:xfrm>
            <a:off x="4726205" y="2595377"/>
            <a:ext cx="739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Join 2</a:t>
            </a:r>
            <a:endParaRPr lang="zh-CN" altLang="en-US" dirty="0"/>
          </a:p>
        </p:txBody>
      </p:sp>
      <p:cxnSp>
        <p:nvCxnSpPr>
          <p:cNvPr id="24" name="直接箭头连接符 80">
            <a:extLst>
              <a:ext uri="{FF2B5EF4-FFF2-40B4-BE49-F238E27FC236}">
                <a16:creationId xmlns:a16="http://schemas.microsoft.com/office/drawing/2014/main" id="{FCA6152D-3D1C-426F-ADF6-38313DEE4C8B}"/>
              </a:ext>
            </a:extLst>
          </p:cNvPr>
          <p:cNvCxnSpPr>
            <a:cxnSpLocks/>
            <a:stCxn id="20" idx="6"/>
            <a:endCxn id="25" idx="2"/>
          </p:cNvCxnSpPr>
          <p:nvPr/>
        </p:nvCxnSpPr>
        <p:spPr>
          <a:xfrm>
            <a:off x="6155486" y="2488136"/>
            <a:ext cx="649600" cy="1274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椭圆 89">
            <a:extLst>
              <a:ext uri="{FF2B5EF4-FFF2-40B4-BE49-F238E27FC236}">
                <a16:creationId xmlns:a16="http://schemas.microsoft.com/office/drawing/2014/main" id="{D69030BD-EAAF-474F-9C35-44E7B547289B}"/>
              </a:ext>
            </a:extLst>
          </p:cNvPr>
          <p:cNvSpPr/>
          <p:nvPr/>
        </p:nvSpPr>
        <p:spPr>
          <a:xfrm>
            <a:off x="6805086" y="2437076"/>
            <a:ext cx="357076" cy="357076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箭头连接符 92">
            <a:extLst>
              <a:ext uri="{FF2B5EF4-FFF2-40B4-BE49-F238E27FC236}">
                <a16:creationId xmlns:a16="http://schemas.microsoft.com/office/drawing/2014/main" id="{88FD8B5E-26BA-492C-9FE3-67EC34D9DFFA}"/>
              </a:ext>
            </a:extLst>
          </p:cNvPr>
          <p:cNvCxnSpPr>
            <a:stCxn id="21" idx="6"/>
            <a:endCxn id="25" idx="2"/>
          </p:cNvCxnSpPr>
          <p:nvPr/>
        </p:nvCxnSpPr>
        <p:spPr>
          <a:xfrm flipV="1">
            <a:off x="6153483" y="2615614"/>
            <a:ext cx="651603" cy="8169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93">
            <a:extLst>
              <a:ext uri="{FF2B5EF4-FFF2-40B4-BE49-F238E27FC236}">
                <a16:creationId xmlns:a16="http://schemas.microsoft.com/office/drawing/2014/main" id="{B100081C-90B4-4495-ACFD-A862CE3B4261}"/>
              </a:ext>
            </a:extLst>
          </p:cNvPr>
          <p:cNvSpPr txBox="1"/>
          <p:nvPr/>
        </p:nvSpPr>
        <p:spPr>
          <a:xfrm>
            <a:off x="6622090" y="2735912"/>
            <a:ext cx="739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Join 3</a:t>
            </a:r>
            <a:endParaRPr lang="zh-CN" altLang="en-US" dirty="0"/>
          </a:p>
        </p:txBody>
      </p:sp>
      <p:cxnSp>
        <p:nvCxnSpPr>
          <p:cNvPr id="28" name="直接箭头连接符 95">
            <a:extLst>
              <a:ext uri="{FF2B5EF4-FFF2-40B4-BE49-F238E27FC236}">
                <a16:creationId xmlns:a16="http://schemas.microsoft.com/office/drawing/2014/main" id="{95511375-88E1-484E-A3DB-321BA05D11F9}"/>
              </a:ext>
            </a:extLst>
          </p:cNvPr>
          <p:cNvCxnSpPr>
            <a:cxnSpLocks/>
            <a:stCxn id="25" idx="6"/>
            <a:endCxn id="29" idx="2"/>
          </p:cNvCxnSpPr>
          <p:nvPr/>
        </p:nvCxnSpPr>
        <p:spPr>
          <a:xfrm flipV="1">
            <a:off x="7162162" y="2610785"/>
            <a:ext cx="538609" cy="48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椭圆 96">
            <a:extLst>
              <a:ext uri="{FF2B5EF4-FFF2-40B4-BE49-F238E27FC236}">
                <a16:creationId xmlns:a16="http://schemas.microsoft.com/office/drawing/2014/main" id="{97E3F31A-09D6-4184-B46B-82550B796332}"/>
              </a:ext>
            </a:extLst>
          </p:cNvPr>
          <p:cNvSpPr/>
          <p:nvPr/>
        </p:nvSpPr>
        <p:spPr>
          <a:xfrm>
            <a:off x="7700771" y="2432247"/>
            <a:ext cx="357076" cy="357076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2962783" y="2027860"/>
            <a:ext cx="381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2944956" y="2537556"/>
            <a:ext cx="381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2956008" y="3052877"/>
            <a:ext cx="381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2964815" y="3539414"/>
            <a:ext cx="381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494288" y="4351651"/>
            <a:ext cx="366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Join Queue: Join 2, </a:t>
            </a:r>
            <a:r>
              <a:rPr lang="en-US" altLang="zh-CN" dirty="0"/>
              <a:t>Join 1, Join 3 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2157748" y="1436340"/>
            <a:ext cx="1873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No. of Partitions</a:t>
            </a:r>
            <a:endParaRPr lang="en-US" dirty="0"/>
          </a:p>
        </p:txBody>
      </p:sp>
      <p:graphicFrame>
        <p:nvGraphicFramePr>
          <p:cNvPr id="40" name="表格 102">
            <a:extLst>
              <a:ext uri="{FF2B5EF4-FFF2-40B4-BE49-F238E27FC236}">
                <a16:creationId xmlns:a16="http://schemas.microsoft.com/office/drawing/2014/main" id="{D187CEC4-F7AB-4F0C-96E8-DFFAC77F80B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257800" y="4377010"/>
          <a:ext cx="2025094" cy="886568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21946">
                  <a:extLst>
                    <a:ext uri="{9D8B030D-6E8A-4147-A177-3AD203B41FA5}">
                      <a16:colId xmlns:a16="http://schemas.microsoft.com/office/drawing/2014/main" val="733900973"/>
                    </a:ext>
                  </a:extLst>
                </a:gridCol>
                <a:gridCol w="1503148">
                  <a:extLst>
                    <a:ext uri="{9D8B030D-6E8A-4147-A177-3AD203B41FA5}">
                      <a16:colId xmlns:a16="http://schemas.microsoft.com/office/drawing/2014/main" val="3880606258"/>
                    </a:ext>
                  </a:extLst>
                </a:gridCol>
              </a:tblGrid>
              <a:tr h="219005">
                <a:tc>
                  <a:txBody>
                    <a:bodyPr/>
                    <a:lstStyle/>
                    <a:p>
                      <a:r>
                        <a:rPr lang="en-US" altLang="zh-CN" sz="1100" dirty="0"/>
                        <a:t>Input 1</a:t>
                      </a:r>
                      <a:endParaRPr lang="zh-CN" altLang="en-US" sz="1100" dirty="0"/>
                    </a:p>
                  </a:txBody>
                  <a:tcPr marL="54001" marR="54001" marT="27001" marB="2700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100" dirty="0"/>
                        <a:t>Join 2, Join 3</a:t>
                      </a:r>
                      <a:endParaRPr lang="zh-CN" altLang="en-US" sz="1100" dirty="0"/>
                    </a:p>
                  </a:txBody>
                  <a:tcPr marL="54001" marR="54001" marT="27001" marB="2700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86581262"/>
                  </a:ext>
                </a:extLst>
              </a:tr>
              <a:tr h="219005">
                <a:tc>
                  <a:txBody>
                    <a:bodyPr/>
                    <a:lstStyle/>
                    <a:p>
                      <a:r>
                        <a:rPr lang="en-US" altLang="zh-CN" sz="1100" dirty="0"/>
                        <a:t>Input 2</a:t>
                      </a:r>
                      <a:endParaRPr lang="zh-CN" altLang="en-US" sz="1100" dirty="0"/>
                    </a:p>
                  </a:txBody>
                  <a:tcPr marL="54001" marR="54001" marT="27001" marB="27001">
                    <a:lnT w="381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100" dirty="0"/>
                        <a:t>Join 2, Join 3</a:t>
                      </a:r>
                      <a:endParaRPr lang="zh-CN" altLang="en-US" sz="1100" dirty="0"/>
                    </a:p>
                  </a:txBody>
                  <a:tcPr marL="54001" marR="54001" marT="27001" marB="27001">
                    <a:lnT w="38100" cmpd="sng">
                      <a:noFill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058859620"/>
                  </a:ext>
                </a:extLst>
              </a:tr>
              <a:tr h="219005">
                <a:tc>
                  <a:txBody>
                    <a:bodyPr/>
                    <a:lstStyle/>
                    <a:p>
                      <a:r>
                        <a:rPr lang="en-US" altLang="zh-CN" sz="1100" dirty="0"/>
                        <a:t>Input 3</a:t>
                      </a:r>
                      <a:endParaRPr lang="zh-CN" altLang="en-US" sz="1100" dirty="0"/>
                    </a:p>
                  </a:txBody>
                  <a:tcPr marL="54001" marR="54001" marT="27001" marB="27001"/>
                </a:tc>
                <a:tc>
                  <a:txBody>
                    <a:bodyPr/>
                    <a:lstStyle/>
                    <a:p>
                      <a:r>
                        <a:rPr lang="en-US" altLang="zh-CN" sz="1100" dirty="0"/>
                        <a:t>Join 1, Join 3</a:t>
                      </a:r>
                      <a:endParaRPr lang="zh-CN" altLang="en-US" sz="1100" dirty="0"/>
                    </a:p>
                  </a:txBody>
                  <a:tcPr marL="54001" marR="54001" marT="27001" marB="27001"/>
                </a:tc>
                <a:extLst>
                  <a:ext uri="{0D108BD9-81ED-4DB2-BD59-A6C34878D82A}">
                    <a16:rowId xmlns:a16="http://schemas.microsoft.com/office/drawing/2014/main" val="4109590119"/>
                  </a:ext>
                </a:extLst>
              </a:tr>
              <a:tr h="219005">
                <a:tc>
                  <a:txBody>
                    <a:bodyPr/>
                    <a:lstStyle/>
                    <a:p>
                      <a:r>
                        <a:rPr lang="en-US" altLang="zh-CN" sz="1100" dirty="0"/>
                        <a:t>Input 4</a:t>
                      </a:r>
                      <a:endParaRPr lang="zh-CN" altLang="en-US" sz="1100" dirty="0"/>
                    </a:p>
                  </a:txBody>
                  <a:tcPr marL="54001" marR="54001" marT="27001" marB="2700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dirty="0"/>
                        <a:t>Join 1, Join 3</a:t>
                      </a:r>
                      <a:endParaRPr lang="zh-CN" altLang="en-US" sz="1100" dirty="0"/>
                    </a:p>
                  </a:txBody>
                  <a:tcPr marL="54001" marR="54001" marT="27001" marB="27001"/>
                </a:tc>
                <a:extLst>
                  <a:ext uri="{0D108BD9-81ED-4DB2-BD59-A6C34878D82A}">
                    <a16:rowId xmlns:a16="http://schemas.microsoft.com/office/drawing/2014/main" val="1810048263"/>
                  </a:ext>
                </a:extLst>
              </a:tr>
            </a:tbl>
          </a:graphicData>
        </a:graphic>
      </p:graphicFrame>
      <p:cxnSp>
        <p:nvCxnSpPr>
          <p:cNvPr id="32" name="Straight Arrow Connector 31"/>
          <p:cNvCxnSpPr/>
          <p:nvPr/>
        </p:nvCxnSpPr>
        <p:spPr>
          <a:xfrm>
            <a:off x="3607724" y="4086064"/>
            <a:ext cx="0" cy="29094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04203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00141"/>
            <a:ext cx="10515600" cy="1325563"/>
          </a:xfrm>
        </p:spPr>
        <p:txBody>
          <a:bodyPr/>
          <a:lstStyle/>
          <a:p>
            <a:r>
              <a:rPr lang="en-US" altLang="zh-CN" dirty="0"/>
              <a:t>Calculate Partition Count</a:t>
            </a:r>
            <a:endParaRPr lang="en-US" dirty="0"/>
          </a:p>
        </p:txBody>
      </p:sp>
      <p:sp>
        <p:nvSpPr>
          <p:cNvPr id="3" name="矩形 9">
            <a:extLst>
              <a:ext uri="{FF2B5EF4-FFF2-40B4-BE49-F238E27FC236}">
                <a16:creationId xmlns:a16="http://schemas.microsoft.com/office/drawing/2014/main" id="{C5798EB4-90A3-47F0-AD6F-2685B41AED15}"/>
              </a:ext>
            </a:extLst>
          </p:cNvPr>
          <p:cNvSpPr/>
          <p:nvPr/>
        </p:nvSpPr>
        <p:spPr>
          <a:xfrm>
            <a:off x="2786917" y="1856481"/>
            <a:ext cx="5777727" cy="218342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: 圆角 12">
            <a:extLst>
              <a:ext uri="{FF2B5EF4-FFF2-40B4-BE49-F238E27FC236}">
                <a16:creationId xmlns:a16="http://schemas.microsoft.com/office/drawing/2014/main" id="{EB331E8F-DACF-4CAC-8670-6C7B2253472B}"/>
              </a:ext>
            </a:extLst>
          </p:cNvPr>
          <p:cNvSpPr/>
          <p:nvPr/>
        </p:nvSpPr>
        <p:spPr>
          <a:xfrm>
            <a:off x="3242558" y="2047702"/>
            <a:ext cx="1134533" cy="35657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13">
            <a:extLst>
              <a:ext uri="{FF2B5EF4-FFF2-40B4-BE49-F238E27FC236}">
                <a16:creationId xmlns:a16="http://schemas.microsoft.com/office/drawing/2014/main" id="{9198F9AC-D5C6-46F4-B1F8-EA0FBA16AB06}"/>
              </a:ext>
            </a:extLst>
          </p:cNvPr>
          <p:cNvSpPr txBox="1"/>
          <p:nvPr/>
        </p:nvSpPr>
        <p:spPr>
          <a:xfrm>
            <a:off x="3360556" y="2047702"/>
            <a:ext cx="898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Input 1</a:t>
            </a:r>
            <a:endParaRPr lang="zh-CN" altLang="en-US" dirty="0"/>
          </a:p>
        </p:txBody>
      </p:sp>
      <p:sp>
        <p:nvSpPr>
          <p:cNvPr id="6" name="矩形: 圆角 14">
            <a:extLst>
              <a:ext uri="{FF2B5EF4-FFF2-40B4-BE49-F238E27FC236}">
                <a16:creationId xmlns:a16="http://schemas.microsoft.com/office/drawing/2014/main" id="{319D506D-83BC-4A99-AAF4-91F11A93CF22}"/>
              </a:ext>
            </a:extLst>
          </p:cNvPr>
          <p:cNvSpPr/>
          <p:nvPr/>
        </p:nvSpPr>
        <p:spPr>
          <a:xfrm>
            <a:off x="3242558" y="2562689"/>
            <a:ext cx="1134533" cy="35657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15">
            <a:extLst>
              <a:ext uri="{FF2B5EF4-FFF2-40B4-BE49-F238E27FC236}">
                <a16:creationId xmlns:a16="http://schemas.microsoft.com/office/drawing/2014/main" id="{276A04AA-AFBD-4E98-AFCB-8A4E0465CB65}"/>
              </a:ext>
            </a:extLst>
          </p:cNvPr>
          <p:cNvSpPr txBox="1"/>
          <p:nvPr/>
        </p:nvSpPr>
        <p:spPr>
          <a:xfrm>
            <a:off x="3360556" y="2562689"/>
            <a:ext cx="898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Input 2</a:t>
            </a:r>
            <a:endParaRPr lang="zh-CN" altLang="en-US" dirty="0"/>
          </a:p>
        </p:txBody>
      </p:sp>
      <p:sp>
        <p:nvSpPr>
          <p:cNvPr id="8" name="矩形: 圆角 16">
            <a:extLst>
              <a:ext uri="{FF2B5EF4-FFF2-40B4-BE49-F238E27FC236}">
                <a16:creationId xmlns:a16="http://schemas.microsoft.com/office/drawing/2014/main" id="{04D899CF-FA16-4EE4-8BD4-06C970C77183}"/>
              </a:ext>
            </a:extLst>
          </p:cNvPr>
          <p:cNvSpPr/>
          <p:nvPr/>
        </p:nvSpPr>
        <p:spPr>
          <a:xfrm>
            <a:off x="3242558" y="3061790"/>
            <a:ext cx="1134533" cy="35657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17">
            <a:extLst>
              <a:ext uri="{FF2B5EF4-FFF2-40B4-BE49-F238E27FC236}">
                <a16:creationId xmlns:a16="http://schemas.microsoft.com/office/drawing/2014/main" id="{C541421E-D067-42B7-8219-739C4BB386CB}"/>
              </a:ext>
            </a:extLst>
          </p:cNvPr>
          <p:cNvSpPr txBox="1"/>
          <p:nvPr/>
        </p:nvSpPr>
        <p:spPr>
          <a:xfrm>
            <a:off x="3360556" y="3061790"/>
            <a:ext cx="898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Input 3</a:t>
            </a:r>
            <a:endParaRPr lang="zh-CN" altLang="en-US" dirty="0"/>
          </a:p>
        </p:txBody>
      </p:sp>
      <p:sp>
        <p:nvSpPr>
          <p:cNvPr id="10" name="矩形: 圆角 18">
            <a:extLst>
              <a:ext uri="{FF2B5EF4-FFF2-40B4-BE49-F238E27FC236}">
                <a16:creationId xmlns:a16="http://schemas.microsoft.com/office/drawing/2014/main" id="{6811D66D-9E51-498B-9AD3-D882798AB96E}"/>
              </a:ext>
            </a:extLst>
          </p:cNvPr>
          <p:cNvSpPr/>
          <p:nvPr/>
        </p:nvSpPr>
        <p:spPr>
          <a:xfrm>
            <a:off x="3242558" y="3544173"/>
            <a:ext cx="1134533" cy="35657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9">
            <a:extLst>
              <a:ext uri="{FF2B5EF4-FFF2-40B4-BE49-F238E27FC236}">
                <a16:creationId xmlns:a16="http://schemas.microsoft.com/office/drawing/2014/main" id="{2774E55B-EF78-4CA4-B4DF-70F85A6FC31A}"/>
              </a:ext>
            </a:extLst>
          </p:cNvPr>
          <p:cNvSpPr txBox="1"/>
          <p:nvPr/>
        </p:nvSpPr>
        <p:spPr>
          <a:xfrm>
            <a:off x="3360556" y="3544173"/>
            <a:ext cx="898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Input 4</a:t>
            </a:r>
            <a:endParaRPr lang="zh-CN" altLang="en-US" dirty="0"/>
          </a:p>
        </p:txBody>
      </p:sp>
      <p:sp>
        <p:nvSpPr>
          <p:cNvPr id="12" name="椭圆 31">
            <a:extLst>
              <a:ext uri="{FF2B5EF4-FFF2-40B4-BE49-F238E27FC236}">
                <a16:creationId xmlns:a16="http://schemas.microsoft.com/office/drawing/2014/main" id="{AD5288E3-20B9-40CA-A784-9E7FE04D48CB}"/>
              </a:ext>
            </a:extLst>
          </p:cNvPr>
          <p:cNvSpPr/>
          <p:nvPr/>
        </p:nvSpPr>
        <p:spPr>
          <a:xfrm>
            <a:off x="4908691" y="2304487"/>
            <a:ext cx="357076" cy="357076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  <p:cxnSp>
        <p:nvCxnSpPr>
          <p:cNvPr id="13" name="直接箭头连接符 33">
            <a:extLst>
              <a:ext uri="{FF2B5EF4-FFF2-40B4-BE49-F238E27FC236}">
                <a16:creationId xmlns:a16="http://schemas.microsoft.com/office/drawing/2014/main" id="{448733BD-D129-4CBF-9823-3CE62AE729BC}"/>
              </a:ext>
            </a:extLst>
          </p:cNvPr>
          <p:cNvCxnSpPr>
            <a:stCxn id="4" idx="3"/>
            <a:endCxn id="12" idx="2"/>
          </p:cNvCxnSpPr>
          <p:nvPr/>
        </p:nvCxnSpPr>
        <p:spPr>
          <a:xfrm>
            <a:off x="4377091" y="2225987"/>
            <a:ext cx="531600" cy="2570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36">
            <a:extLst>
              <a:ext uri="{FF2B5EF4-FFF2-40B4-BE49-F238E27FC236}">
                <a16:creationId xmlns:a16="http://schemas.microsoft.com/office/drawing/2014/main" id="{4272432D-DEAC-4F33-AC8D-2A92557EF650}"/>
              </a:ext>
            </a:extLst>
          </p:cNvPr>
          <p:cNvCxnSpPr>
            <a:stCxn id="6" idx="3"/>
            <a:endCxn id="12" idx="2"/>
          </p:cNvCxnSpPr>
          <p:nvPr/>
        </p:nvCxnSpPr>
        <p:spPr>
          <a:xfrm flipV="1">
            <a:off x="4377091" y="2483025"/>
            <a:ext cx="531600" cy="2579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39">
            <a:extLst>
              <a:ext uri="{FF2B5EF4-FFF2-40B4-BE49-F238E27FC236}">
                <a16:creationId xmlns:a16="http://schemas.microsoft.com/office/drawing/2014/main" id="{3625E1A3-8A8F-41EC-8861-384946F06E9C}"/>
              </a:ext>
            </a:extLst>
          </p:cNvPr>
          <p:cNvCxnSpPr>
            <a:cxnSpLocks/>
            <a:stCxn id="8" idx="3"/>
            <a:endCxn id="17" idx="2"/>
          </p:cNvCxnSpPr>
          <p:nvPr/>
        </p:nvCxnSpPr>
        <p:spPr>
          <a:xfrm>
            <a:off x="4377091" y="3240075"/>
            <a:ext cx="531600" cy="2412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42">
            <a:extLst>
              <a:ext uri="{FF2B5EF4-FFF2-40B4-BE49-F238E27FC236}">
                <a16:creationId xmlns:a16="http://schemas.microsoft.com/office/drawing/2014/main" id="{1B27145B-E8E5-4421-A03F-783416EB4E05}"/>
              </a:ext>
            </a:extLst>
          </p:cNvPr>
          <p:cNvCxnSpPr>
            <a:cxnSpLocks/>
            <a:stCxn id="10" idx="3"/>
            <a:endCxn id="17" idx="2"/>
          </p:cNvCxnSpPr>
          <p:nvPr/>
        </p:nvCxnSpPr>
        <p:spPr>
          <a:xfrm flipV="1">
            <a:off x="4377091" y="3481278"/>
            <a:ext cx="531600" cy="2411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椭圆 50">
            <a:extLst>
              <a:ext uri="{FF2B5EF4-FFF2-40B4-BE49-F238E27FC236}">
                <a16:creationId xmlns:a16="http://schemas.microsoft.com/office/drawing/2014/main" id="{41231F5B-1E54-4206-914C-D687E6B29B40}"/>
              </a:ext>
            </a:extLst>
          </p:cNvPr>
          <p:cNvSpPr/>
          <p:nvPr/>
        </p:nvSpPr>
        <p:spPr>
          <a:xfrm>
            <a:off x="4908691" y="3302740"/>
            <a:ext cx="357076" cy="357076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18" name="文本框 55">
            <a:extLst>
              <a:ext uri="{FF2B5EF4-FFF2-40B4-BE49-F238E27FC236}">
                <a16:creationId xmlns:a16="http://schemas.microsoft.com/office/drawing/2014/main" id="{2DD54099-62BB-411B-B619-56AAB9664C1F}"/>
              </a:ext>
            </a:extLst>
          </p:cNvPr>
          <p:cNvSpPr txBox="1"/>
          <p:nvPr/>
        </p:nvSpPr>
        <p:spPr>
          <a:xfrm>
            <a:off x="4752489" y="3670576"/>
            <a:ext cx="759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Join 1</a:t>
            </a:r>
            <a:endParaRPr lang="zh-CN" altLang="en-US" dirty="0"/>
          </a:p>
        </p:txBody>
      </p:sp>
      <p:cxnSp>
        <p:nvCxnSpPr>
          <p:cNvPr id="19" name="直接箭头连接符 60">
            <a:extLst>
              <a:ext uri="{FF2B5EF4-FFF2-40B4-BE49-F238E27FC236}">
                <a16:creationId xmlns:a16="http://schemas.microsoft.com/office/drawing/2014/main" id="{45526F11-109B-4310-83BD-2D49DB39BD50}"/>
              </a:ext>
            </a:extLst>
          </p:cNvPr>
          <p:cNvCxnSpPr>
            <a:cxnSpLocks/>
            <a:stCxn id="12" idx="6"/>
            <a:endCxn id="20" idx="2"/>
          </p:cNvCxnSpPr>
          <p:nvPr/>
        </p:nvCxnSpPr>
        <p:spPr>
          <a:xfrm>
            <a:off x="5265767" y="2483025"/>
            <a:ext cx="532643" cy="51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椭圆 63">
            <a:extLst>
              <a:ext uri="{FF2B5EF4-FFF2-40B4-BE49-F238E27FC236}">
                <a16:creationId xmlns:a16="http://schemas.microsoft.com/office/drawing/2014/main" id="{D5A0806E-D6E2-4C71-8013-96B28FCE167B}"/>
              </a:ext>
            </a:extLst>
          </p:cNvPr>
          <p:cNvSpPr/>
          <p:nvPr/>
        </p:nvSpPr>
        <p:spPr>
          <a:xfrm>
            <a:off x="5798410" y="2309598"/>
            <a:ext cx="357076" cy="357076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66">
            <a:extLst>
              <a:ext uri="{FF2B5EF4-FFF2-40B4-BE49-F238E27FC236}">
                <a16:creationId xmlns:a16="http://schemas.microsoft.com/office/drawing/2014/main" id="{7356D5C7-BC70-4814-86AA-8A017B81FB62}"/>
              </a:ext>
            </a:extLst>
          </p:cNvPr>
          <p:cNvSpPr/>
          <p:nvPr/>
        </p:nvSpPr>
        <p:spPr>
          <a:xfrm>
            <a:off x="5796407" y="3254035"/>
            <a:ext cx="357076" cy="357076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2" name="直接箭头连接符 71">
            <a:extLst>
              <a:ext uri="{FF2B5EF4-FFF2-40B4-BE49-F238E27FC236}">
                <a16:creationId xmlns:a16="http://schemas.microsoft.com/office/drawing/2014/main" id="{62D66648-ED9C-42E1-940F-A78F602D50DA}"/>
              </a:ext>
            </a:extLst>
          </p:cNvPr>
          <p:cNvCxnSpPr>
            <a:stCxn id="17" idx="6"/>
            <a:endCxn id="21" idx="2"/>
          </p:cNvCxnSpPr>
          <p:nvPr/>
        </p:nvCxnSpPr>
        <p:spPr>
          <a:xfrm flipV="1">
            <a:off x="5265767" y="3432573"/>
            <a:ext cx="530640" cy="487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72">
            <a:extLst>
              <a:ext uri="{FF2B5EF4-FFF2-40B4-BE49-F238E27FC236}">
                <a16:creationId xmlns:a16="http://schemas.microsoft.com/office/drawing/2014/main" id="{6FFF9011-EE83-4F0F-9072-C3A9CDFFC773}"/>
              </a:ext>
            </a:extLst>
          </p:cNvPr>
          <p:cNvSpPr txBox="1"/>
          <p:nvPr/>
        </p:nvSpPr>
        <p:spPr>
          <a:xfrm>
            <a:off x="4726205" y="2595377"/>
            <a:ext cx="739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Join 2</a:t>
            </a:r>
            <a:endParaRPr lang="zh-CN" altLang="en-US" dirty="0"/>
          </a:p>
        </p:txBody>
      </p:sp>
      <p:cxnSp>
        <p:nvCxnSpPr>
          <p:cNvPr id="24" name="直接箭头连接符 80">
            <a:extLst>
              <a:ext uri="{FF2B5EF4-FFF2-40B4-BE49-F238E27FC236}">
                <a16:creationId xmlns:a16="http://schemas.microsoft.com/office/drawing/2014/main" id="{FCA6152D-3D1C-426F-ADF6-38313DEE4C8B}"/>
              </a:ext>
            </a:extLst>
          </p:cNvPr>
          <p:cNvCxnSpPr>
            <a:cxnSpLocks/>
            <a:stCxn id="20" idx="6"/>
            <a:endCxn id="25" idx="2"/>
          </p:cNvCxnSpPr>
          <p:nvPr/>
        </p:nvCxnSpPr>
        <p:spPr>
          <a:xfrm>
            <a:off x="6155486" y="2488136"/>
            <a:ext cx="649600" cy="1274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椭圆 89">
            <a:extLst>
              <a:ext uri="{FF2B5EF4-FFF2-40B4-BE49-F238E27FC236}">
                <a16:creationId xmlns:a16="http://schemas.microsoft.com/office/drawing/2014/main" id="{D69030BD-EAAF-474F-9C35-44E7B547289B}"/>
              </a:ext>
            </a:extLst>
          </p:cNvPr>
          <p:cNvSpPr/>
          <p:nvPr/>
        </p:nvSpPr>
        <p:spPr>
          <a:xfrm>
            <a:off x="6805086" y="2437076"/>
            <a:ext cx="357076" cy="357076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箭头连接符 92">
            <a:extLst>
              <a:ext uri="{FF2B5EF4-FFF2-40B4-BE49-F238E27FC236}">
                <a16:creationId xmlns:a16="http://schemas.microsoft.com/office/drawing/2014/main" id="{88FD8B5E-26BA-492C-9FE3-67EC34D9DFFA}"/>
              </a:ext>
            </a:extLst>
          </p:cNvPr>
          <p:cNvCxnSpPr>
            <a:stCxn id="21" idx="6"/>
            <a:endCxn id="25" idx="2"/>
          </p:cNvCxnSpPr>
          <p:nvPr/>
        </p:nvCxnSpPr>
        <p:spPr>
          <a:xfrm flipV="1">
            <a:off x="6153483" y="2615614"/>
            <a:ext cx="651603" cy="8169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93">
            <a:extLst>
              <a:ext uri="{FF2B5EF4-FFF2-40B4-BE49-F238E27FC236}">
                <a16:creationId xmlns:a16="http://schemas.microsoft.com/office/drawing/2014/main" id="{B100081C-90B4-4495-ACFD-A862CE3B4261}"/>
              </a:ext>
            </a:extLst>
          </p:cNvPr>
          <p:cNvSpPr txBox="1"/>
          <p:nvPr/>
        </p:nvSpPr>
        <p:spPr>
          <a:xfrm>
            <a:off x="6622090" y="2735912"/>
            <a:ext cx="739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Join 3</a:t>
            </a:r>
            <a:endParaRPr lang="zh-CN" altLang="en-US" dirty="0"/>
          </a:p>
        </p:txBody>
      </p:sp>
      <p:cxnSp>
        <p:nvCxnSpPr>
          <p:cNvPr id="28" name="直接箭头连接符 95">
            <a:extLst>
              <a:ext uri="{FF2B5EF4-FFF2-40B4-BE49-F238E27FC236}">
                <a16:creationId xmlns:a16="http://schemas.microsoft.com/office/drawing/2014/main" id="{95511375-88E1-484E-A3DB-321BA05D11F9}"/>
              </a:ext>
            </a:extLst>
          </p:cNvPr>
          <p:cNvCxnSpPr>
            <a:cxnSpLocks/>
            <a:stCxn id="25" idx="6"/>
            <a:endCxn id="29" idx="2"/>
          </p:cNvCxnSpPr>
          <p:nvPr/>
        </p:nvCxnSpPr>
        <p:spPr>
          <a:xfrm flipV="1">
            <a:off x="7162162" y="2610785"/>
            <a:ext cx="538609" cy="48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椭圆 96">
            <a:extLst>
              <a:ext uri="{FF2B5EF4-FFF2-40B4-BE49-F238E27FC236}">
                <a16:creationId xmlns:a16="http://schemas.microsoft.com/office/drawing/2014/main" id="{97E3F31A-09D6-4184-B46B-82550B796332}"/>
              </a:ext>
            </a:extLst>
          </p:cNvPr>
          <p:cNvSpPr/>
          <p:nvPr/>
        </p:nvSpPr>
        <p:spPr>
          <a:xfrm>
            <a:off x="7700771" y="2432247"/>
            <a:ext cx="357076" cy="357076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2962783" y="2027860"/>
            <a:ext cx="381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2944956" y="2537556"/>
            <a:ext cx="381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2956008" y="3052877"/>
            <a:ext cx="381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2964815" y="3539414"/>
            <a:ext cx="381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494288" y="4351651"/>
            <a:ext cx="366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Join Queue: Join 2, </a:t>
            </a:r>
            <a:r>
              <a:rPr lang="en-US" altLang="zh-CN" dirty="0"/>
              <a:t>Join 1, Join 3 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2157748" y="1436340"/>
            <a:ext cx="1873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No. of Partitions</a:t>
            </a:r>
            <a:endParaRPr lang="en-US" dirty="0"/>
          </a:p>
        </p:txBody>
      </p:sp>
      <p:graphicFrame>
        <p:nvGraphicFramePr>
          <p:cNvPr id="40" name="表格 102">
            <a:extLst>
              <a:ext uri="{FF2B5EF4-FFF2-40B4-BE49-F238E27FC236}">
                <a16:creationId xmlns:a16="http://schemas.microsoft.com/office/drawing/2014/main" id="{D187CEC4-F7AB-4F0C-96E8-DFFAC77F80B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257800" y="4377010"/>
          <a:ext cx="2025094" cy="886568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21946">
                  <a:extLst>
                    <a:ext uri="{9D8B030D-6E8A-4147-A177-3AD203B41FA5}">
                      <a16:colId xmlns:a16="http://schemas.microsoft.com/office/drawing/2014/main" val="733900973"/>
                    </a:ext>
                  </a:extLst>
                </a:gridCol>
                <a:gridCol w="1503148">
                  <a:extLst>
                    <a:ext uri="{9D8B030D-6E8A-4147-A177-3AD203B41FA5}">
                      <a16:colId xmlns:a16="http://schemas.microsoft.com/office/drawing/2014/main" val="3880606258"/>
                    </a:ext>
                  </a:extLst>
                </a:gridCol>
              </a:tblGrid>
              <a:tr h="219005">
                <a:tc>
                  <a:txBody>
                    <a:bodyPr/>
                    <a:lstStyle/>
                    <a:p>
                      <a:r>
                        <a:rPr lang="en-US" altLang="zh-CN" sz="1100" dirty="0"/>
                        <a:t>Input 1</a:t>
                      </a:r>
                      <a:endParaRPr lang="zh-CN" altLang="en-US" sz="1100" dirty="0"/>
                    </a:p>
                  </a:txBody>
                  <a:tcPr marL="54001" marR="54001" marT="27001" marB="2700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100" dirty="0"/>
                        <a:t>Join 2, Join 3</a:t>
                      </a:r>
                      <a:endParaRPr lang="zh-CN" altLang="en-US" sz="1100" dirty="0"/>
                    </a:p>
                  </a:txBody>
                  <a:tcPr marL="54001" marR="54001" marT="27001" marB="2700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86581262"/>
                  </a:ext>
                </a:extLst>
              </a:tr>
              <a:tr h="219005">
                <a:tc>
                  <a:txBody>
                    <a:bodyPr/>
                    <a:lstStyle/>
                    <a:p>
                      <a:r>
                        <a:rPr lang="en-US" altLang="zh-CN" sz="1100" dirty="0"/>
                        <a:t>Input 2</a:t>
                      </a:r>
                      <a:endParaRPr lang="zh-CN" altLang="en-US" sz="1100" dirty="0"/>
                    </a:p>
                  </a:txBody>
                  <a:tcPr marL="54001" marR="54001" marT="27001" marB="27001">
                    <a:lnT w="381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100" dirty="0"/>
                        <a:t>Join 2, Join 3</a:t>
                      </a:r>
                      <a:endParaRPr lang="zh-CN" altLang="en-US" sz="1100" dirty="0"/>
                    </a:p>
                  </a:txBody>
                  <a:tcPr marL="54001" marR="54001" marT="27001" marB="27001">
                    <a:lnT w="38100" cmpd="sng">
                      <a:noFill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058859620"/>
                  </a:ext>
                </a:extLst>
              </a:tr>
              <a:tr h="219005">
                <a:tc>
                  <a:txBody>
                    <a:bodyPr/>
                    <a:lstStyle/>
                    <a:p>
                      <a:r>
                        <a:rPr lang="en-US" altLang="zh-CN" sz="1100" dirty="0"/>
                        <a:t>Input 3</a:t>
                      </a:r>
                      <a:endParaRPr lang="zh-CN" altLang="en-US" sz="1100" dirty="0"/>
                    </a:p>
                  </a:txBody>
                  <a:tcPr marL="54001" marR="54001" marT="27001" marB="27001"/>
                </a:tc>
                <a:tc>
                  <a:txBody>
                    <a:bodyPr/>
                    <a:lstStyle/>
                    <a:p>
                      <a:r>
                        <a:rPr lang="en-US" altLang="zh-CN" sz="1100" dirty="0"/>
                        <a:t>Join 1, Join 3</a:t>
                      </a:r>
                      <a:endParaRPr lang="zh-CN" altLang="en-US" sz="1100" dirty="0"/>
                    </a:p>
                  </a:txBody>
                  <a:tcPr marL="54001" marR="54001" marT="27001" marB="27001"/>
                </a:tc>
                <a:extLst>
                  <a:ext uri="{0D108BD9-81ED-4DB2-BD59-A6C34878D82A}">
                    <a16:rowId xmlns:a16="http://schemas.microsoft.com/office/drawing/2014/main" val="4109590119"/>
                  </a:ext>
                </a:extLst>
              </a:tr>
              <a:tr h="219005">
                <a:tc>
                  <a:txBody>
                    <a:bodyPr/>
                    <a:lstStyle/>
                    <a:p>
                      <a:r>
                        <a:rPr lang="en-US" altLang="zh-CN" sz="1100" dirty="0"/>
                        <a:t>Input 4</a:t>
                      </a:r>
                      <a:endParaRPr lang="zh-CN" altLang="en-US" sz="1100" dirty="0"/>
                    </a:p>
                  </a:txBody>
                  <a:tcPr marL="54001" marR="54001" marT="27001" marB="2700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dirty="0"/>
                        <a:t>Join 1, Join 3</a:t>
                      </a:r>
                      <a:endParaRPr lang="zh-CN" altLang="en-US" sz="1100" dirty="0"/>
                    </a:p>
                  </a:txBody>
                  <a:tcPr marL="54001" marR="54001" marT="27001" marB="27001"/>
                </a:tc>
                <a:extLst>
                  <a:ext uri="{0D108BD9-81ED-4DB2-BD59-A6C34878D82A}">
                    <a16:rowId xmlns:a16="http://schemas.microsoft.com/office/drawing/2014/main" val="1810048263"/>
                  </a:ext>
                </a:extLst>
              </a:tr>
            </a:tbl>
          </a:graphicData>
        </a:graphic>
      </p:graphicFrame>
      <p:cxnSp>
        <p:nvCxnSpPr>
          <p:cNvPr id="32" name="Straight Arrow Connector 31"/>
          <p:cNvCxnSpPr/>
          <p:nvPr/>
        </p:nvCxnSpPr>
        <p:spPr>
          <a:xfrm>
            <a:off x="3607724" y="4086064"/>
            <a:ext cx="0" cy="29094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067234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00141"/>
            <a:ext cx="10515600" cy="1325563"/>
          </a:xfrm>
        </p:spPr>
        <p:txBody>
          <a:bodyPr/>
          <a:lstStyle/>
          <a:p>
            <a:r>
              <a:rPr lang="en-US" altLang="zh-CN" dirty="0"/>
              <a:t>Calculate Partition Count</a:t>
            </a:r>
            <a:endParaRPr lang="en-US" dirty="0"/>
          </a:p>
        </p:txBody>
      </p:sp>
      <p:sp>
        <p:nvSpPr>
          <p:cNvPr id="3" name="矩形 9">
            <a:extLst>
              <a:ext uri="{FF2B5EF4-FFF2-40B4-BE49-F238E27FC236}">
                <a16:creationId xmlns:a16="http://schemas.microsoft.com/office/drawing/2014/main" id="{C5798EB4-90A3-47F0-AD6F-2685B41AED15}"/>
              </a:ext>
            </a:extLst>
          </p:cNvPr>
          <p:cNvSpPr/>
          <p:nvPr/>
        </p:nvSpPr>
        <p:spPr>
          <a:xfrm>
            <a:off x="2786917" y="1856481"/>
            <a:ext cx="5777727" cy="218342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: 圆角 12">
            <a:extLst>
              <a:ext uri="{FF2B5EF4-FFF2-40B4-BE49-F238E27FC236}">
                <a16:creationId xmlns:a16="http://schemas.microsoft.com/office/drawing/2014/main" id="{EB331E8F-DACF-4CAC-8670-6C7B2253472B}"/>
              </a:ext>
            </a:extLst>
          </p:cNvPr>
          <p:cNvSpPr/>
          <p:nvPr/>
        </p:nvSpPr>
        <p:spPr>
          <a:xfrm>
            <a:off x="3242558" y="2047702"/>
            <a:ext cx="1134533" cy="35657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13">
            <a:extLst>
              <a:ext uri="{FF2B5EF4-FFF2-40B4-BE49-F238E27FC236}">
                <a16:creationId xmlns:a16="http://schemas.microsoft.com/office/drawing/2014/main" id="{9198F9AC-D5C6-46F4-B1F8-EA0FBA16AB06}"/>
              </a:ext>
            </a:extLst>
          </p:cNvPr>
          <p:cNvSpPr txBox="1"/>
          <p:nvPr/>
        </p:nvSpPr>
        <p:spPr>
          <a:xfrm>
            <a:off x="3360556" y="2047702"/>
            <a:ext cx="898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Input 1</a:t>
            </a:r>
            <a:endParaRPr lang="zh-CN" altLang="en-US" dirty="0"/>
          </a:p>
        </p:txBody>
      </p:sp>
      <p:sp>
        <p:nvSpPr>
          <p:cNvPr id="6" name="矩形: 圆角 14">
            <a:extLst>
              <a:ext uri="{FF2B5EF4-FFF2-40B4-BE49-F238E27FC236}">
                <a16:creationId xmlns:a16="http://schemas.microsoft.com/office/drawing/2014/main" id="{319D506D-83BC-4A99-AAF4-91F11A93CF22}"/>
              </a:ext>
            </a:extLst>
          </p:cNvPr>
          <p:cNvSpPr/>
          <p:nvPr/>
        </p:nvSpPr>
        <p:spPr>
          <a:xfrm>
            <a:off x="3242558" y="2562689"/>
            <a:ext cx="1134533" cy="35657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15">
            <a:extLst>
              <a:ext uri="{FF2B5EF4-FFF2-40B4-BE49-F238E27FC236}">
                <a16:creationId xmlns:a16="http://schemas.microsoft.com/office/drawing/2014/main" id="{276A04AA-AFBD-4E98-AFCB-8A4E0465CB65}"/>
              </a:ext>
            </a:extLst>
          </p:cNvPr>
          <p:cNvSpPr txBox="1"/>
          <p:nvPr/>
        </p:nvSpPr>
        <p:spPr>
          <a:xfrm>
            <a:off x="3360556" y="2562689"/>
            <a:ext cx="898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Input 2</a:t>
            </a:r>
            <a:endParaRPr lang="zh-CN" altLang="en-US" dirty="0"/>
          </a:p>
        </p:txBody>
      </p:sp>
      <p:sp>
        <p:nvSpPr>
          <p:cNvPr id="8" name="矩形: 圆角 16">
            <a:extLst>
              <a:ext uri="{FF2B5EF4-FFF2-40B4-BE49-F238E27FC236}">
                <a16:creationId xmlns:a16="http://schemas.microsoft.com/office/drawing/2014/main" id="{04D899CF-FA16-4EE4-8BD4-06C970C77183}"/>
              </a:ext>
            </a:extLst>
          </p:cNvPr>
          <p:cNvSpPr/>
          <p:nvPr/>
        </p:nvSpPr>
        <p:spPr>
          <a:xfrm>
            <a:off x="3242558" y="3061790"/>
            <a:ext cx="1134533" cy="35657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17">
            <a:extLst>
              <a:ext uri="{FF2B5EF4-FFF2-40B4-BE49-F238E27FC236}">
                <a16:creationId xmlns:a16="http://schemas.microsoft.com/office/drawing/2014/main" id="{C541421E-D067-42B7-8219-739C4BB386CB}"/>
              </a:ext>
            </a:extLst>
          </p:cNvPr>
          <p:cNvSpPr txBox="1"/>
          <p:nvPr/>
        </p:nvSpPr>
        <p:spPr>
          <a:xfrm>
            <a:off x="3360556" y="3061790"/>
            <a:ext cx="898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Input 3</a:t>
            </a:r>
            <a:endParaRPr lang="zh-CN" altLang="en-US" dirty="0"/>
          </a:p>
        </p:txBody>
      </p:sp>
      <p:sp>
        <p:nvSpPr>
          <p:cNvPr id="10" name="矩形: 圆角 18">
            <a:extLst>
              <a:ext uri="{FF2B5EF4-FFF2-40B4-BE49-F238E27FC236}">
                <a16:creationId xmlns:a16="http://schemas.microsoft.com/office/drawing/2014/main" id="{6811D66D-9E51-498B-9AD3-D882798AB96E}"/>
              </a:ext>
            </a:extLst>
          </p:cNvPr>
          <p:cNvSpPr/>
          <p:nvPr/>
        </p:nvSpPr>
        <p:spPr>
          <a:xfrm>
            <a:off x="3242558" y="3544173"/>
            <a:ext cx="1134533" cy="35657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9">
            <a:extLst>
              <a:ext uri="{FF2B5EF4-FFF2-40B4-BE49-F238E27FC236}">
                <a16:creationId xmlns:a16="http://schemas.microsoft.com/office/drawing/2014/main" id="{2774E55B-EF78-4CA4-B4DF-70F85A6FC31A}"/>
              </a:ext>
            </a:extLst>
          </p:cNvPr>
          <p:cNvSpPr txBox="1"/>
          <p:nvPr/>
        </p:nvSpPr>
        <p:spPr>
          <a:xfrm>
            <a:off x="3360556" y="3544173"/>
            <a:ext cx="898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Input 4</a:t>
            </a:r>
            <a:endParaRPr lang="zh-CN" altLang="en-US" dirty="0"/>
          </a:p>
        </p:txBody>
      </p:sp>
      <p:sp>
        <p:nvSpPr>
          <p:cNvPr id="12" name="椭圆 31">
            <a:extLst>
              <a:ext uri="{FF2B5EF4-FFF2-40B4-BE49-F238E27FC236}">
                <a16:creationId xmlns:a16="http://schemas.microsoft.com/office/drawing/2014/main" id="{AD5288E3-20B9-40CA-A784-9E7FE04D48CB}"/>
              </a:ext>
            </a:extLst>
          </p:cNvPr>
          <p:cNvSpPr/>
          <p:nvPr/>
        </p:nvSpPr>
        <p:spPr>
          <a:xfrm>
            <a:off x="4908691" y="2304487"/>
            <a:ext cx="357076" cy="357076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  <p:cxnSp>
        <p:nvCxnSpPr>
          <p:cNvPr id="13" name="直接箭头连接符 33">
            <a:extLst>
              <a:ext uri="{FF2B5EF4-FFF2-40B4-BE49-F238E27FC236}">
                <a16:creationId xmlns:a16="http://schemas.microsoft.com/office/drawing/2014/main" id="{448733BD-D129-4CBF-9823-3CE62AE729BC}"/>
              </a:ext>
            </a:extLst>
          </p:cNvPr>
          <p:cNvCxnSpPr>
            <a:stCxn id="4" idx="3"/>
            <a:endCxn id="12" idx="2"/>
          </p:cNvCxnSpPr>
          <p:nvPr/>
        </p:nvCxnSpPr>
        <p:spPr>
          <a:xfrm>
            <a:off x="4377091" y="2225987"/>
            <a:ext cx="531600" cy="2570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36">
            <a:extLst>
              <a:ext uri="{FF2B5EF4-FFF2-40B4-BE49-F238E27FC236}">
                <a16:creationId xmlns:a16="http://schemas.microsoft.com/office/drawing/2014/main" id="{4272432D-DEAC-4F33-AC8D-2A92557EF650}"/>
              </a:ext>
            </a:extLst>
          </p:cNvPr>
          <p:cNvCxnSpPr>
            <a:stCxn id="6" idx="3"/>
            <a:endCxn id="12" idx="2"/>
          </p:cNvCxnSpPr>
          <p:nvPr/>
        </p:nvCxnSpPr>
        <p:spPr>
          <a:xfrm flipV="1">
            <a:off x="4377091" y="2483025"/>
            <a:ext cx="531600" cy="2579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39">
            <a:extLst>
              <a:ext uri="{FF2B5EF4-FFF2-40B4-BE49-F238E27FC236}">
                <a16:creationId xmlns:a16="http://schemas.microsoft.com/office/drawing/2014/main" id="{3625E1A3-8A8F-41EC-8861-384946F06E9C}"/>
              </a:ext>
            </a:extLst>
          </p:cNvPr>
          <p:cNvCxnSpPr>
            <a:cxnSpLocks/>
            <a:stCxn id="8" idx="3"/>
            <a:endCxn id="17" idx="2"/>
          </p:cNvCxnSpPr>
          <p:nvPr/>
        </p:nvCxnSpPr>
        <p:spPr>
          <a:xfrm>
            <a:off x="4377091" y="3240075"/>
            <a:ext cx="531600" cy="2412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42">
            <a:extLst>
              <a:ext uri="{FF2B5EF4-FFF2-40B4-BE49-F238E27FC236}">
                <a16:creationId xmlns:a16="http://schemas.microsoft.com/office/drawing/2014/main" id="{1B27145B-E8E5-4421-A03F-783416EB4E05}"/>
              </a:ext>
            </a:extLst>
          </p:cNvPr>
          <p:cNvCxnSpPr>
            <a:cxnSpLocks/>
            <a:stCxn id="10" idx="3"/>
            <a:endCxn id="17" idx="2"/>
          </p:cNvCxnSpPr>
          <p:nvPr/>
        </p:nvCxnSpPr>
        <p:spPr>
          <a:xfrm flipV="1">
            <a:off x="4377091" y="3481278"/>
            <a:ext cx="531600" cy="2411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椭圆 50">
            <a:extLst>
              <a:ext uri="{FF2B5EF4-FFF2-40B4-BE49-F238E27FC236}">
                <a16:creationId xmlns:a16="http://schemas.microsoft.com/office/drawing/2014/main" id="{41231F5B-1E54-4206-914C-D687E6B29B40}"/>
              </a:ext>
            </a:extLst>
          </p:cNvPr>
          <p:cNvSpPr/>
          <p:nvPr/>
        </p:nvSpPr>
        <p:spPr>
          <a:xfrm>
            <a:off x="4908691" y="3302740"/>
            <a:ext cx="357076" cy="357076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18" name="文本框 55">
            <a:extLst>
              <a:ext uri="{FF2B5EF4-FFF2-40B4-BE49-F238E27FC236}">
                <a16:creationId xmlns:a16="http://schemas.microsoft.com/office/drawing/2014/main" id="{2DD54099-62BB-411B-B619-56AAB9664C1F}"/>
              </a:ext>
            </a:extLst>
          </p:cNvPr>
          <p:cNvSpPr txBox="1"/>
          <p:nvPr/>
        </p:nvSpPr>
        <p:spPr>
          <a:xfrm>
            <a:off x="4752489" y="3670576"/>
            <a:ext cx="759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Join 1</a:t>
            </a:r>
            <a:endParaRPr lang="zh-CN" altLang="en-US" dirty="0"/>
          </a:p>
        </p:txBody>
      </p:sp>
      <p:cxnSp>
        <p:nvCxnSpPr>
          <p:cNvPr id="19" name="直接箭头连接符 60">
            <a:extLst>
              <a:ext uri="{FF2B5EF4-FFF2-40B4-BE49-F238E27FC236}">
                <a16:creationId xmlns:a16="http://schemas.microsoft.com/office/drawing/2014/main" id="{45526F11-109B-4310-83BD-2D49DB39BD50}"/>
              </a:ext>
            </a:extLst>
          </p:cNvPr>
          <p:cNvCxnSpPr>
            <a:cxnSpLocks/>
            <a:stCxn id="12" idx="6"/>
            <a:endCxn id="20" idx="2"/>
          </p:cNvCxnSpPr>
          <p:nvPr/>
        </p:nvCxnSpPr>
        <p:spPr>
          <a:xfrm>
            <a:off x="5265767" y="2483025"/>
            <a:ext cx="532643" cy="51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椭圆 63">
            <a:extLst>
              <a:ext uri="{FF2B5EF4-FFF2-40B4-BE49-F238E27FC236}">
                <a16:creationId xmlns:a16="http://schemas.microsoft.com/office/drawing/2014/main" id="{D5A0806E-D6E2-4C71-8013-96B28FCE167B}"/>
              </a:ext>
            </a:extLst>
          </p:cNvPr>
          <p:cNvSpPr/>
          <p:nvPr/>
        </p:nvSpPr>
        <p:spPr>
          <a:xfrm>
            <a:off x="5798410" y="2309598"/>
            <a:ext cx="357076" cy="357076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66">
            <a:extLst>
              <a:ext uri="{FF2B5EF4-FFF2-40B4-BE49-F238E27FC236}">
                <a16:creationId xmlns:a16="http://schemas.microsoft.com/office/drawing/2014/main" id="{7356D5C7-BC70-4814-86AA-8A017B81FB62}"/>
              </a:ext>
            </a:extLst>
          </p:cNvPr>
          <p:cNvSpPr/>
          <p:nvPr/>
        </p:nvSpPr>
        <p:spPr>
          <a:xfrm>
            <a:off x="5796407" y="3254035"/>
            <a:ext cx="357076" cy="357076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2" name="直接箭头连接符 71">
            <a:extLst>
              <a:ext uri="{FF2B5EF4-FFF2-40B4-BE49-F238E27FC236}">
                <a16:creationId xmlns:a16="http://schemas.microsoft.com/office/drawing/2014/main" id="{62D66648-ED9C-42E1-940F-A78F602D50DA}"/>
              </a:ext>
            </a:extLst>
          </p:cNvPr>
          <p:cNvCxnSpPr>
            <a:stCxn id="17" idx="6"/>
            <a:endCxn id="21" idx="2"/>
          </p:cNvCxnSpPr>
          <p:nvPr/>
        </p:nvCxnSpPr>
        <p:spPr>
          <a:xfrm flipV="1">
            <a:off x="5265767" y="3432573"/>
            <a:ext cx="530640" cy="487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72">
            <a:extLst>
              <a:ext uri="{FF2B5EF4-FFF2-40B4-BE49-F238E27FC236}">
                <a16:creationId xmlns:a16="http://schemas.microsoft.com/office/drawing/2014/main" id="{6FFF9011-EE83-4F0F-9072-C3A9CDFFC773}"/>
              </a:ext>
            </a:extLst>
          </p:cNvPr>
          <p:cNvSpPr txBox="1"/>
          <p:nvPr/>
        </p:nvSpPr>
        <p:spPr>
          <a:xfrm>
            <a:off x="4726205" y="2595377"/>
            <a:ext cx="739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Join 2</a:t>
            </a:r>
            <a:endParaRPr lang="zh-CN" altLang="en-US" dirty="0"/>
          </a:p>
        </p:txBody>
      </p:sp>
      <p:cxnSp>
        <p:nvCxnSpPr>
          <p:cNvPr id="24" name="直接箭头连接符 80">
            <a:extLst>
              <a:ext uri="{FF2B5EF4-FFF2-40B4-BE49-F238E27FC236}">
                <a16:creationId xmlns:a16="http://schemas.microsoft.com/office/drawing/2014/main" id="{FCA6152D-3D1C-426F-ADF6-38313DEE4C8B}"/>
              </a:ext>
            </a:extLst>
          </p:cNvPr>
          <p:cNvCxnSpPr>
            <a:cxnSpLocks/>
            <a:stCxn id="20" idx="6"/>
            <a:endCxn id="25" idx="2"/>
          </p:cNvCxnSpPr>
          <p:nvPr/>
        </p:nvCxnSpPr>
        <p:spPr>
          <a:xfrm>
            <a:off x="6155486" y="2488136"/>
            <a:ext cx="649600" cy="1274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椭圆 89">
            <a:extLst>
              <a:ext uri="{FF2B5EF4-FFF2-40B4-BE49-F238E27FC236}">
                <a16:creationId xmlns:a16="http://schemas.microsoft.com/office/drawing/2014/main" id="{D69030BD-EAAF-474F-9C35-44E7B547289B}"/>
              </a:ext>
            </a:extLst>
          </p:cNvPr>
          <p:cNvSpPr/>
          <p:nvPr/>
        </p:nvSpPr>
        <p:spPr>
          <a:xfrm>
            <a:off x="6805086" y="2437076"/>
            <a:ext cx="357076" cy="357076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箭头连接符 92">
            <a:extLst>
              <a:ext uri="{FF2B5EF4-FFF2-40B4-BE49-F238E27FC236}">
                <a16:creationId xmlns:a16="http://schemas.microsoft.com/office/drawing/2014/main" id="{88FD8B5E-26BA-492C-9FE3-67EC34D9DFFA}"/>
              </a:ext>
            </a:extLst>
          </p:cNvPr>
          <p:cNvCxnSpPr>
            <a:stCxn id="21" idx="6"/>
            <a:endCxn id="25" idx="2"/>
          </p:cNvCxnSpPr>
          <p:nvPr/>
        </p:nvCxnSpPr>
        <p:spPr>
          <a:xfrm flipV="1">
            <a:off x="6153483" y="2615614"/>
            <a:ext cx="651603" cy="8169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93">
            <a:extLst>
              <a:ext uri="{FF2B5EF4-FFF2-40B4-BE49-F238E27FC236}">
                <a16:creationId xmlns:a16="http://schemas.microsoft.com/office/drawing/2014/main" id="{B100081C-90B4-4495-ACFD-A862CE3B4261}"/>
              </a:ext>
            </a:extLst>
          </p:cNvPr>
          <p:cNvSpPr txBox="1"/>
          <p:nvPr/>
        </p:nvSpPr>
        <p:spPr>
          <a:xfrm>
            <a:off x="6622090" y="2735912"/>
            <a:ext cx="739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Join 3</a:t>
            </a:r>
            <a:endParaRPr lang="zh-CN" altLang="en-US" dirty="0"/>
          </a:p>
        </p:txBody>
      </p:sp>
      <p:cxnSp>
        <p:nvCxnSpPr>
          <p:cNvPr id="28" name="直接箭头连接符 95">
            <a:extLst>
              <a:ext uri="{FF2B5EF4-FFF2-40B4-BE49-F238E27FC236}">
                <a16:creationId xmlns:a16="http://schemas.microsoft.com/office/drawing/2014/main" id="{95511375-88E1-484E-A3DB-321BA05D11F9}"/>
              </a:ext>
            </a:extLst>
          </p:cNvPr>
          <p:cNvCxnSpPr>
            <a:cxnSpLocks/>
            <a:stCxn id="25" idx="6"/>
            <a:endCxn id="29" idx="2"/>
          </p:cNvCxnSpPr>
          <p:nvPr/>
        </p:nvCxnSpPr>
        <p:spPr>
          <a:xfrm flipV="1">
            <a:off x="7162162" y="2610785"/>
            <a:ext cx="538609" cy="48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椭圆 96">
            <a:extLst>
              <a:ext uri="{FF2B5EF4-FFF2-40B4-BE49-F238E27FC236}">
                <a16:creationId xmlns:a16="http://schemas.microsoft.com/office/drawing/2014/main" id="{97E3F31A-09D6-4184-B46B-82550B796332}"/>
              </a:ext>
            </a:extLst>
          </p:cNvPr>
          <p:cNvSpPr/>
          <p:nvPr/>
        </p:nvSpPr>
        <p:spPr>
          <a:xfrm>
            <a:off x="7700771" y="2432247"/>
            <a:ext cx="357076" cy="357076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2962783" y="2027860"/>
            <a:ext cx="381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2944956" y="2537556"/>
            <a:ext cx="381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2956008" y="3052877"/>
            <a:ext cx="381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2964815" y="3539414"/>
            <a:ext cx="381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494288" y="4351651"/>
            <a:ext cx="366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Join Queue: Join 2, </a:t>
            </a:r>
            <a:r>
              <a:rPr lang="en-US" altLang="zh-CN" dirty="0"/>
              <a:t>Join 1, Join 3 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2157748" y="1436340"/>
            <a:ext cx="1873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No. of Partitions</a:t>
            </a:r>
            <a:endParaRPr lang="en-US" dirty="0"/>
          </a:p>
        </p:txBody>
      </p:sp>
      <p:graphicFrame>
        <p:nvGraphicFramePr>
          <p:cNvPr id="40" name="表格 102">
            <a:extLst>
              <a:ext uri="{FF2B5EF4-FFF2-40B4-BE49-F238E27FC236}">
                <a16:creationId xmlns:a16="http://schemas.microsoft.com/office/drawing/2014/main" id="{D187CEC4-F7AB-4F0C-96E8-DFFAC77F80B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257800" y="4377010"/>
          <a:ext cx="2025094" cy="886568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21946">
                  <a:extLst>
                    <a:ext uri="{9D8B030D-6E8A-4147-A177-3AD203B41FA5}">
                      <a16:colId xmlns:a16="http://schemas.microsoft.com/office/drawing/2014/main" val="733900973"/>
                    </a:ext>
                  </a:extLst>
                </a:gridCol>
                <a:gridCol w="1503148">
                  <a:extLst>
                    <a:ext uri="{9D8B030D-6E8A-4147-A177-3AD203B41FA5}">
                      <a16:colId xmlns:a16="http://schemas.microsoft.com/office/drawing/2014/main" val="3880606258"/>
                    </a:ext>
                  </a:extLst>
                </a:gridCol>
              </a:tblGrid>
              <a:tr h="219005">
                <a:tc>
                  <a:txBody>
                    <a:bodyPr/>
                    <a:lstStyle/>
                    <a:p>
                      <a:r>
                        <a:rPr lang="en-US" altLang="zh-CN" sz="1100" dirty="0"/>
                        <a:t>Input 1</a:t>
                      </a:r>
                      <a:endParaRPr lang="zh-CN" altLang="en-US" sz="1100" dirty="0"/>
                    </a:p>
                  </a:txBody>
                  <a:tcPr marL="54001" marR="54001" marT="27001" marB="2700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100" dirty="0"/>
                        <a:t>Join 2, Join 3</a:t>
                      </a:r>
                      <a:endParaRPr lang="zh-CN" altLang="en-US" sz="1100" dirty="0"/>
                    </a:p>
                  </a:txBody>
                  <a:tcPr marL="54001" marR="54001" marT="27001" marB="2700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86581262"/>
                  </a:ext>
                </a:extLst>
              </a:tr>
              <a:tr h="219005">
                <a:tc>
                  <a:txBody>
                    <a:bodyPr/>
                    <a:lstStyle/>
                    <a:p>
                      <a:r>
                        <a:rPr lang="en-US" altLang="zh-CN" sz="1100" dirty="0"/>
                        <a:t>Input 2</a:t>
                      </a:r>
                      <a:endParaRPr lang="zh-CN" altLang="en-US" sz="1100" dirty="0"/>
                    </a:p>
                  </a:txBody>
                  <a:tcPr marL="54001" marR="54001" marT="27001" marB="27001">
                    <a:lnT w="381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100" dirty="0"/>
                        <a:t>Join 2, Join 3</a:t>
                      </a:r>
                      <a:endParaRPr lang="zh-CN" altLang="en-US" sz="1100" dirty="0"/>
                    </a:p>
                  </a:txBody>
                  <a:tcPr marL="54001" marR="54001" marT="27001" marB="27001">
                    <a:lnT w="38100" cmpd="sng">
                      <a:noFill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058859620"/>
                  </a:ext>
                </a:extLst>
              </a:tr>
              <a:tr h="219005">
                <a:tc>
                  <a:txBody>
                    <a:bodyPr/>
                    <a:lstStyle/>
                    <a:p>
                      <a:r>
                        <a:rPr lang="en-US" altLang="zh-CN" sz="1100" dirty="0"/>
                        <a:t>Input 3</a:t>
                      </a:r>
                      <a:endParaRPr lang="zh-CN" altLang="en-US" sz="1100" dirty="0"/>
                    </a:p>
                  </a:txBody>
                  <a:tcPr marL="54001" marR="54001" marT="27001" marB="27001"/>
                </a:tc>
                <a:tc>
                  <a:txBody>
                    <a:bodyPr/>
                    <a:lstStyle/>
                    <a:p>
                      <a:r>
                        <a:rPr lang="en-US" altLang="zh-CN" sz="1100" dirty="0"/>
                        <a:t>Join 1, Join 3</a:t>
                      </a:r>
                      <a:endParaRPr lang="zh-CN" altLang="en-US" sz="1100" dirty="0"/>
                    </a:p>
                  </a:txBody>
                  <a:tcPr marL="54001" marR="54001" marT="27001" marB="27001"/>
                </a:tc>
                <a:extLst>
                  <a:ext uri="{0D108BD9-81ED-4DB2-BD59-A6C34878D82A}">
                    <a16:rowId xmlns:a16="http://schemas.microsoft.com/office/drawing/2014/main" val="4109590119"/>
                  </a:ext>
                </a:extLst>
              </a:tr>
              <a:tr h="219005">
                <a:tc>
                  <a:txBody>
                    <a:bodyPr/>
                    <a:lstStyle/>
                    <a:p>
                      <a:r>
                        <a:rPr lang="en-US" altLang="zh-CN" sz="1100" dirty="0"/>
                        <a:t>Input 4</a:t>
                      </a:r>
                      <a:endParaRPr lang="zh-CN" altLang="en-US" sz="1100" dirty="0"/>
                    </a:p>
                  </a:txBody>
                  <a:tcPr marL="54001" marR="54001" marT="27001" marB="2700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dirty="0"/>
                        <a:t>Join 1, Join 3</a:t>
                      </a:r>
                      <a:endParaRPr lang="zh-CN" altLang="en-US" sz="1100" dirty="0"/>
                    </a:p>
                  </a:txBody>
                  <a:tcPr marL="54001" marR="54001" marT="27001" marB="27001"/>
                </a:tc>
                <a:extLst>
                  <a:ext uri="{0D108BD9-81ED-4DB2-BD59-A6C34878D82A}">
                    <a16:rowId xmlns:a16="http://schemas.microsoft.com/office/drawing/2014/main" val="1810048263"/>
                  </a:ext>
                </a:extLst>
              </a:tr>
            </a:tbl>
          </a:graphicData>
        </a:graphic>
      </p:graphicFrame>
      <p:cxnSp>
        <p:nvCxnSpPr>
          <p:cNvPr id="32" name="Straight Arrow Connector 31"/>
          <p:cNvCxnSpPr/>
          <p:nvPr/>
        </p:nvCxnSpPr>
        <p:spPr>
          <a:xfrm>
            <a:off x="3632662" y="4086064"/>
            <a:ext cx="0" cy="29094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944291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00141"/>
            <a:ext cx="10515600" cy="1325563"/>
          </a:xfrm>
        </p:spPr>
        <p:txBody>
          <a:bodyPr/>
          <a:lstStyle/>
          <a:p>
            <a:r>
              <a:rPr lang="en-US" altLang="zh-CN" dirty="0"/>
              <a:t>Calculate Partition Count</a:t>
            </a:r>
            <a:endParaRPr lang="en-US" dirty="0"/>
          </a:p>
        </p:txBody>
      </p:sp>
      <p:sp>
        <p:nvSpPr>
          <p:cNvPr id="3" name="矩形 9">
            <a:extLst>
              <a:ext uri="{FF2B5EF4-FFF2-40B4-BE49-F238E27FC236}">
                <a16:creationId xmlns:a16="http://schemas.microsoft.com/office/drawing/2014/main" id="{C5798EB4-90A3-47F0-AD6F-2685B41AED15}"/>
              </a:ext>
            </a:extLst>
          </p:cNvPr>
          <p:cNvSpPr/>
          <p:nvPr/>
        </p:nvSpPr>
        <p:spPr>
          <a:xfrm>
            <a:off x="2786917" y="1856481"/>
            <a:ext cx="5777727" cy="218342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: 圆角 12">
            <a:extLst>
              <a:ext uri="{FF2B5EF4-FFF2-40B4-BE49-F238E27FC236}">
                <a16:creationId xmlns:a16="http://schemas.microsoft.com/office/drawing/2014/main" id="{EB331E8F-DACF-4CAC-8670-6C7B2253472B}"/>
              </a:ext>
            </a:extLst>
          </p:cNvPr>
          <p:cNvSpPr/>
          <p:nvPr/>
        </p:nvSpPr>
        <p:spPr>
          <a:xfrm>
            <a:off x="3242558" y="2047702"/>
            <a:ext cx="1134533" cy="35657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13">
            <a:extLst>
              <a:ext uri="{FF2B5EF4-FFF2-40B4-BE49-F238E27FC236}">
                <a16:creationId xmlns:a16="http://schemas.microsoft.com/office/drawing/2014/main" id="{9198F9AC-D5C6-46F4-B1F8-EA0FBA16AB06}"/>
              </a:ext>
            </a:extLst>
          </p:cNvPr>
          <p:cNvSpPr txBox="1"/>
          <p:nvPr/>
        </p:nvSpPr>
        <p:spPr>
          <a:xfrm>
            <a:off x="3360556" y="2047702"/>
            <a:ext cx="898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Input 1</a:t>
            </a:r>
            <a:endParaRPr lang="zh-CN" altLang="en-US" dirty="0"/>
          </a:p>
        </p:txBody>
      </p:sp>
      <p:sp>
        <p:nvSpPr>
          <p:cNvPr id="6" name="矩形: 圆角 14">
            <a:extLst>
              <a:ext uri="{FF2B5EF4-FFF2-40B4-BE49-F238E27FC236}">
                <a16:creationId xmlns:a16="http://schemas.microsoft.com/office/drawing/2014/main" id="{319D506D-83BC-4A99-AAF4-91F11A93CF22}"/>
              </a:ext>
            </a:extLst>
          </p:cNvPr>
          <p:cNvSpPr/>
          <p:nvPr/>
        </p:nvSpPr>
        <p:spPr>
          <a:xfrm>
            <a:off x="3242558" y="2562689"/>
            <a:ext cx="1134533" cy="35657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15">
            <a:extLst>
              <a:ext uri="{FF2B5EF4-FFF2-40B4-BE49-F238E27FC236}">
                <a16:creationId xmlns:a16="http://schemas.microsoft.com/office/drawing/2014/main" id="{276A04AA-AFBD-4E98-AFCB-8A4E0465CB65}"/>
              </a:ext>
            </a:extLst>
          </p:cNvPr>
          <p:cNvSpPr txBox="1"/>
          <p:nvPr/>
        </p:nvSpPr>
        <p:spPr>
          <a:xfrm>
            <a:off x="3360556" y="2562689"/>
            <a:ext cx="898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Input 2</a:t>
            </a:r>
            <a:endParaRPr lang="zh-CN" altLang="en-US" dirty="0"/>
          </a:p>
        </p:txBody>
      </p:sp>
      <p:sp>
        <p:nvSpPr>
          <p:cNvPr id="8" name="矩形: 圆角 16">
            <a:extLst>
              <a:ext uri="{FF2B5EF4-FFF2-40B4-BE49-F238E27FC236}">
                <a16:creationId xmlns:a16="http://schemas.microsoft.com/office/drawing/2014/main" id="{04D899CF-FA16-4EE4-8BD4-06C970C77183}"/>
              </a:ext>
            </a:extLst>
          </p:cNvPr>
          <p:cNvSpPr/>
          <p:nvPr/>
        </p:nvSpPr>
        <p:spPr>
          <a:xfrm>
            <a:off x="3242558" y="3061790"/>
            <a:ext cx="1134533" cy="35657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17">
            <a:extLst>
              <a:ext uri="{FF2B5EF4-FFF2-40B4-BE49-F238E27FC236}">
                <a16:creationId xmlns:a16="http://schemas.microsoft.com/office/drawing/2014/main" id="{C541421E-D067-42B7-8219-739C4BB386CB}"/>
              </a:ext>
            </a:extLst>
          </p:cNvPr>
          <p:cNvSpPr txBox="1"/>
          <p:nvPr/>
        </p:nvSpPr>
        <p:spPr>
          <a:xfrm>
            <a:off x="3360556" y="3061790"/>
            <a:ext cx="898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Input 3</a:t>
            </a:r>
            <a:endParaRPr lang="zh-CN" altLang="en-US" dirty="0"/>
          </a:p>
        </p:txBody>
      </p:sp>
      <p:sp>
        <p:nvSpPr>
          <p:cNvPr id="10" name="矩形: 圆角 18">
            <a:extLst>
              <a:ext uri="{FF2B5EF4-FFF2-40B4-BE49-F238E27FC236}">
                <a16:creationId xmlns:a16="http://schemas.microsoft.com/office/drawing/2014/main" id="{6811D66D-9E51-498B-9AD3-D882798AB96E}"/>
              </a:ext>
            </a:extLst>
          </p:cNvPr>
          <p:cNvSpPr/>
          <p:nvPr/>
        </p:nvSpPr>
        <p:spPr>
          <a:xfrm>
            <a:off x="3242558" y="3544173"/>
            <a:ext cx="1134533" cy="35657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9">
            <a:extLst>
              <a:ext uri="{FF2B5EF4-FFF2-40B4-BE49-F238E27FC236}">
                <a16:creationId xmlns:a16="http://schemas.microsoft.com/office/drawing/2014/main" id="{2774E55B-EF78-4CA4-B4DF-70F85A6FC31A}"/>
              </a:ext>
            </a:extLst>
          </p:cNvPr>
          <p:cNvSpPr txBox="1"/>
          <p:nvPr/>
        </p:nvSpPr>
        <p:spPr>
          <a:xfrm>
            <a:off x="3360556" y="3544173"/>
            <a:ext cx="898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Input 4</a:t>
            </a:r>
            <a:endParaRPr lang="zh-CN" altLang="en-US" dirty="0"/>
          </a:p>
        </p:txBody>
      </p:sp>
      <p:sp>
        <p:nvSpPr>
          <p:cNvPr id="12" name="椭圆 31">
            <a:extLst>
              <a:ext uri="{FF2B5EF4-FFF2-40B4-BE49-F238E27FC236}">
                <a16:creationId xmlns:a16="http://schemas.microsoft.com/office/drawing/2014/main" id="{AD5288E3-20B9-40CA-A784-9E7FE04D48CB}"/>
              </a:ext>
            </a:extLst>
          </p:cNvPr>
          <p:cNvSpPr/>
          <p:nvPr/>
        </p:nvSpPr>
        <p:spPr>
          <a:xfrm>
            <a:off x="4908691" y="2304487"/>
            <a:ext cx="357076" cy="357076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  <p:cxnSp>
        <p:nvCxnSpPr>
          <p:cNvPr id="13" name="直接箭头连接符 33">
            <a:extLst>
              <a:ext uri="{FF2B5EF4-FFF2-40B4-BE49-F238E27FC236}">
                <a16:creationId xmlns:a16="http://schemas.microsoft.com/office/drawing/2014/main" id="{448733BD-D129-4CBF-9823-3CE62AE729BC}"/>
              </a:ext>
            </a:extLst>
          </p:cNvPr>
          <p:cNvCxnSpPr>
            <a:stCxn id="4" idx="3"/>
            <a:endCxn id="12" idx="2"/>
          </p:cNvCxnSpPr>
          <p:nvPr/>
        </p:nvCxnSpPr>
        <p:spPr>
          <a:xfrm>
            <a:off x="4377091" y="2225987"/>
            <a:ext cx="531600" cy="2570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36">
            <a:extLst>
              <a:ext uri="{FF2B5EF4-FFF2-40B4-BE49-F238E27FC236}">
                <a16:creationId xmlns:a16="http://schemas.microsoft.com/office/drawing/2014/main" id="{4272432D-DEAC-4F33-AC8D-2A92557EF650}"/>
              </a:ext>
            </a:extLst>
          </p:cNvPr>
          <p:cNvCxnSpPr>
            <a:stCxn id="6" idx="3"/>
            <a:endCxn id="12" idx="2"/>
          </p:cNvCxnSpPr>
          <p:nvPr/>
        </p:nvCxnSpPr>
        <p:spPr>
          <a:xfrm flipV="1">
            <a:off x="4377091" y="2483025"/>
            <a:ext cx="531600" cy="2579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39">
            <a:extLst>
              <a:ext uri="{FF2B5EF4-FFF2-40B4-BE49-F238E27FC236}">
                <a16:creationId xmlns:a16="http://schemas.microsoft.com/office/drawing/2014/main" id="{3625E1A3-8A8F-41EC-8861-384946F06E9C}"/>
              </a:ext>
            </a:extLst>
          </p:cNvPr>
          <p:cNvCxnSpPr>
            <a:cxnSpLocks/>
            <a:stCxn id="8" idx="3"/>
            <a:endCxn id="17" idx="2"/>
          </p:cNvCxnSpPr>
          <p:nvPr/>
        </p:nvCxnSpPr>
        <p:spPr>
          <a:xfrm>
            <a:off x="4377091" y="3240075"/>
            <a:ext cx="531600" cy="2412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42">
            <a:extLst>
              <a:ext uri="{FF2B5EF4-FFF2-40B4-BE49-F238E27FC236}">
                <a16:creationId xmlns:a16="http://schemas.microsoft.com/office/drawing/2014/main" id="{1B27145B-E8E5-4421-A03F-783416EB4E05}"/>
              </a:ext>
            </a:extLst>
          </p:cNvPr>
          <p:cNvCxnSpPr>
            <a:cxnSpLocks/>
            <a:stCxn id="10" idx="3"/>
            <a:endCxn id="17" idx="2"/>
          </p:cNvCxnSpPr>
          <p:nvPr/>
        </p:nvCxnSpPr>
        <p:spPr>
          <a:xfrm flipV="1">
            <a:off x="4377091" y="3481278"/>
            <a:ext cx="531600" cy="2411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椭圆 50">
            <a:extLst>
              <a:ext uri="{FF2B5EF4-FFF2-40B4-BE49-F238E27FC236}">
                <a16:creationId xmlns:a16="http://schemas.microsoft.com/office/drawing/2014/main" id="{41231F5B-1E54-4206-914C-D687E6B29B40}"/>
              </a:ext>
            </a:extLst>
          </p:cNvPr>
          <p:cNvSpPr/>
          <p:nvPr/>
        </p:nvSpPr>
        <p:spPr>
          <a:xfrm>
            <a:off x="4908691" y="3302740"/>
            <a:ext cx="357076" cy="357076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18" name="文本框 55">
            <a:extLst>
              <a:ext uri="{FF2B5EF4-FFF2-40B4-BE49-F238E27FC236}">
                <a16:creationId xmlns:a16="http://schemas.microsoft.com/office/drawing/2014/main" id="{2DD54099-62BB-411B-B619-56AAB9664C1F}"/>
              </a:ext>
            </a:extLst>
          </p:cNvPr>
          <p:cNvSpPr txBox="1"/>
          <p:nvPr/>
        </p:nvSpPr>
        <p:spPr>
          <a:xfrm>
            <a:off x="4752489" y="3670576"/>
            <a:ext cx="759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Join 1</a:t>
            </a:r>
            <a:endParaRPr lang="zh-CN" altLang="en-US" dirty="0"/>
          </a:p>
        </p:txBody>
      </p:sp>
      <p:cxnSp>
        <p:nvCxnSpPr>
          <p:cNvPr id="19" name="直接箭头连接符 60">
            <a:extLst>
              <a:ext uri="{FF2B5EF4-FFF2-40B4-BE49-F238E27FC236}">
                <a16:creationId xmlns:a16="http://schemas.microsoft.com/office/drawing/2014/main" id="{45526F11-109B-4310-83BD-2D49DB39BD50}"/>
              </a:ext>
            </a:extLst>
          </p:cNvPr>
          <p:cNvCxnSpPr>
            <a:cxnSpLocks/>
            <a:stCxn id="12" idx="6"/>
            <a:endCxn id="20" idx="2"/>
          </p:cNvCxnSpPr>
          <p:nvPr/>
        </p:nvCxnSpPr>
        <p:spPr>
          <a:xfrm>
            <a:off x="5265767" y="2483025"/>
            <a:ext cx="532643" cy="51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椭圆 63">
            <a:extLst>
              <a:ext uri="{FF2B5EF4-FFF2-40B4-BE49-F238E27FC236}">
                <a16:creationId xmlns:a16="http://schemas.microsoft.com/office/drawing/2014/main" id="{D5A0806E-D6E2-4C71-8013-96B28FCE167B}"/>
              </a:ext>
            </a:extLst>
          </p:cNvPr>
          <p:cNvSpPr/>
          <p:nvPr/>
        </p:nvSpPr>
        <p:spPr>
          <a:xfrm>
            <a:off x="5798410" y="2309598"/>
            <a:ext cx="357076" cy="357076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66">
            <a:extLst>
              <a:ext uri="{FF2B5EF4-FFF2-40B4-BE49-F238E27FC236}">
                <a16:creationId xmlns:a16="http://schemas.microsoft.com/office/drawing/2014/main" id="{7356D5C7-BC70-4814-86AA-8A017B81FB62}"/>
              </a:ext>
            </a:extLst>
          </p:cNvPr>
          <p:cNvSpPr/>
          <p:nvPr/>
        </p:nvSpPr>
        <p:spPr>
          <a:xfrm>
            <a:off x="5796407" y="3254035"/>
            <a:ext cx="357076" cy="357076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2" name="直接箭头连接符 71">
            <a:extLst>
              <a:ext uri="{FF2B5EF4-FFF2-40B4-BE49-F238E27FC236}">
                <a16:creationId xmlns:a16="http://schemas.microsoft.com/office/drawing/2014/main" id="{62D66648-ED9C-42E1-940F-A78F602D50DA}"/>
              </a:ext>
            </a:extLst>
          </p:cNvPr>
          <p:cNvCxnSpPr>
            <a:stCxn id="17" idx="6"/>
            <a:endCxn id="21" idx="2"/>
          </p:cNvCxnSpPr>
          <p:nvPr/>
        </p:nvCxnSpPr>
        <p:spPr>
          <a:xfrm flipV="1">
            <a:off x="5265767" y="3432573"/>
            <a:ext cx="530640" cy="487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72">
            <a:extLst>
              <a:ext uri="{FF2B5EF4-FFF2-40B4-BE49-F238E27FC236}">
                <a16:creationId xmlns:a16="http://schemas.microsoft.com/office/drawing/2014/main" id="{6FFF9011-EE83-4F0F-9072-C3A9CDFFC773}"/>
              </a:ext>
            </a:extLst>
          </p:cNvPr>
          <p:cNvSpPr txBox="1"/>
          <p:nvPr/>
        </p:nvSpPr>
        <p:spPr>
          <a:xfrm>
            <a:off x="4726205" y="2595377"/>
            <a:ext cx="739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Join 2</a:t>
            </a:r>
            <a:endParaRPr lang="zh-CN" altLang="en-US" dirty="0"/>
          </a:p>
        </p:txBody>
      </p:sp>
      <p:cxnSp>
        <p:nvCxnSpPr>
          <p:cNvPr id="24" name="直接箭头连接符 80">
            <a:extLst>
              <a:ext uri="{FF2B5EF4-FFF2-40B4-BE49-F238E27FC236}">
                <a16:creationId xmlns:a16="http://schemas.microsoft.com/office/drawing/2014/main" id="{FCA6152D-3D1C-426F-ADF6-38313DEE4C8B}"/>
              </a:ext>
            </a:extLst>
          </p:cNvPr>
          <p:cNvCxnSpPr>
            <a:cxnSpLocks/>
            <a:stCxn id="20" idx="6"/>
            <a:endCxn id="25" idx="2"/>
          </p:cNvCxnSpPr>
          <p:nvPr/>
        </p:nvCxnSpPr>
        <p:spPr>
          <a:xfrm>
            <a:off x="6155486" y="2488136"/>
            <a:ext cx="649600" cy="1274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椭圆 89">
            <a:extLst>
              <a:ext uri="{FF2B5EF4-FFF2-40B4-BE49-F238E27FC236}">
                <a16:creationId xmlns:a16="http://schemas.microsoft.com/office/drawing/2014/main" id="{D69030BD-EAAF-474F-9C35-44E7B547289B}"/>
              </a:ext>
            </a:extLst>
          </p:cNvPr>
          <p:cNvSpPr/>
          <p:nvPr/>
        </p:nvSpPr>
        <p:spPr>
          <a:xfrm>
            <a:off x="6805086" y="2437076"/>
            <a:ext cx="357076" cy="357076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  <p:cxnSp>
        <p:nvCxnSpPr>
          <p:cNvPr id="26" name="直接箭头连接符 92">
            <a:extLst>
              <a:ext uri="{FF2B5EF4-FFF2-40B4-BE49-F238E27FC236}">
                <a16:creationId xmlns:a16="http://schemas.microsoft.com/office/drawing/2014/main" id="{88FD8B5E-26BA-492C-9FE3-67EC34D9DFFA}"/>
              </a:ext>
            </a:extLst>
          </p:cNvPr>
          <p:cNvCxnSpPr>
            <a:stCxn id="21" idx="6"/>
            <a:endCxn id="25" idx="2"/>
          </p:cNvCxnSpPr>
          <p:nvPr/>
        </p:nvCxnSpPr>
        <p:spPr>
          <a:xfrm flipV="1">
            <a:off x="6153483" y="2615614"/>
            <a:ext cx="651603" cy="8169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93">
            <a:extLst>
              <a:ext uri="{FF2B5EF4-FFF2-40B4-BE49-F238E27FC236}">
                <a16:creationId xmlns:a16="http://schemas.microsoft.com/office/drawing/2014/main" id="{B100081C-90B4-4495-ACFD-A862CE3B4261}"/>
              </a:ext>
            </a:extLst>
          </p:cNvPr>
          <p:cNvSpPr txBox="1"/>
          <p:nvPr/>
        </p:nvSpPr>
        <p:spPr>
          <a:xfrm>
            <a:off x="6622090" y="2735912"/>
            <a:ext cx="739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Join 3</a:t>
            </a:r>
            <a:endParaRPr lang="zh-CN" altLang="en-US" dirty="0"/>
          </a:p>
        </p:txBody>
      </p:sp>
      <p:cxnSp>
        <p:nvCxnSpPr>
          <p:cNvPr id="28" name="直接箭头连接符 95">
            <a:extLst>
              <a:ext uri="{FF2B5EF4-FFF2-40B4-BE49-F238E27FC236}">
                <a16:creationId xmlns:a16="http://schemas.microsoft.com/office/drawing/2014/main" id="{95511375-88E1-484E-A3DB-321BA05D11F9}"/>
              </a:ext>
            </a:extLst>
          </p:cNvPr>
          <p:cNvCxnSpPr>
            <a:cxnSpLocks/>
            <a:stCxn id="25" idx="6"/>
            <a:endCxn id="29" idx="2"/>
          </p:cNvCxnSpPr>
          <p:nvPr/>
        </p:nvCxnSpPr>
        <p:spPr>
          <a:xfrm flipV="1">
            <a:off x="7162162" y="2610785"/>
            <a:ext cx="538609" cy="48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椭圆 96">
            <a:extLst>
              <a:ext uri="{FF2B5EF4-FFF2-40B4-BE49-F238E27FC236}">
                <a16:creationId xmlns:a16="http://schemas.microsoft.com/office/drawing/2014/main" id="{97E3F31A-09D6-4184-B46B-82550B796332}"/>
              </a:ext>
            </a:extLst>
          </p:cNvPr>
          <p:cNvSpPr/>
          <p:nvPr/>
        </p:nvSpPr>
        <p:spPr>
          <a:xfrm>
            <a:off x="7700771" y="2432247"/>
            <a:ext cx="357076" cy="357076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2962783" y="2027860"/>
            <a:ext cx="381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2944956" y="2537556"/>
            <a:ext cx="381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2956008" y="3052877"/>
            <a:ext cx="381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2964815" y="3539414"/>
            <a:ext cx="381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494288" y="4351651"/>
            <a:ext cx="366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Join Queue: Join 2, </a:t>
            </a:r>
            <a:r>
              <a:rPr lang="en-US" altLang="zh-CN" dirty="0"/>
              <a:t>Join 1, Join 3 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2157748" y="1436340"/>
            <a:ext cx="1873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No. of Partitions</a:t>
            </a:r>
            <a:endParaRPr lang="en-US" dirty="0"/>
          </a:p>
        </p:txBody>
      </p:sp>
      <p:graphicFrame>
        <p:nvGraphicFramePr>
          <p:cNvPr id="40" name="表格 102">
            <a:extLst>
              <a:ext uri="{FF2B5EF4-FFF2-40B4-BE49-F238E27FC236}">
                <a16:creationId xmlns:a16="http://schemas.microsoft.com/office/drawing/2014/main" id="{D187CEC4-F7AB-4F0C-96E8-DFFAC77F80B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257800" y="4377010"/>
          <a:ext cx="2025094" cy="886568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21946">
                  <a:extLst>
                    <a:ext uri="{9D8B030D-6E8A-4147-A177-3AD203B41FA5}">
                      <a16:colId xmlns:a16="http://schemas.microsoft.com/office/drawing/2014/main" val="733900973"/>
                    </a:ext>
                  </a:extLst>
                </a:gridCol>
                <a:gridCol w="1503148">
                  <a:extLst>
                    <a:ext uri="{9D8B030D-6E8A-4147-A177-3AD203B41FA5}">
                      <a16:colId xmlns:a16="http://schemas.microsoft.com/office/drawing/2014/main" val="3880606258"/>
                    </a:ext>
                  </a:extLst>
                </a:gridCol>
              </a:tblGrid>
              <a:tr h="219005">
                <a:tc>
                  <a:txBody>
                    <a:bodyPr/>
                    <a:lstStyle/>
                    <a:p>
                      <a:r>
                        <a:rPr lang="en-US" altLang="zh-CN" sz="1100" dirty="0"/>
                        <a:t>Input 1</a:t>
                      </a:r>
                      <a:endParaRPr lang="zh-CN" altLang="en-US" sz="1100" dirty="0"/>
                    </a:p>
                  </a:txBody>
                  <a:tcPr marL="54001" marR="54001" marT="27001" marB="2700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100" dirty="0"/>
                        <a:t>Join 2, Join 3</a:t>
                      </a:r>
                      <a:endParaRPr lang="zh-CN" altLang="en-US" sz="1100" dirty="0"/>
                    </a:p>
                  </a:txBody>
                  <a:tcPr marL="54001" marR="54001" marT="27001" marB="2700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86581262"/>
                  </a:ext>
                </a:extLst>
              </a:tr>
              <a:tr h="219005">
                <a:tc>
                  <a:txBody>
                    <a:bodyPr/>
                    <a:lstStyle/>
                    <a:p>
                      <a:r>
                        <a:rPr lang="en-US" altLang="zh-CN" sz="1100" dirty="0"/>
                        <a:t>Input 2</a:t>
                      </a:r>
                      <a:endParaRPr lang="zh-CN" altLang="en-US" sz="1100" dirty="0"/>
                    </a:p>
                  </a:txBody>
                  <a:tcPr marL="54001" marR="54001" marT="27001" marB="27001">
                    <a:lnT w="381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100" dirty="0"/>
                        <a:t>Join 2, Join 3</a:t>
                      </a:r>
                      <a:endParaRPr lang="zh-CN" altLang="en-US" sz="1100" dirty="0"/>
                    </a:p>
                  </a:txBody>
                  <a:tcPr marL="54001" marR="54001" marT="27001" marB="27001">
                    <a:lnT w="38100" cmpd="sng">
                      <a:noFill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058859620"/>
                  </a:ext>
                </a:extLst>
              </a:tr>
              <a:tr h="219005">
                <a:tc>
                  <a:txBody>
                    <a:bodyPr/>
                    <a:lstStyle/>
                    <a:p>
                      <a:r>
                        <a:rPr lang="en-US" altLang="zh-CN" sz="1100" dirty="0"/>
                        <a:t>Input 3</a:t>
                      </a:r>
                      <a:endParaRPr lang="zh-CN" altLang="en-US" sz="1100" dirty="0"/>
                    </a:p>
                  </a:txBody>
                  <a:tcPr marL="54001" marR="54001" marT="27001" marB="27001"/>
                </a:tc>
                <a:tc>
                  <a:txBody>
                    <a:bodyPr/>
                    <a:lstStyle/>
                    <a:p>
                      <a:r>
                        <a:rPr lang="en-US" altLang="zh-CN" sz="1100" dirty="0"/>
                        <a:t>Join 1, Join 3</a:t>
                      </a:r>
                      <a:endParaRPr lang="zh-CN" altLang="en-US" sz="1100" dirty="0"/>
                    </a:p>
                  </a:txBody>
                  <a:tcPr marL="54001" marR="54001" marT="27001" marB="27001"/>
                </a:tc>
                <a:extLst>
                  <a:ext uri="{0D108BD9-81ED-4DB2-BD59-A6C34878D82A}">
                    <a16:rowId xmlns:a16="http://schemas.microsoft.com/office/drawing/2014/main" val="4109590119"/>
                  </a:ext>
                </a:extLst>
              </a:tr>
              <a:tr h="219005">
                <a:tc>
                  <a:txBody>
                    <a:bodyPr/>
                    <a:lstStyle/>
                    <a:p>
                      <a:r>
                        <a:rPr lang="en-US" altLang="zh-CN" sz="1100" dirty="0"/>
                        <a:t>Input 4</a:t>
                      </a:r>
                      <a:endParaRPr lang="zh-CN" altLang="en-US" sz="1100" dirty="0"/>
                    </a:p>
                  </a:txBody>
                  <a:tcPr marL="54001" marR="54001" marT="27001" marB="2700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dirty="0"/>
                        <a:t>Join 1, Join 3</a:t>
                      </a:r>
                      <a:endParaRPr lang="zh-CN" altLang="en-US" sz="1100" dirty="0"/>
                    </a:p>
                  </a:txBody>
                  <a:tcPr marL="54001" marR="54001" marT="27001" marB="27001"/>
                </a:tc>
                <a:extLst>
                  <a:ext uri="{0D108BD9-81ED-4DB2-BD59-A6C34878D82A}">
                    <a16:rowId xmlns:a16="http://schemas.microsoft.com/office/drawing/2014/main" val="1810048263"/>
                  </a:ext>
                </a:extLst>
              </a:tr>
            </a:tbl>
          </a:graphicData>
        </a:graphic>
      </p:graphicFrame>
      <p:cxnSp>
        <p:nvCxnSpPr>
          <p:cNvPr id="32" name="Straight Arrow Connector 31"/>
          <p:cNvCxnSpPr/>
          <p:nvPr/>
        </p:nvCxnSpPr>
        <p:spPr>
          <a:xfrm>
            <a:off x="4259091" y="4086064"/>
            <a:ext cx="0" cy="29094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45114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822" y="1126885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en-US" dirty="0" err="1"/>
              <a:t>NodeManager</a:t>
            </a:r>
            <a:r>
              <a:rPr lang="en-US" dirty="0"/>
              <a:t> (NM)</a:t>
            </a:r>
          </a:p>
          <a:p>
            <a:pPr marL="0" indent="0">
              <a:buNone/>
            </a:pPr>
            <a:r>
              <a:rPr lang="en-US" sz="2200" dirty="0"/>
              <a:t>Per-machine agent to monitor containers and report to RM</a:t>
            </a:r>
          </a:p>
          <a:p>
            <a:pPr marL="0" indent="0">
              <a:buNone/>
            </a:pPr>
            <a:endParaRPr lang="en-US" sz="2200" dirty="0"/>
          </a:p>
          <a:p>
            <a:r>
              <a:rPr lang="en-US" dirty="0" err="1"/>
              <a:t>ResourceRequest</a:t>
            </a:r>
            <a:r>
              <a:rPr lang="en-US" dirty="0"/>
              <a:t> and Container</a:t>
            </a:r>
          </a:p>
          <a:p>
            <a:pPr marL="0" indent="0">
              <a:buNone/>
            </a:pPr>
            <a:r>
              <a:rPr lang="en-US" sz="2200" dirty="0"/>
              <a:t>An application can make specific </a:t>
            </a:r>
            <a:r>
              <a:rPr lang="en-US" sz="2200" dirty="0" err="1"/>
              <a:t>ResourceRequests</a:t>
            </a:r>
            <a:r>
              <a:rPr lang="en-US" sz="2200" dirty="0"/>
              <a:t> to RM</a:t>
            </a:r>
          </a:p>
          <a:p>
            <a:pPr marL="0" indent="0">
              <a:buNone/>
            </a:pPr>
            <a:r>
              <a:rPr lang="en-US" sz="2200" dirty="0"/>
              <a:t>A </a:t>
            </a:r>
            <a:r>
              <a:rPr lang="en-US" sz="2200" dirty="0" err="1"/>
              <a:t>ResourceRequest</a:t>
            </a:r>
            <a:r>
              <a:rPr lang="en-US" sz="2200" dirty="0"/>
              <a:t> contains resource-name(host name, rack name), priority(intra-application), memory and CPU requirements, number of such containers required.</a:t>
            </a:r>
          </a:p>
          <a:p>
            <a:pPr marL="0" indent="0">
              <a:buNone/>
            </a:pPr>
            <a:r>
              <a:rPr lang="en-US" sz="2200" dirty="0"/>
              <a:t>Container is the resource allocation, which is the successful result of RM granting a specific </a:t>
            </a:r>
            <a:r>
              <a:rPr lang="en-US" sz="2200" dirty="0" err="1"/>
              <a:t>ResourceRequest</a:t>
            </a:r>
            <a:r>
              <a:rPr lang="en-US" sz="2200" dirty="0"/>
              <a:t>. A Container grants an application to use a specific amount of resources on a specific host.</a:t>
            </a:r>
          </a:p>
          <a:p>
            <a:pPr marL="0" indent="0">
              <a:buNone/>
            </a:pPr>
            <a:r>
              <a:rPr lang="en-US" sz="2200" dirty="0"/>
              <a:t>AM needs to present the Container to the NM managing the host which the Container was allocated, to use the resources and launch its tasks.</a:t>
            </a:r>
          </a:p>
          <a:p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61822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YARN</a:t>
            </a:r>
          </a:p>
        </p:txBody>
      </p:sp>
    </p:spTree>
    <p:extLst>
      <p:ext uri="{BB962C8B-B14F-4D97-AF65-F5344CB8AC3E}">
        <p14:creationId xmlns:p14="http://schemas.microsoft.com/office/powerpoint/2010/main" val="99365222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57942"/>
            <a:ext cx="10515600" cy="1325563"/>
          </a:xfrm>
        </p:spPr>
        <p:txBody>
          <a:bodyPr/>
          <a:lstStyle/>
          <a:p>
            <a:r>
              <a:rPr lang="en-US" dirty="0" err="1"/>
              <a:t>StreamGraph</a:t>
            </a:r>
            <a:r>
              <a:rPr lang="en-US" dirty="0"/>
              <a:t> to </a:t>
            </a:r>
            <a:r>
              <a:rPr lang="en-US" dirty="0" err="1"/>
              <a:t>JobGraph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20382" y="1367765"/>
            <a:ext cx="50916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7.RemoteApplicationRunner use </a:t>
            </a:r>
            <a:r>
              <a:rPr lang="en-US" dirty="0" err="1"/>
              <a:t>ExecutionPlanner</a:t>
            </a:r>
            <a:r>
              <a:rPr lang="en-US" dirty="0"/>
              <a:t> to get </a:t>
            </a:r>
            <a:r>
              <a:rPr lang="en-US" dirty="0" err="1"/>
              <a:t>JobGraph</a:t>
            </a:r>
            <a:r>
              <a:rPr lang="en-US" dirty="0"/>
              <a:t> from StreamGraph: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32261" y="2660427"/>
            <a:ext cx="35744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(4)</a:t>
            </a:r>
            <a:r>
              <a:rPr lang="en-US" altLang="zh-CN" dirty="0"/>
              <a:t>If there are Intermediate Streams, calculate the partitions for them:</a:t>
            </a:r>
          </a:p>
          <a:p>
            <a:r>
              <a:rPr lang="en-US" dirty="0"/>
              <a:t>   </a:t>
            </a:r>
          </a:p>
        </p:txBody>
      </p:sp>
      <p:sp>
        <p:nvSpPr>
          <p:cNvPr id="6" name="TextBox 33">
            <a:extLst>
              <a:ext uri="{FF2B5EF4-FFF2-40B4-BE49-F238E27FC236}">
                <a16:creationId xmlns:a16="http://schemas.microsoft.com/office/drawing/2014/main" id="{B10E0366-05D4-4400-BD7B-FCAF4391AA8B}"/>
              </a:ext>
            </a:extLst>
          </p:cNvPr>
          <p:cNvSpPr txBox="1"/>
          <p:nvPr/>
        </p:nvSpPr>
        <p:spPr>
          <a:xfrm>
            <a:off x="854824" y="3399091"/>
            <a:ext cx="32158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b) Other intermediate streams</a:t>
            </a:r>
          </a:p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54824" y="3722256"/>
            <a:ext cx="398318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Intermediate Streams created by PartitionBy, will be the default value in </a:t>
            </a:r>
            <a:r>
              <a:rPr lang="en-US" altLang="zh-CN" dirty="0" err="1"/>
              <a:t>Config</a:t>
            </a:r>
            <a:r>
              <a:rPr lang="en-US" altLang="zh-CN" dirty="0"/>
              <a:t>, otherwise will be the max of sources and sinks’ partitions.</a:t>
            </a:r>
            <a:endParaRPr lang="en-US" dirty="0"/>
          </a:p>
          <a:p>
            <a:r>
              <a:rPr lang="en-US" dirty="0"/>
              <a:t>See </a:t>
            </a:r>
            <a:r>
              <a:rPr lang="en-US" dirty="0">
                <a:hlinkClick r:id="rId2" action="ppaction://hlinksldjump"/>
              </a:rPr>
              <a:t>PartitionBy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028335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StreamGraph</a:t>
            </a:r>
            <a:r>
              <a:rPr lang="en-US" dirty="0"/>
              <a:t> to </a:t>
            </a:r>
            <a:r>
              <a:rPr lang="en-US" dirty="0" err="1"/>
              <a:t>JobGraph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61945" y="1268012"/>
            <a:ext cx="48755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7.RemoteApplicationRunner use </a:t>
            </a:r>
            <a:r>
              <a:rPr lang="en-US" dirty="0" err="1"/>
              <a:t>ExecutionPlanner</a:t>
            </a:r>
            <a:r>
              <a:rPr lang="en-US" dirty="0"/>
              <a:t> to get </a:t>
            </a:r>
            <a:r>
              <a:rPr lang="en-US" dirty="0" err="1"/>
              <a:t>JobGraph</a:t>
            </a:r>
            <a:r>
              <a:rPr lang="en-US" dirty="0"/>
              <a:t> from StreamGraph: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8172" y="1922482"/>
            <a:ext cx="41231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(4) </a:t>
            </a:r>
            <a:r>
              <a:rPr lang="en-US" altLang="zh-CN" dirty="0"/>
              <a:t>If there are Intermediate Streams, calculate the partitions for them: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1692" y="249618"/>
            <a:ext cx="5560435" cy="1817676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V="1">
            <a:off x="5541585" y="1005844"/>
            <a:ext cx="776088" cy="23145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0923" y="2080482"/>
            <a:ext cx="4833937" cy="41556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0923" y="2489260"/>
            <a:ext cx="4760603" cy="62945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1692" y="3190370"/>
            <a:ext cx="2041131" cy="20166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1692" y="3392039"/>
            <a:ext cx="4632268" cy="344670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73823" y="4270775"/>
            <a:ext cx="3765875" cy="105463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44280" y="5443075"/>
            <a:ext cx="3424960" cy="1232449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976371" y="3010296"/>
            <a:ext cx="46383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For each input </a:t>
            </a:r>
            <a:r>
              <a:rPr lang="en-US" sz="1600" dirty="0" err="1"/>
              <a:t>StreamEdge</a:t>
            </a:r>
            <a:r>
              <a:rPr lang="en-US" sz="1600" dirty="0"/>
              <a:t>, </a:t>
            </a:r>
            <a:r>
              <a:rPr lang="en-US" altLang="zh-CN" sz="1600" dirty="0"/>
              <a:t>traverse the StreamGraph recursively and find all Joins reachable from it.</a:t>
            </a:r>
            <a:endParaRPr lang="en-US" sz="1600" dirty="0"/>
          </a:p>
        </p:txBody>
      </p:sp>
      <p:cxnSp>
        <p:nvCxnSpPr>
          <p:cNvPr id="21" name="Straight Arrow Connector 20"/>
          <p:cNvCxnSpPr>
            <a:stCxn id="18" idx="3"/>
          </p:cNvCxnSpPr>
          <p:nvPr/>
        </p:nvCxnSpPr>
        <p:spPr>
          <a:xfrm flipV="1">
            <a:off x="5614747" y="2867687"/>
            <a:ext cx="692592" cy="4349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976371" y="3568338"/>
            <a:ext cx="51122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From all these joins, update their partitions(equal to input partitions) and extend downstream unvisited joins(BFS)</a:t>
            </a:r>
          </a:p>
        </p:txBody>
      </p:sp>
      <p:cxnSp>
        <p:nvCxnSpPr>
          <p:cNvPr id="30" name="Elbow Connector 29"/>
          <p:cNvCxnSpPr>
            <a:stCxn id="18" idx="3"/>
            <a:endCxn id="15" idx="3"/>
          </p:cNvCxnSpPr>
          <p:nvPr/>
        </p:nvCxnSpPr>
        <p:spPr>
          <a:xfrm flipH="1">
            <a:off x="4939698" y="3302684"/>
            <a:ext cx="675049" cy="1495410"/>
          </a:xfrm>
          <a:prstGeom prst="bentConnector3">
            <a:avLst>
              <a:gd name="adj1" fmla="val -3386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V="1">
            <a:off x="5684665" y="3593709"/>
            <a:ext cx="517027" cy="2742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720276" y="2489260"/>
            <a:ext cx="50829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a) Calculate partitions of join operators’ input streams:</a:t>
            </a:r>
          </a:p>
        </p:txBody>
      </p:sp>
    </p:spTree>
    <p:extLst>
      <p:ext uri="{BB962C8B-B14F-4D97-AF65-F5344CB8AC3E}">
        <p14:creationId xmlns:p14="http://schemas.microsoft.com/office/powerpoint/2010/main" val="337264713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944" y="118165"/>
            <a:ext cx="10515600" cy="1325563"/>
          </a:xfrm>
        </p:spPr>
        <p:txBody>
          <a:bodyPr/>
          <a:lstStyle/>
          <a:p>
            <a:r>
              <a:rPr lang="en-US" dirty="0" err="1"/>
              <a:t>StreamGraph</a:t>
            </a:r>
            <a:r>
              <a:rPr lang="en-US" dirty="0"/>
              <a:t> to </a:t>
            </a:r>
            <a:r>
              <a:rPr lang="en-US" dirty="0" err="1"/>
              <a:t>JobGraph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61944" y="1268012"/>
            <a:ext cx="52745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7.RemoteApplicationRunner use </a:t>
            </a:r>
            <a:r>
              <a:rPr lang="en-US" dirty="0" err="1"/>
              <a:t>ExecutionPlanner</a:t>
            </a:r>
            <a:r>
              <a:rPr lang="en-US" dirty="0"/>
              <a:t> to get </a:t>
            </a:r>
            <a:r>
              <a:rPr lang="en-US" dirty="0" err="1"/>
              <a:t>JobGraph</a:t>
            </a:r>
            <a:r>
              <a:rPr lang="en-US" dirty="0"/>
              <a:t> from StreamGraph: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0694" y="442624"/>
            <a:ext cx="4444735" cy="200220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10099" y="2271826"/>
            <a:ext cx="37241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(4) </a:t>
            </a:r>
            <a:r>
              <a:rPr lang="en-US" altLang="zh-CN" dirty="0"/>
              <a:t>If there are Intermediate Streams, calculate the partitions for them:</a:t>
            </a:r>
          </a:p>
          <a:p>
            <a:r>
              <a:rPr lang="en-US" dirty="0"/>
              <a:t>   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3895061" y="1795551"/>
            <a:ext cx="3333054" cy="8637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3132" y="2543931"/>
            <a:ext cx="5560435" cy="181767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3132" y="4681165"/>
            <a:ext cx="5318015" cy="1721322"/>
          </a:xfrm>
          <a:prstGeom prst="rect">
            <a:avLst/>
          </a:prstGeom>
        </p:spPr>
      </p:pic>
      <p:cxnSp>
        <p:nvCxnSpPr>
          <p:cNvPr id="24" name="Straight Arrow Connector 23"/>
          <p:cNvCxnSpPr/>
          <p:nvPr/>
        </p:nvCxnSpPr>
        <p:spPr>
          <a:xfrm flipV="1">
            <a:off x="4134202" y="3699164"/>
            <a:ext cx="2261639" cy="2326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7988531" y="3761003"/>
            <a:ext cx="399011" cy="9201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748295" y="3399747"/>
            <a:ext cx="36118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b)</a:t>
            </a:r>
            <a:r>
              <a:rPr lang="en-US" dirty="0" err="1"/>
              <a:t>IntermediateStreams</a:t>
            </a:r>
            <a:r>
              <a:rPr lang="en-US" dirty="0"/>
              <a:t>’ partitions can be obtain from Input and Output Streams’ partitions.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792865" y="4670952"/>
            <a:ext cx="31021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c)Check if there is any stream doesn’t assigned partitions</a:t>
            </a:r>
          </a:p>
        </p:txBody>
      </p:sp>
      <p:cxnSp>
        <p:nvCxnSpPr>
          <p:cNvPr id="39" name="Straight Arrow Connector 38"/>
          <p:cNvCxnSpPr/>
          <p:nvPr/>
        </p:nvCxnSpPr>
        <p:spPr>
          <a:xfrm flipV="1">
            <a:off x="3721311" y="4155045"/>
            <a:ext cx="2674530" cy="8528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7570" y="5967827"/>
            <a:ext cx="5667895" cy="776850"/>
          </a:xfrm>
          <a:prstGeom prst="rect">
            <a:avLst/>
          </a:prstGeom>
        </p:spPr>
      </p:pic>
      <p:cxnSp>
        <p:nvCxnSpPr>
          <p:cNvPr id="45" name="Straight Arrow Connector 44"/>
          <p:cNvCxnSpPr/>
          <p:nvPr/>
        </p:nvCxnSpPr>
        <p:spPr>
          <a:xfrm flipH="1">
            <a:off x="2808875" y="4221084"/>
            <a:ext cx="3586966" cy="17649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350725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75"/>
          <p:cNvSpPr/>
          <p:nvPr/>
        </p:nvSpPr>
        <p:spPr>
          <a:xfrm>
            <a:off x="7910815" y="3973479"/>
            <a:ext cx="3988904" cy="2043147"/>
          </a:xfrm>
          <a:prstGeom prst="rect">
            <a:avLst/>
          </a:prstGeom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6068289" y="1503597"/>
            <a:ext cx="2934393" cy="2064879"/>
          </a:xfrm>
          <a:prstGeom prst="rect">
            <a:avLst/>
          </a:prstGeom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00388"/>
            <a:ext cx="10515600" cy="1325563"/>
          </a:xfrm>
        </p:spPr>
        <p:txBody>
          <a:bodyPr/>
          <a:lstStyle/>
          <a:p>
            <a:r>
              <a:rPr lang="en-US" dirty="0" err="1"/>
              <a:t>RemoteApplication</a:t>
            </a:r>
            <a:r>
              <a:rPr lang="en-US" altLang="zh-CN" dirty="0" err="1"/>
              <a:t>Runner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99504" y="1426291"/>
            <a:ext cx="5868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8. Write the </a:t>
            </a:r>
            <a:r>
              <a:rPr lang="en-US" dirty="0" err="1"/>
              <a:t>ExecutionPlan</a:t>
            </a:r>
            <a:r>
              <a:rPr lang="en-US" dirty="0"/>
              <a:t>(JobGraph) to a file in JSON form.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99504" y="2424027"/>
            <a:ext cx="58687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9. Create the intermediate streams physically by using StreamManager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99504" y="3662232"/>
            <a:ext cx="58687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10. According to </a:t>
            </a:r>
            <a:r>
              <a:rPr lang="en-US" dirty="0" err="1"/>
              <a:t>ExecutionPlan</a:t>
            </a:r>
            <a:r>
              <a:rPr lang="en-US" dirty="0"/>
              <a:t>(</a:t>
            </a:r>
            <a:r>
              <a:rPr lang="en-US" dirty="0" err="1"/>
              <a:t>JobGraph</a:t>
            </a:r>
            <a:r>
              <a:rPr lang="en-US" dirty="0"/>
              <a:t>), run all jobs(JobNode) one by one using respective JobRunner.</a:t>
            </a:r>
          </a:p>
        </p:txBody>
      </p:sp>
      <p:sp>
        <p:nvSpPr>
          <p:cNvPr id="6" name="Rectangle 5"/>
          <p:cNvSpPr/>
          <p:nvPr/>
        </p:nvSpPr>
        <p:spPr>
          <a:xfrm>
            <a:off x="6432922" y="1991354"/>
            <a:ext cx="2227810" cy="141406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7226366" y="2556007"/>
            <a:ext cx="648393" cy="656705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Curved Connector 7"/>
          <p:cNvCxnSpPr>
            <a:stCxn id="7" idx="5"/>
            <a:endCxn id="7" idx="3"/>
          </p:cNvCxnSpPr>
          <p:nvPr/>
        </p:nvCxnSpPr>
        <p:spPr>
          <a:xfrm rot="5400000">
            <a:off x="7550563" y="2887299"/>
            <a:ext cx="12700" cy="458483"/>
          </a:xfrm>
          <a:prstGeom prst="curvedConnector3">
            <a:avLst>
              <a:gd name="adj1" fmla="val 183724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ight Arrow 8"/>
          <p:cNvSpPr/>
          <p:nvPr/>
        </p:nvSpPr>
        <p:spPr>
          <a:xfrm>
            <a:off x="6590864" y="2812609"/>
            <a:ext cx="635502" cy="184666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>
            <a:off x="7874759" y="2798602"/>
            <a:ext cx="581891" cy="198673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7063560" y="2524115"/>
            <a:ext cx="1022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JobNode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980218" y="732605"/>
            <a:ext cx="3715789" cy="40221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8369788" y="732605"/>
            <a:ext cx="3316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RemoteApplicationRunner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6976984" y="1559490"/>
            <a:ext cx="2019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JSON file</a:t>
            </a:r>
          </a:p>
        </p:txBody>
      </p:sp>
      <p:cxnSp>
        <p:nvCxnSpPr>
          <p:cNvPr id="17" name="Straight Arrow Connector 16"/>
          <p:cNvCxnSpPr>
            <a:stCxn id="12" idx="2"/>
            <a:endCxn id="14" idx="0"/>
          </p:cNvCxnSpPr>
          <p:nvPr/>
        </p:nvCxnSpPr>
        <p:spPr>
          <a:xfrm flipH="1">
            <a:off x="7535486" y="1134820"/>
            <a:ext cx="2302627" cy="3687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7398324" y="1167259"/>
            <a:ext cx="1040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8.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908615" y="2041617"/>
            <a:ext cx="12570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JobGraph</a:t>
            </a:r>
          </a:p>
        </p:txBody>
      </p:sp>
      <p:sp>
        <p:nvSpPr>
          <p:cNvPr id="36" name="Rectangle 35"/>
          <p:cNvSpPr/>
          <p:nvPr/>
        </p:nvSpPr>
        <p:spPr>
          <a:xfrm>
            <a:off x="6472744" y="4004222"/>
            <a:ext cx="1313411" cy="149666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6533755" y="4001728"/>
            <a:ext cx="1364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JobRunner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10308203" y="3528568"/>
            <a:ext cx="669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10.</a:t>
            </a:r>
          </a:p>
        </p:txBody>
      </p:sp>
      <p:cxnSp>
        <p:nvCxnSpPr>
          <p:cNvPr id="56" name="Straight Connector 55"/>
          <p:cNvCxnSpPr>
            <a:stCxn id="12" idx="2"/>
          </p:cNvCxnSpPr>
          <p:nvPr/>
        </p:nvCxnSpPr>
        <p:spPr>
          <a:xfrm flipH="1">
            <a:off x="9838112" y="1134820"/>
            <a:ext cx="1" cy="25784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ectangle 63"/>
          <p:cNvSpPr/>
          <p:nvPr/>
        </p:nvSpPr>
        <p:spPr>
          <a:xfrm>
            <a:off x="6552390" y="4361265"/>
            <a:ext cx="1154120" cy="99678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0" name="Straight Arrow Connector 59"/>
          <p:cNvCxnSpPr/>
          <p:nvPr/>
        </p:nvCxnSpPr>
        <p:spPr>
          <a:xfrm flipH="1">
            <a:off x="7148945" y="3731605"/>
            <a:ext cx="2689167" cy="2701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Oval 60"/>
          <p:cNvSpPr/>
          <p:nvPr/>
        </p:nvSpPr>
        <p:spPr>
          <a:xfrm>
            <a:off x="6756695" y="4556286"/>
            <a:ext cx="648393" cy="656705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/>
          <p:cNvSpPr txBox="1"/>
          <p:nvPr/>
        </p:nvSpPr>
        <p:spPr>
          <a:xfrm>
            <a:off x="6593889" y="4524394"/>
            <a:ext cx="1022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JobNode</a:t>
            </a:r>
          </a:p>
        </p:txBody>
      </p:sp>
      <p:sp>
        <p:nvSpPr>
          <p:cNvPr id="67" name="Rectangle 66"/>
          <p:cNvSpPr/>
          <p:nvPr/>
        </p:nvSpPr>
        <p:spPr>
          <a:xfrm>
            <a:off x="8061102" y="4022593"/>
            <a:ext cx="1313411" cy="149666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/>
          <p:cNvSpPr txBox="1"/>
          <p:nvPr/>
        </p:nvSpPr>
        <p:spPr>
          <a:xfrm>
            <a:off x="8122113" y="4020099"/>
            <a:ext cx="1364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JobRunner</a:t>
            </a:r>
          </a:p>
        </p:txBody>
      </p:sp>
      <p:sp>
        <p:nvSpPr>
          <p:cNvPr id="69" name="Rectangle 68"/>
          <p:cNvSpPr/>
          <p:nvPr/>
        </p:nvSpPr>
        <p:spPr>
          <a:xfrm>
            <a:off x="8140748" y="4379636"/>
            <a:ext cx="1154120" cy="99678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/>
          <p:cNvSpPr/>
          <p:nvPr/>
        </p:nvSpPr>
        <p:spPr>
          <a:xfrm>
            <a:off x="8345053" y="4574657"/>
            <a:ext cx="648393" cy="656705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/>
          <p:cNvSpPr txBox="1"/>
          <p:nvPr/>
        </p:nvSpPr>
        <p:spPr>
          <a:xfrm>
            <a:off x="8182247" y="4542765"/>
            <a:ext cx="1022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JobNode</a:t>
            </a:r>
          </a:p>
        </p:txBody>
      </p:sp>
      <p:cxnSp>
        <p:nvCxnSpPr>
          <p:cNvPr id="73" name="Straight Arrow Connector 72"/>
          <p:cNvCxnSpPr>
            <a:endCxn id="67" idx="0"/>
          </p:cNvCxnSpPr>
          <p:nvPr/>
        </p:nvCxnSpPr>
        <p:spPr>
          <a:xfrm flipH="1">
            <a:off x="8717808" y="3713234"/>
            <a:ext cx="1120304" cy="3093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Rectangle 76"/>
          <p:cNvSpPr/>
          <p:nvPr/>
        </p:nvSpPr>
        <p:spPr>
          <a:xfrm>
            <a:off x="9419527" y="4022593"/>
            <a:ext cx="1313411" cy="149666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extBox 77"/>
          <p:cNvSpPr txBox="1"/>
          <p:nvPr/>
        </p:nvSpPr>
        <p:spPr>
          <a:xfrm>
            <a:off x="9480538" y="4020099"/>
            <a:ext cx="1364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JobRunner</a:t>
            </a:r>
          </a:p>
        </p:txBody>
      </p:sp>
      <p:sp>
        <p:nvSpPr>
          <p:cNvPr id="79" name="Rectangle 78"/>
          <p:cNvSpPr/>
          <p:nvPr/>
        </p:nvSpPr>
        <p:spPr>
          <a:xfrm>
            <a:off x="9499173" y="4379636"/>
            <a:ext cx="1154120" cy="99678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/>
          <p:cNvSpPr/>
          <p:nvPr/>
        </p:nvSpPr>
        <p:spPr>
          <a:xfrm>
            <a:off x="9703478" y="4574657"/>
            <a:ext cx="648393" cy="656705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80"/>
          <p:cNvSpPr txBox="1"/>
          <p:nvPr/>
        </p:nvSpPr>
        <p:spPr>
          <a:xfrm>
            <a:off x="9540672" y="4542765"/>
            <a:ext cx="1022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JobNode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11067771" y="4490946"/>
            <a:ext cx="8544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…</a:t>
            </a:r>
          </a:p>
        </p:txBody>
      </p:sp>
      <p:cxnSp>
        <p:nvCxnSpPr>
          <p:cNvPr id="94" name="Straight Arrow Connector 93"/>
          <p:cNvCxnSpPr/>
          <p:nvPr/>
        </p:nvCxnSpPr>
        <p:spPr>
          <a:xfrm>
            <a:off x="9838112" y="3713234"/>
            <a:ext cx="189562" cy="3068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/>
          <p:cNvSpPr txBox="1"/>
          <p:nvPr/>
        </p:nvSpPr>
        <p:spPr>
          <a:xfrm>
            <a:off x="7910815" y="5441716"/>
            <a:ext cx="39265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(Not useful for now since there is only one JobNode in JobGraph)</a:t>
            </a:r>
          </a:p>
        </p:txBody>
      </p:sp>
    </p:spTree>
    <p:extLst>
      <p:ext uri="{BB962C8B-B14F-4D97-AF65-F5344CB8AC3E}">
        <p14:creationId xmlns:p14="http://schemas.microsoft.com/office/powerpoint/2010/main" val="211495709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58577"/>
            <a:ext cx="10515600" cy="1325563"/>
          </a:xfrm>
        </p:spPr>
        <p:txBody>
          <a:bodyPr/>
          <a:lstStyle/>
          <a:p>
            <a:r>
              <a:rPr lang="en-US" dirty="0" err="1"/>
              <a:t>RemoteApplication</a:t>
            </a:r>
            <a:r>
              <a:rPr lang="en-US" altLang="zh-CN" dirty="0" err="1"/>
              <a:t>Runner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08065" y="1166986"/>
            <a:ext cx="5868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8. Write the </a:t>
            </a:r>
            <a:r>
              <a:rPr lang="en-US" dirty="0" err="1"/>
              <a:t>ExecutionPlan</a:t>
            </a:r>
            <a:r>
              <a:rPr lang="en-US" dirty="0"/>
              <a:t>(JobGraph) to a file in JSON form.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8064" y="2492549"/>
            <a:ext cx="58687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9. Create the intermediate streams physically and store them in StreamManager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8063" y="5476193"/>
            <a:ext cx="58687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10. According to </a:t>
            </a:r>
            <a:r>
              <a:rPr lang="en-US" dirty="0" err="1"/>
              <a:t>ExecutionPlan</a:t>
            </a:r>
            <a:r>
              <a:rPr lang="en-US" dirty="0"/>
              <a:t>(JobGraph), run all jobs(JobNode) one by one using respective JobRunner.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6158" y="1166986"/>
            <a:ext cx="5657850" cy="3114675"/>
          </a:xfrm>
          <a:prstGeom prst="rect">
            <a:avLst/>
          </a:prstGeom>
        </p:spPr>
      </p:pic>
      <p:cxnSp>
        <p:nvCxnSpPr>
          <p:cNvPr id="8" name="Straight Arrow Connector 7"/>
          <p:cNvCxnSpPr>
            <a:stCxn id="3" idx="3"/>
          </p:cNvCxnSpPr>
          <p:nvPr/>
        </p:nvCxnSpPr>
        <p:spPr>
          <a:xfrm>
            <a:off x="5976850" y="1351652"/>
            <a:ext cx="648394" cy="5353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5852160" y="2394845"/>
            <a:ext cx="798022" cy="3648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5271438" y="3236584"/>
            <a:ext cx="1578249" cy="25902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073" y="3406595"/>
            <a:ext cx="4185890" cy="1557406"/>
          </a:xfrm>
          <a:prstGeom prst="rect">
            <a:avLst/>
          </a:prstGeom>
        </p:spPr>
      </p:pic>
      <p:cxnSp>
        <p:nvCxnSpPr>
          <p:cNvPr id="18" name="Straight Arrow Connector 17"/>
          <p:cNvCxnSpPr>
            <a:endCxn id="16" idx="3"/>
          </p:cNvCxnSpPr>
          <p:nvPr/>
        </p:nvCxnSpPr>
        <p:spPr>
          <a:xfrm flipH="1">
            <a:off x="4559963" y="2433455"/>
            <a:ext cx="2214910" cy="17518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384896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324831"/>
            <a:ext cx="10515600" cy="1325563"/>
          </a:xfrm>
        </p:spPr>
        <p:txBody>
          <a:bodyPr/>
          <a:lstStyle/>
          <a:p>
            <a:r>
              <a:rPr lang="en-US" dirty="0"/>
              <a:t>Divide </a:t>
            </a:r>
            <a:r>
              <a:rPr lang="en-US" dirty="0" err="1"/>
              <a:t>JobGraph</a:t>
            </a:r>
            <a:r>
              <a:rPr lang="en-US" dirty="0"/>
              <a:t> into Jobs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74565" y="677566"/>
            <a:ext cx="58687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10. According to </a:t>
            </a:r>
            <a:r>
              <a:rPr lang="en-US" dirty="0" err="1"/>
              <a:t>ExecutionPlan</a:t>
            </a:r>
            <a:r>
              <a:rPr lang="en-US" dirty="0"/>
              <a:t>(</a:t>
            </a:r>
            <a:r>
              <a:rPr lang="en-US" dirty="0" err="1"/>
              <a:t>JobGraph</a:t>
            </a:r>
            <a:r>
              <a:rPr lang="en-US" dirty="0"/>
              <a:t>), run all jobs(JobNode) one by one using respective JobRunner.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64770" y="1323897"/>
            <a:ext cx="4031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(1) Get </a:t>
            </a:r>
            <a:r>
              <a:rPr lang="en-US" dirty="0" err="1"/>
              <a:t>j</a:t>
            </a:r>
            <a:r>
              <a:rPr lang="en-US" altLang="zh-CN" dirty="0" err="1"/>
              <a:t>son</a:t>
            </a:r>
            <a:r>
              <a:rPr lang="en-US" altLang="zh-CN" dirty="0"/>
              <a:t> representation of </a:t>
            </a:r>
            <a:r>
              <a:rPr lang="en-US" altLang="zh-CN" dirty="0" err="1"/>
              <a:t>JobGraph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64770" y="2548937"/>
            <a:ext cx="4006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(2) Sort all </a:t>
            </a:r>
            <a:r>
              <a:rPr lang="en-US" dirty="0" err="1"/>
              <a:t>JobNodes</a:t>
            </a:r>
            <a:r>
              <a:rPr lang="en-US" dirty="0"/>
              <a:t> topological order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64770" y="3773978"/>
            <a:ext cx="47382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(3) For each </a:t>
            </a:r>
            <a:r>
              <a:rPr lang="en-US" dirty="0" err="1"/>
              <a:t>JobNode</a:t>
            </a:r>
            <a:r>
              <a:rPr lang="en-US" dirty="0"/>
              <a:t>, generate its </a:t>
            </a:r>
            <a:r>
              <a:rPr lang="en-US" dirty="0" err="1"/>
              <a:t>JobConfig</a:t>
            </a:r>
            <a:r>
              <a:rPr lang="en-US" dirty="0"/>
              <a:t> from whole </a:t>
            </a:r>
            <a:r>
              <a:rPr lang="en-US" dirty="0" err="1"/>
              <a:t>json</a:t>
            </a:r>
            <a:r>
              <a:rPr lang="en-US" dirty="0"/>
              <a:t> </a:t>
            </a:r>
            <a:r>
              <a:rPr lang="en-US" dirty="0" err="1"/>
              <a:t>config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3350" y="344300"/>
            <a:ext cx="5372100" cy="8667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6465" y="1260713"/>
            <a:ext cx="6610350" cy="1809750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>
            <a:off x="4636251" y="1565929"/>
            <a:ext cx="1265785" cy="266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5087389" y="492900"/>
            <a:ext cx="1014153" cy="4835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4430684" y="2733603"/>
            <a:ext cx="1296785" cy="76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8028" y="3070463"/>
            <a:ext cx="4286250" cy="1419225"/>
          </a:xfrm>
          <a:prstGeom prst="rect">
            <a:avLst/>
          </a:prstGeom>
        </p:spPr>
      </p:pic>
      <p:cxnSp>
        <p:nvCxnSpPr>
          <p:cNvPr id="20" name="Straight Arrow Connector 19"/>
          <p:cNvCxnSpPr>
            <a:endCxn id="18" idx="1"/>
          </p:cNvCxnSpPr>
          <p:nvPr/>
        </p:nvCxnSpPr>
        <p:spPr>
          <a:xfrm>
            <a:off x="4430684" y="2733603"/>
            <a:ext cx="1267344" cy="10464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94465" y="4489688"/>
            <a:ext cx="4972223" cy="1341711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27469" y="6002891"/>
            <a:ext cx="6600825" cy="466725"/>
          </a:xfrm>
          <a:prstGeom prst="rect">
            <a:avLst/>
          </a:prstGeom>
        </p:spPr>
      </p:pic>
      <p:cxnSp>
        <p:nvCxnSpPr>
          <p:cNvPr id="24" name="Straight Arrow Connector 23"/>
          <p:cNvCxnSpPr/>
          <p:nvPr/>
        </p:nvCxnSpPr>
        <p:spPr>
          <a:xfrm>
            <a:off x="5064356" y="4097143"/>
            <a:ext cx="592109" cy="13310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5064356" y="4097143"/>
            <a:ext cx="633672" cy="19960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238879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4156364" cy="1325563"/>
          </a:xfrm>
        </p:spPr>
        <p:txBody>
          <a:bodyPr/>
          <a:lstStyle/>
          <a:p>
            <a:r>
              <a:rPr lang="en-US" dirty="0"/>
              <a:t>JobRunner</a:t>
            </a:r>
          </a:p>
        </p:txBody>
      </p:sp>
      <p:sp>
        <p:nvSpPr>
          <p:cNvPr id="4" name="Rectangle 3"/>
          <p:cNvSpPr/>
          <p:nvPr/>
        </p:nvSpPr>
        <p:spPr>
          <a:xfrm>
            <a:off x="7054722" y="2039391"/>
            <a:ext cx="3697790" cy="94415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306889" y="2004535"/>
            <a:ext cx="1255222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JobRunner</a:t>
            </a:r>
          </a:p>
        </p:txBody>
      </p:sp>
      <p:cxnSp>
        <p:nvCxnSpPr>
          <p:cNvPr id="7" name="Straight Arrow Connector 6"/>
          <p:cNvCxnSpPr>
            <a:stCxn id="10" idx="2"/>
            <a:endCxn id="4" idx="0"/>
          </p:cNvCxnSpPr>
          <p:nvPr/>
        </p:nvCxnSpPr>
        <p:spPr>
          <a:xfrm>
            <a:off x="8902933" y="891607"/>
            <a:ext cx="684" cy="11477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6575369" y="176713"/>
            <a:ext cx="4655127" cy="71489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7306889" y="304484"/>
            <a:ext cx="3865418" cy="382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RemoteApplicationRunner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6201296" y="912162"/>
            <a:ext cx="1945178" cy="95041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6284422" y="939250"/>
            <a:ext cx="18038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JobConfig</a:t>
            </a:r>
            <a:endParaRPr lang="en-US" dirty="0"/>
          </a:p>
          <a:p>
            <a:r>
              <a:rPr lang="en-US" dirty="0"/>
              <a:t>(from </a:t>
            </a:r>
            <a:r>
              <a:rPr lang="en-US" dirty="0" err="1"/>
              <a:t>JobGraph</a:t>
            </a:r>
            <a:r>
              <a:rPr lang="en-US" dirty="0"/>
              <a:t> </a:t>
            </a:r>
            <a:r>
              <a:rPr lang="en-US" dirty="0" err="1"/>
              <a:t>json</a:t>
            </a:r>
            <a:r>
              <a:rPr lang="en-US" dirty="0"/>
              <a:t> file)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74568" y="1216248"/>
            <a:ext cx="52952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</a:t>
            </a:r>
            <a:r>
              <a:rPr lang="en-US" dirty="0"/>
              <a:t>. For each job, </a:t>
            </a:r>
            <a:r>
              <a:rPr lang="en-US" dirty="0" err="1"/>
              <a:t>RemoteApplicationRunner</a:t>
            </a:r>
            <a:r>
              <a:rPr lang="en-US" dirty="0"/>
              <a:t> create JobRunner using the job </a:t>
            </a:r>
            <a:r>
              <a:rPr lang="en-US" dirty="0" err="1"/>
              <a:t>config</a:t>
            </a:r>
            <a:r>
              <a:rPr lang="en-US" dirty="0"/>
              <a:t> get from </a:t>
            </a:r>
            <a:r>
              <a:rPr lang="en-US" dirty="0" err="1"/>
              <a:t>JobGraph</a:t>
            </a:r>
            <a:r>
              <a:rPr lang="en-US" dirty="0"/>
              <a:t>.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74568" y="2223337"/>
            <a:ext cx="52203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</a:t>
            </a:r>
            <a:r>
              <a:rPr lang="en-US" dirty="0"/>
              <a:t>. JobRunner update the job </a:t>
            </a:r>
            <a:r>
              <a:rPr lang="en-US" dirty="0" err="1"/>
              <a:t>config</a:t>
            </a:r>
            <a:r>
              <a:rPr lang="en-US" dirty="0"/>
              <a:t> in coordinator stream for other nodes to use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146474" y="1325563"/>
            <a:ext cx="698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</a:t>
            </a:r>
          </a:p>
        </p:txBody>
      </p:sp>
      <p:cxnSp>
        <p:nvCxnSpPr>
          <p:cNvPr id="24" name="Straight Arrow Connector 23"/>
          <p:cNvCxnSpPr>
            <a:stCxn id="4" idx="1"/>
            <a:endCxn id="36" idx="0"/>
          </p:cNvCxnSpPr>
          <p:nvPr/>
        </p:nvCxnSpPr>
        <p:spPr>
          <a:xfrm flipH="1">
            <a:off x="5962434" y="2511467"/>
            <a:ext cx="1092288" cy="9073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6172200" y="5883308"/>
            <a:ext cx="5208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YARN cluster</a:t>
            </a:r>
          </a:p>
        </p:txBody>
      </p:sp>
      <p:sp>
        <p:nvSpPr>
          <p:cNvPr id="36" name="Rounded Rectangle 35"/>
          <p:cNvSpPr/>
          <p:nvPr/>
        </p:nvSpPr>
        <p:spPr>
          <a:xfrm>
            <a:off x="5176881" y="3418806"/>
            <a:ext cx="1571106" cy="109129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5210132" y="3641285"/>
            <a:ext cx="15046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CoordinatorSystemStream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5606222" y="2829325"/>
            <a:ext cx="752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</a:t>
            </a:r>
            <a:r>
              <a:rPr lang="en-US" dirty="0"/>
              <a:t>.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202091" y="3733163"/>
            <a:ext cx="52120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4</a:t>
            </a:r>
            <a:r>
              <a:rPr lang="en-US" dirty="0"/>
              <a:t>. JobRunner create the actual Job using </a:t>
            </a:r>
            <a:r>
              <a:rPr lang="en-US" dirty="0" err="1"/>
              <a:t>JobConfig</a:t>
            </a:r>
            <a:r>
              <a:rPr lang="en-US" dirty="0"/>
              <a:t> and </a:t>
            </a:r>
            <a:r>
              <a:rPr lang="en-US" dirty="0" err="1"/>
              <a:t>JobFactory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202091" y="4463708"/>
            <a:ext cx="52203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5</a:t>
            </a:r>
            <a:r>
              <a:rPr lang="en-US" dirty="0"/>
              <a:t>. </a:t>
            </a:r>
            <a:r>
              <a:rPr lang="en-US" dirty="0" err="1"/>
              <a:t>YarnJob</a:t>
            </a:r>
            <a:r>
              <a:rPr lang="en-US" dirty="0"/>
              <a:t> use </a:t>
            </a:r>
            <a:r>
              <a:rPr lang="en-US" dirty="0" err="1"/>
              <a:t>ClientHelper</a:t>
            </a:r>
            <a:r>
              <a:rPr lang="en-US" dirty="0"/>
              <a:t> to build and submit ApplicationSubmissionContext to YARN to start the YARN application</a:t>
            </a:r>
          </a:p>
        </p:txBody>
      </p:sp>
      <p:sp>
        <p:nvSpPr>
          <p:cNvPr id="47" name="Rectangle 46"/>
          <p:cNvSpPr/>
          <p:nvPr/>
        </p:nvSpPr>
        <p:spPr>
          <a:xfrm rot="19248148">
            <a:off x="5929186" y="2607452"/>
            <a:ext cx="1092920" cy="30797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JobConfig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7529715" y="3544081"/>
            <a:ext cx="2636752" cy="124286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TextBox 64"/>
          <p:cNvSpPr txBox="1"/>
          <p:nvPr/>
        </p:nvSpPr>
        <p:spPr>
          <a:xfrm>
            <a:off x="7529715" y="2378208"/>
            <a:ext cx="532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3</a:t>
            </a:r>
            <a:r>
              <a:rPr lang="en-US" dirty="0"/>
              <a:t>.</a:t>
            </a:r>
          </a:p>
        </p:txBody>
      </p:sp>
      <p:sp>
        <p:nvSpPr>
          <p:cNvPr id="68" name="Rectangle 67"/>
          <p:cNvSpPr/>
          <p:nvPr/>
        </p:nvSpPr>
        <p:spPr>
          <a:xfrm>
            <a:off x="7743167" y="4076959"/>
            <a:ext cx="2261063" cy="51924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TextBox 69"/>
          <p:cNvSpPr txBox="1"/>
          <p:nvPr/>
        </p:nvSpPr>
        <p:spPr>
          <a:xfrm>
            <a:off x="8104911" y="4160908"/>
            <a:ext cx="1418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ClientHelper</a:t>
            </a:r>
          </a:p>
        </p:txBody>
      </p:sp>
      <p:cxnSp>
        <p:nvCxnSpPr>
          <p:cNvPr id="72" name="Straight Connector 71"/>
          <p:cNvCxnSpPr/>
          <p:nvPr/>
        </p:nvCxnSpPr>
        <p:spPr>
          <a:xfrm>
            <a:off x="5428212" y="5106469"/>
            <a:ext cx="6789958" cy="8467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>
            <a:stCxn id="68" idx="2"/>
          </p:cNvCxnSpPr>
          <p:nvPr/>
        </p:nvCxnSpPr>
        <p:spPr>
          <a:xfrm flipH="1">
            <a:off x="8873698" y="4596201"/>
            <a:ext cx="1" cy="11833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tangle 75"/>
          <p:cNvSpPr/>
          <p:nvPr/>
        </p:nvSpPr>
        <p:spPr>
          <a:xfrm>
            <a:off x="7074976" y="4922365"/>
            <a:ext cx="1739112" cy="632952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ApplicationSubmissionContext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8892077" y="4742884"/>
            <a:ext cx="395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5</a:t>
            </a:r>
            <a:r>
              <a:rPr lang="en-US" dirty="0"/>
              <a:t>.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5467219" y="5112672"/>
            <a:ext cx="1753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Remote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5467219" y="4786944"/>
            <a:ext cx="1487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Local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174568" y="6036651"/>
            <a:ext cx="4727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ClientHelper is the last station on local machine.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82882" y="5497582"/>
            <a:ext cx="5212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6. JobRunner waits submit result for 500ms and quit.   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9953420" y="2337045"/>
            <a:ext cx="755304" cy="61836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10254728" y="3507047"/>
            <a:ext cx="633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6.</a:t>
            </a:r>
            <a:endParaRPr lang="en-US" dirty="0"/>
          </a:p>
        </p:txBody>
      </p:sp>
      <p:cxnSp>
        <p:nvCxnSpPr>
          <p:cNvPr id="9" name="Straight Arrow Connector 8"/>
          <p:cNvCxnSpPr>
            <a:stCxn id="8" idx="2"/>
          </p:cNvCxnSpPr>
          <p:nvPr/>
        </p:nvCxnSpPr>
        <p:spPr>
          <a:xfrm flipH="1">
            <a:off x="9944619" y="2955409"/>
            <a:ext cx="386453" cy="284051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7861264" y="2337045"/>
            <a:ext cx="1960069" cy="4424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8024648" y="2367192"/>
            <a:ext cx="1633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Yarn</a:t>
            </a:r>
            <a:r>
              <a:rPr lang="en-US" altLang="zh-CN" dirty="0" err="1"/>
              <a:t>JobFactory</a:t>
            </a:r>
            <a:endParaRPr lang="en-US" dirty="0"/>
          </a:p>
        </p:txBody>
      </p:sp>
      <p:cxnSp>
        <p:nvCxnSpPr>
          <p:cNvPr id="34" name="Straight Arrow Connector 33"/>
          <p:cNvCxnSpPr>
            <a:stCxn id="23" idx="2"/>
            <a:endCxn id="60" idx="0"/>
          </p:cNvCxnSpPr>
          <p:nvPr/>
        </p:nvCxnSpPr>
        <p:spPr>
          <a:xfrm>
            <a:off x="8841299" y="2779477"/>
            <a:ext cx="6792" cy="7646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7595457" y="3072520"/>
            <a:ext cx="1208390" cy="35764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JobConfig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8798118" y="3088499"/>
            <a:ext cx="575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4.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183811" y="2976115"/>
            <a:ext cx="49433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3. JobRunner create a instance of </a:t>
            </a:r>
            <a:r>
              <a:rPr lang="en-US" altLang="zh-CN" dirty="0" err="1"/>
              <a:t>JobFactory</a:t>
            </a:r>
            <a:r>
              <a:rPr lang="en-US" altLang="zh-CN" dirty="0"/>
              <a:t> according to </a:t>
            </a:r>
            <a:r>
              <a:rPr lang="en-US" altLang="zh-CN" dirty="0" err="1"/>
              <a:t>configs</a:t>
            </a:r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8387536" y="3632750"/>
            <a:ext cx="1058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YarnJob</a:t>
            </a:r>
            <a:endParaRPr lang="en-US" dirty="0"/>
          </a:p>
        </p:txBody>
      </p:sp>
      <p:sp>
        <p:nvSpPr>
          <p:cNvPr id="58" name="Rectangle 57"/>
          <p:cNvSpPr/>
          <p:nvPr/>
        </p:nvSpPr>
        <p:spPr>
          <a:xfrm>
            <a:off x="7949748" y="5795926"/>
            <a:ext cx="2216719" cy="798350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/>
          <p:cNvSpPr txBox="1"/>
          <p:nvPr/>
        </p:nvSpPr>
        <p:spPr>
          <a:xfrm>
            <a:off x="8179589" y="5866914"/>
            <a:ext cx="13436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YARN Application</a:t>
            </a:r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9973984" y="2484943"/>
            <a:ext cx="806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Timer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828931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/>
          <p:cNvSpPr/>
          <p:nvPr/>
        </p:nvSpPr>
        <p:spPr>
          <a:xfrm>
            <a:off x="6644975" y="4769853"/>
            <a:ext cx="3399905" cy="1747196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50264"/>
            <a:ext cx="10515600" cy="1325563"/>
          </a:xfrm>
        </p:spPr>
        <p:txBody>
          <a:bodyPr/>
          <a:lstStyle/>
          <a:p>
            <a:r>
              <a:rPr lang="en-US" dirty="0" err="1"/>
              <a:t>Configs</a:t>
            </a:r>
            <a:r>
              <a:rPr lang="en-US" dirty="0"/>
              <a:t> to </a:t>
            </a:r>
            <a:r>
              <a:rPr lang="en-US" dirty="0" err="1"/>
              <a:t>CoordinatorStream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7407" y="751984"/>
            <a:ext cx="52203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</a:t>
            </a:r>
            <a:r>
              <a:rPr lang="en-US" dirty="0"/>
              <a:t>. JobRunner update the job </a:t>
            </a:r>
            <a:r>
              <a:rPr lang="en-US" dirty="0" err="1"/>
              <a:t>config</a:t>
            </a:r>
            <a:r>
              <a:rPr lang="en-US" dirty="0"/>
              <a:t> in coordinator stream for jobs and tasks in cluster to use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44976" y="1439515"/>
            <a:ext cx="51746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(1)Get </a:t>
            </a:r>
            <a:r>
              <a:rPr lang="en-US" dirty="0" err="1"/>
              <a:t>CoordinatorStreamSystemProducer</a:t>
            </a:r>
            <a:r>
              <a:rPr lang="en-US" dirty="0"/>
              <a:t> and </a:t>
            </a:r>
            <a:r>
              <a:rPr lang="en-US" dirty="0" err="1"/>
              <a:t>CoordinatorStreamSystemConsumer</a:t>
            </a:r>
            <a:r>
              <a:rPr lang="en-US" dirty="0"/>
              <a:t> from </a:t>
            </a:r>
            <a:r>
              <a:rPr lang="en-US" dirty="0" err="1"/>
              <a:t>Config</a:t>
            </a:r>
            <a:r>
              <a:rPr lang="en-US" dirty="0"/>
              <a:t>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44976" y="2237223"/>
            <a:ext cx="47791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(2)</a:t>
            </a:r>
            <a:r>
              <a:rPr lang="en-US" altLang="zh-CN" dirty="0"/>
              <a:t>Create the </a:t>
            </a:r>
            <a:r>
              <a:rPr lang="en-US" altLang="zh-CN" dirty="0" err="1"/>
              <a:t>CoordinatorSystemStream</a:t>
            </a:r>
            <a:r>
              <a:rPr lang="en-US" altLang="zh-CN" dirty="0"/>
              <a:t> by using </a:t>
            </a:r>
            <a:r>
              <a:rPr lang="en-US" altLang="zh-CN" dirty="0" err="1"/>
              <a:t>SystemFactory</a:t>
            </a:r>
            <a:r>
              <a:rPr lang="en-US" altLang="zh-CN" dirty="0"/>
              <a:t> (</a:t>
            </a:r>
            <a:r>
              <a:rPr lang="en-US" altLang="zh-CN" dirty="0" err="1"/>
              <a:t>KafkaSystemFactory</a:t>
            </a:r>
            <a:r>
              <a:rPr lang="en-US" altLang="zh-CN" dirty="0"/>
              <a:t>) if it doesn’t exists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77272" y="4206207"/>
            <a:ext cx="45729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(4) Read all </a:t>
            </a:r>
            <a:r>
              <a:rPr lang="en-US" dirty="0" err="1"/>
              <a:t>configs</a:t>
            </a:r>
            <a:r>
              <a:rPr lang="en-US" dirty="0"/>
              <a:t> (new and old) from </a:t>
            </a:r>
            <a:r>
              <a:rPr lang="en-US" dirty="0" err="1"/>
              <a:t>CoordinatorSystemStream</a:t>
            </a:r>
            <a:r>
              <a:rPr lang="en-US" dirty="0"/>
              <a:t> by using Consumer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71039" y="3249296"/>
            <a:ext cx="50416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(3) If reset flag is true(true by default), write configurations to </a:t>
            </a:r>
            <a:r>
              <a:rPr lang="en-US" dirty="0" err="1"/>
              <a:t>CoordinatorSystemStream</a:t>
            </a:r>
            <a:r>
              <a:rPr lang="en-US" dirty="0"/>
              <a:t> by using </a:t>
            </a:r>
            <a:r>
              <a:rPr lang="en-US" dirty="0" err="1"/>
              <a:t>CoordinatorStreamProducer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981639" y="4712355"/>
            <a:ext cx="2726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CoordinatorSystemStream</a:t>
            </a:r>
            <a:endParaRPr lang="en-US" dirty="0"/>
          </a:p>
          <a:p>
            <a:r>
              <a:rPr lang="en-US" dirty="0"/>
              <a:t>(Using Kafka System)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873573" y="5313753"/>
            <a:ext cx="2942706" cy="102858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7796286" y="5242651"/>
            <a:ext cx="1097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Configs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6981639" y="5611983"/>
            <a:ext cx="739837" cy="63497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7052304" y="5625032"/>
            <a:ext cx="7065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K-V pair</a:t>
            </a:r>
          </a:p>
        </p:txBody>
      </p:sp>
      <p:sp>
        <p:nvSpPr>
          <p:cNvPr id="19" name="Rectangle 18"/>
          <p:cNvSpPr/>
          <p:nvPr/>
        </p:nvSpPr>
        <p:spPr>
          <a:xfrm>
            <a:off x="7817079" y="5611983"/>
            <a:ext cx="739837" cy="63497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7887744" y="5625032"/>
            <a:ext cx="7065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K-V pair</a:t>
            </a:r>
          </a:p>
        </p:txBody>
      </p:sp>
      <p:sp>
        <p:nvSpPr>
          <p:cNvPr id="21" name="Rectangle 20"/>
          <p:cNvSpPr/>
          <p:nvPr/>
        </p:nvSpPr>
        <p:spPr>
          <a:xfrm>
            <a:off x="8644215" y="5625032"/>
            <a:ext cx="739837" cy="63497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8714880" y="5638081"/>
            <a:ext cx="7065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K-V pair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9433938" y="5665846"/>
            <a:ext cx="324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24" name="Rectangle 23"/>
          <p:cNvSpPr/>
          <p:nvPr/>
        </p:nvSpPr>
        <p:spPr>
          <a:xfrm>
            <a:off x="5911426" y="996389"/>
            <a:ext cx="4497185" cy="165537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7623823" y="996389"/>
            <a:ext cx="1654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JobRunner</a:t>
            </a:r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8361611" y="1398315"/>
            <a:ext cx="1924388" cy="103214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8394867" y="1547729"/>
            <a:ext cx="19160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CoordinatorSreamSystemConsumer</a:t>
            </a:r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6184740" y="1400138"/>
            <a:ext cx="1845426" cy="103214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6209682" y="1548165"/>
            <a:ext cx="1936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CoordinatorSreamSystemProducer</a:t>
            </a:r>
            <a:endParaRPr lang="en-US" dirty="0"/>
          </a:p>
        </p:txBody>
      </p:sp>
      <p:cxnSp>
        <p:nvCxnSpPr>
          <p:cNvPr id="33" name="Straight Arrow Connector 32"/>
          <p:cNvCxnSpPr>
            <a:stCxn id="30" idx="2"/>
          </p:cNvCxnSpPr>
          <p:nvPr/>
        </p:nvCxnSpPr>
        <p:spPr>
          <a:xfrm>
            <a:off x="7107453" y="2432282"/>
            <a:ext cx="91369" cy="231316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endCxn id="28" idx="2"/>
          </p:cNvCxnSpPr>
          <p:nvPr/>
        </p:nvCxnSpPr>
        <p:spPr>
          <a:xfrm flipV="1">
            <a:off x="9274012" y="2430459"/>
            <a:ext cx="49793" cy="231498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5821094" y="1676822"/>
            <a:ext cx="513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(1)</a:t>
            </a:r>
          </a:p>
        </p:txBody>
      </p:sp>
      <p:sp>
        <p:nvSpPr>
          <p:cNvPr id="49" name="Rectangle 48"/>
          <p:cNvSpPr/>
          <p:nvPr/>
        </p:nvSpPr>
        <p:spPr>
          <a:xfrm>
            <a:off x="10125029" y="2874776"/>
            <a:ext cx="2003240" cy="10224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/>
          <p:cNvSpPr txBox="1"/>
          <p:nvPr/>
        </p:nvSpPr>
        <p:spPr>
          <a:xfrm>
            <a:off x="10125028" y="2934232"/>
            <a:ext cx="2227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KafkaSystemFactory</a:t>
            </a:r>
            <a:endParaRPr lang="en-US" dirty="0"/>
          </a:p>
        </p:txBody>
      </p:sp>
      <p:cxnSp>
        <p:nvCxnSpPr>
          <p:cNvPr id="52" name="Straight Arrow Connector 51"/>
          <p:cNvCxnSpPr>
            <a:stCxn id="24" idx="3"/>
            <a:endCxn id="49" idx="0"/>
          </p:cNvCxnSpPr>
          <p:nvPr/>
        </p:nvCxnSpPr>
        <p:spPr>
          <a:xfrm>
            <a:off x="10408611" y="1824075"/>
            <a:ext cx="718038" cy="105070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81" idx="2"/>
            <a:endCxn id="13" idx="3"/>
          </p:cNvCxnSpPr>
          <p:nvPr/>
        </p:nvCxnSpPr>
        <p:spPr>
          <a:xfrm flipH="1">
            <a:off x="10044880" y="3740788"/>
            <a:ext cx="1080045" cy="190266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10470991" y="2364678"/>
            <a:ext cx="830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(2)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10408611" y="3965133"/>
            <a:ext cx="830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(2)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6680411" y="4182716"/>
            <a:ext cx="462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(3)</a:t>
            </a:r>
          </a:p>
        </p:txBody>
      </p:sp>
      <p:sp>
        <p:nvSpPr>
          <p:cNvPr id="69" name="Rectangle 68"/>
          <p:cNvSpPr/>
          <p:nvPr/>
        </p:nvSpPr>
        <p:spPr>
          <a:xfrm rot="16200000">
            <a:off x="6217796" y="3321947"/>
            <a:ext cx="1267186" cy="37284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TextBox 69"/>
          <p:cNvSpPr txBox="1"/>
          <p:nvPr/>
        </p:nvSpPr>
        <p:spPr>
          <a:xfrm rot="16200000">
            <a:off x="6150217" y="3314963"/>
            <a:ext cx="1413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new </a:t>
            </a:r>
            <a:r>
              <a:rPr lang="en-US" dirty="0" err="1"/>
              <a:t>Configs</a:t>
            </a:r>
            <a:endParaRPr lang="en-US" dirty="0"/>
          </a:p>
        </p:txBody>
      </p:sp>
      <p:sp>
        <p:nvSpPr>
          <p:cNvPr id="71" name="Rectangle 70"/>
          <p:cNvSpPr/>
          <p:nvPr/>
        </p:nvSpPr>
        <p:spPr>
          <a:xfrm rot="16200000">
            <a:off x="8452539" y="3237267"/>
            <a:ext cx="1215462" cy="41240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TextBox 71"/>
          <p:cNvSpPr txBox="1"/>
          <p:nvPr/>
        </p:nvSpPr>
        <p:spPr>
          <a:xfrm rot="16200000">
            <a:off x="8434716" y="3241649"/>
            <a:ext cx="1309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 </a:t>
            </a:r>
            <a:r>
              <a:rPr lang="en-US" dirty="0" err="1"/>
              <a:t>Configs</a:t>
            </a:r>
            <a:endParaRPr lang="en-US" dirty="0"/>
          </a:p>
        </p:txBody>
      </p:sp>
      <p:sp>
        <p:nvSpPr>
          <p:cNvPr id="76" name="TextBox 75"/>
          <p:cNvSpPr txBox="1"/>
          <p:nvPr/>
        </p:nvSpPr>
        <p:spPr>
          <a:xfrm>
            <a:off x="8893566" y="4089726"/>
            <a:ext cx="459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(4)</a:t>
            </a:r>
          </a:p>
        </p:txBody>
      </p:sp>
      <p:sp>
        <p:nvSpPr>
          <p:cNvPr id="81" name="Rectangle 80"/>
          <p:cNvSpPr/>
          <p:nvPr/>
        </p:nvSpPr>
        <p:spPr>
          <a:xfrm>
            <a:off x="10213021" y="3303564"/>
            <a:ext cx="1823808" cy="43722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/>
          <p:cNvSpPr txBox="1"/>
          <p:nvPr/>
        </p:nvSpPr>
        <p:spPr>
          <a:xfrm>
            <a:off x="10408611" y="3312725"/>
            <a:ext cx="1551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SystemAdmin</a:t>
            </a:r>
            <a:endParaRPr lang="en-US" dirty="0"/>
          </a:p>
        </p:txBody>
      </p:sp>
      <p:sp>
        <p:nvSpPr>
          <p:cNvPr id="86" name="TextBox 85"/>
          <p:cNvSpPr txBox="1"/>
          <p:nvPr/>
        </p:nvSpPr>
        <p:spPr>
          <a:xfrm>
            <a:off x="371039" y="5204181"/>
            <a:ext cx="51486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(5) If reset flag is true, delete old </a:t>
            </a:r>
            <a:r>
              <a:rPr lang="en-US" dirty="0" err="1"/>
              <a:t>configs</a:t>
            </a:r>
            <a:r>
              <a:rPr lang="en-US" dirty="0"/>
              <a:t> in </a:t>
            </a:r>
            <a:r>
              <a:rPr lang="en-US" dirty="0" err="1"/>
              <a:t>CoordinatorSystemStream</a:t>
            </a:r>
            <a:r>
              <a:rPr lang="en-US" dirty="0"/>
              <a:t> that are not defined in new </a:t>
            </a:r>
            <a:r>
              <a:rPr lang="en-US" dirty="0" err="1"/>
              <a:t>configs</a:t>
            </a:r>
            <a:r>
              <a:rPr lang="en-US" dirty="0"/>
              <a:t> by using Producer</a:t>
            </a:r>
          </a:p>
        </p:txBody>
      </p:sp>
      <p:cxnSp>
        <p:nvCxnSpPr>
          <p:cNvPr id="88" name="Straight Arrow Connector 87"/>
          <p:cNvCxnSpPr/>
          <p:nvPr/>
        </p:nvCxnSpPr>
        <p:spPr>
          <a:xfrm>
            <a:off x="7449707" y="2430459"/>
            <a:ext cx="56686" cy="233939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Rectangle 89"/>
          <p:cNvSpPr/>
          <p:nvPr/>
        </p:nvSpPr>
        <p:spPr>
          <a:xfrm rot="16200000">
            <a:off x="7049107" y="3279910"/>
            <a:ext cx="1389293" cy="37284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1" name="TextBox 90"/>
          <p:cNvSpPr txBox="1"/>
          <p:nvPr/>
        </p:nvSpPr>
        <p:spPr>
          <a:xfrm rot="16200000">
            <a:off x="6908396" y="3199793"/>
            <a:ext cx="1681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delete </a:t>
            </a:r>
            <a:r>
              <a:rPr lang="en-US" dirty="0" err="1"/>
              <a:t>Configs</a:t>
            </a:r>
            <a:endParaRPr lang="en-US" dirty="0"/>
          </a:p>
        </p:txBody>
      </p:sp>
      <p:sp>
        <p:nvSpPr>
          <p:cNvPr id="92" name="TextBox 91"/>
          <p:cNvSpPr txBox="1"/>
          <p:nvPr/>
        </p:nvSpPr>
        <p:spPr>
          <a:xfrm>
            <a:off x="7485058" y="4216375"/>
            <a:ext cx="472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(5)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344976" y="6236334"/>
            <a:ext cx="39817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If reset flag is false, </a:t>
            </a:r>
            <a:r>
              <a:rPr lang="en-US" dirty="0" err="1">
                <a:solidFill>
                  <a:srgbClr val="FF0000"/>
                </a:solidFill>
              </a:rPr>
              <a:t>configs</a:t>
            </a:r>
            <a:r>
              <a:rPr lang="en-US" dirty="0">
                <a:solidFill>
                  <a:srgbClr val="FF0000"/>
                </a:solidFill>
              </a:rPr>
              <a:t> will not be written to the coordinator stream?</a:t>
            </a:r>
          </a:p>
        </p:txBody>
      </p:sp>
    </p:spTree>
    <p:extLst>
      <p:ext uri="{BB962C8B-B14F-4D97-AF65-F5344CB8AC3E}">
        <p14:creationId xmlns:p14="http://schemas.microsoft.com/office/powerpoint/2010/main" val="243590129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66899"/>
            <a:ext cx="10515600" cy="1325563"/>
          </a:xfrm>
        </p:spPr>
        <p:txBody>
          <a:bodyPr/>
          <a:lstStyle/>
          <a:p>
            <a:r>
              <a:rPr lang="en-US" dirty="0" err="1"/>
              <a:t>Configs</a:t>
            </a:r>
            <a:r>
              <a:rPr lang="en-US" dirty="0"/>
              <a:t> to </a:t>
            </a:r>
            <a:r>
              <a:rPr lang="en-US" dirty="0" err="1"/>
              <a:t>CoordinatorStream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7407" y="751984"/>
            <a:ext cx="52203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</a:t>
            </a:r>
            <a:r>
              <a:rPr lang="en-US" dirty="0"/>
              <a:t>. JobRunner update the job </a:t>
            </a:r>
            <a:r>
              <a:rPr lang="en-US" dirty="0" err="1"/>
              <a:t>config</a:t>
            </a:r>
            <a:r>
              <a:rPr lang="en-US" dirty="0"/>
              <a:t> in coordinator stream for jobs and tasks in cluster to use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44976" y="1439515"/>
            <a:ext cx="51746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(1)Get </a:t>
            </a:r>
            <a:r>
              <a:rPr lang="en-US" dirty="0" err="1"/>
              <a:t>CoordinatorStreamSystemProducer</a:t>
            </a:r>
            <a:r>
              <a:rPr lang="en-US" dirty="0"/>
              <a:t> and </a:t>
            </a:r>
            <a:r>
              <a:rPr lang="en-US" dirty="0" err="1"/>
              <a:t>CoordinatorStreamSystemConsumer</a:t>
            </a:r>
            <a:r>
              <a:rPr lang="en-US" dirty="0"/>
              <a:t> from </a:t>
            </a:r>
            <a:r>
              <a:rPr lang="en-US" dirty="0" err="1"/>
              <a:t>Config</a:t>
            </a:r>
            <a:r>
              <a:rPr lang="en-US" dirty="0"/>
              <a:t>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44976" y="2237223"/>
            <a:ext cx="47791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(2)</a:t>
            </a:r>
            <a:r>
              <a:rPr lang="en-US" altLang="zh-CN" dirty="0"/>
              <a:t>Create the </a:t>
            </a:r>
            <a:r>
              <a:rPr lang="en-US" altLang="zh-CN" dirty="0" err="1"/>
              <a:t>CoordinatorSystemStream</a:t>
            </a:r>
            <a:r>
              <a:rPr lang="en-US" altLang="zh-CN" dirty="0"/>
              <a:t> by using </a:t>
            </a:r>
            <a:r>
              <a:rPr lang="en-US" altLang="zh-CN" dirty="0" err="1"/>
              <a:t>SystemFactory</a:t>
            </a:r>
            <a:r>
              <a:rPr lang="en-US" altLang="zh-CN" dirty="0"/>
              <a:t> (</a:t>
            </a:r>
            <a:r>
              <a:rPr lang="en-US" altLang="zh-CN" dirty="0" err="1"/>
              <a:t>KafkaSystemFactory</a:t>
            </a:r>
            <a:r>
              <a:rPr lang="en-US" altLang="zh-CN" dirty="0"/>
              <a:t>) if it doesn’t exists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77272" y="4206207"/>
            <a:ext cx="45729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(4) Read all </a:t>
            </a:r>
            <a:r>
              <a:rPr lang="en-US" dirty="0" err="1"/>
              <a:t>configs</a:t>
            </a:r>
            <a:r>
              <a:rPr lang="en-US" dirty="0"/>
              <a:t> (new and old) from </a:t>
            </a:r>
            <a:r>
              <a:rPr lang="en-US" dirty="0" err="1"/>
              <a:t>CoordinatorSystemStream</a:t>
            </a:r>
            <a:r>
              <a:rPr lang="en-US" dirty="0"/>
              <a:t> by using Consumer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71039" y="3249296"/>
            <a:ext cx="50416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(3) If reset flag is true(true by default), write configurations to </a:t>
            </a:r>
            <a:r>
              <a:rPr lang="en-US" dirty="0" err="1"/>
              <a:t>CoordinatorSystemStream</a:t>
            </a:r>
            <a:r>
              <a:rPr lang="en-US" dirty="0"/>
              <a:t> by using </a:t>
            </a:r>
            <a:r>
              <a:rPr lang="en-US" dirty="0" err="1"/>
              <a:t>CoordinatorStreamProducer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71039" y="5204181"/>
            <a:ext cx="51486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(5) If reset flag is true, delete old </a:t>
            </a:r>
            <a:r>
              <a:rPr lang="en-US" dirty="0" err="1"/>
              <a:t>configs</a:t>
            </a:r>
            <a:r>
              <a:rPr lang="en-US" dirty="0"/>
              <a:t> in </a:t>
            </a:r>
            <a:r>
              <a:rPr lang="en-US" dirty="0" err="1"/>
              <a:t>CoordinatorSystemStream</a:t>
            </a:r>
            <a:r>
              <a:rPr lang="en-US" dirty="0"/>
              <a:t> that are not defined in new </a:t>
            </a:r>
            <a:r>
              <a:rPr lang="en-US" dirty="0" err="1"/>
              <a:t>configs</a:t>
            </a:r>
            <a:r>
              <a:rPr lang="en-US" dirty="0"/>
              <a:t> by using Producer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7800" y="490268"/>
            <a:ext cx="6772275" cy="904875"/>
          </a:xfrm>
          <a:prstGeom prst="rect">
            <a:avLst/>
          </a:prstGeom>
        </p:spPr>
      </p:pic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B53EB352-0FF4-4B44-A51B-EF8DFF4CB0BA}"/>
              </a:ext>
            </a:extLst>
          </p:cNvPr>
          <p:cNvCxnSpPr>
            <a:cxnSpLocks/>
          </p:cNvCxnSpPr>
          <p:nvPr/>
        </p:nvCxnSpPr>
        <p:spPr>
          <a:xfrm flipV="1">
            <a:off x="4851400" y="1191569"/>
            <a:ext cx="548637" cy="5864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>
            <a:extLst>
              <a:ext uri="{FF2B5EF4-FFF2-40B4-BE49-F238E27FC236}">
                <a16:creationId xmlns:a16="http://schemas.microsoft.com/office/drawing/2014/main" id="{5A3E8D22-F80C-4ACA-B4C9-8095E95F7D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9151" y="2890475"/>
            <a:ext cx="6420924" cy="1153236"/>
          </a:xfrm>
          <a:prstGeom prst="rect">
            <a:avLst/>
          </a:prstGeom>
        </p:spPr>
      </p:pic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B2EDC323-90EF-4308-BEA4-21411F06285F}"/>
              </a:ext>
            </a:extLst>
          </p:cNvPr>
          <p:cNvCxnSpPr>
            <a:cxnSpLocks/>
            <a:stCxn id="5" idx="3"/>
            <a:endCxn id="13" idx="1"/>
          </p:cNvCxnSpPr>
          <p:nvPr/>
        </p:nvCxnSpPr>
        <p:spPr>
          <a:xfrm>
            <a:off x="5124121" y="2698888"/>
            <a:ext cx="485030" cy="7682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>
            <a:extLst>
              <a:ext uri="{FF2B5EF4-FFF2-40B4-BE49-F238E27FC236}">
                <a16:creationId xmlns:a16="http://schemas.microsoft.com/office/drawing/2014/main" id="{BB20042C-3001-4979-879A-D6B0D7EF52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395143"/>
            <a:ext cx="4975987" cy="1391843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9AC985E8-D118-4B70-A427-3A7ED91F0B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09151" y="4080135"/>
            <a:ext cx="5038095" cy="971429"/>
          </a:xfrm>
          <a:prstGeom prst="rect">
            <a:avLst/>
          </a:prstGeom>
        </p:spPr>
      </p:pic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8A2B0457-AA44-4C15-BDA8-43F95CCA2384}"/>
              </a:ext>
            </a:extLst>
          </p:cNvPr>
          <p:cNvCxnSpPr>
            <a:cxnSpLocks/>
          </p:cNvCxnSpPr>
          <p:nvPr/>
        </p:nvCxnSpPr>
        <p:spPr>
          <a:xfrm>
            <a:off x="4851400" y="3710961"/>
            <a:ext cx="757751" cy="7533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图片 26">
            <a:extLst>
              <a:ext uri="{FF2B5EF4-FFF2-40B4-BE49-F238E27FC236}">
                <a16:creationId xmlns:a16="http://schemas.microsoft.com/office/drawing/2014/main" id="{A03BDF0D-1044-4D3A-93E8-8C8BF64414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09151" y="5356322"/>
            <a:ext cx="3047619" cy="619048"/>
          </a:xfrm>
          <a:prstGeom prst="rect">
            <a:avLst/>
          </a:prstGeom>
        </p:spPr>
      </p:pic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108896E2-370D-40A2-BE42-DE90A995826C}"/>
              </a:ext>
            </a:extLst>
          </p:cNvPr>
          <p:cNvCxnSpPr>
            <a:endCxn id="27" idx="1"/>
          </p:cNvCxnSpPr>
          <p:nvPr/>
        </p:nvCxnSpPr>
        <p:spPr>
          <a:xfrm>
            <a:off x="4673600" y="4708166"/>
            <a:ext cx="935551" cy="9576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图片 29">
            <a:extLst>
              <a:ext uri="{FF2B5EF4-FFF2-40B4-BE49-F238E27FC236}">
                <a16:creationId xmlns:a16="http://schemas.microsoft.com/office/drawing/2014/main" id="{7E2A188B-2C91-46CB-9ECC-91CFC716C8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30553" y="6004926"/>
            <a:ext cx="7178119" cy="853074"/>
          </a:xfrm>
          <a:prstGeom prst="rect">
            <a:avLst/>
          </a:prstGeom>
        </p:spPr>
      </p:pic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8D4BADAE-CE0F-49EE-8406-A3E507E4E912}"/>
              </a:ext>
            </a:extLst>
          </p:cNvPr>
          <p:cNvCxnSpPr>
            <a:endCxn id="30" idx="1"/>
          </p:cNvCxnSpPr>
          <p:nvPr/>
        </p:nvCxnSpPr>
        <p:spPr>
          <a:xfrm>
            <a:off x="4851400" y="5909714"/>
            <a:ext cx="379153" cy="5217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963974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58577"/>
            <a:ext cx="10515600" cy="1325563"/>
          </a:xfrm>
        </p:spPr>
        <p:txBody>
          <a:bodyPr/>
          <a:lstStyle/>
          <a:p>
            <a:r>
              <a:rPr lang="en-US" dirty="0"/>
              <a:t>Create </a:t>
            </a:r>
            <a:r>
              <a:rPr lang="en-US" dirty="0" err="1"/>
              <a:t>YarnJob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5721" y="785422"/>
            <a:ext cx="52120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3. JobRunner create a instance of </a:t>
            </a:r>
            <a:r>
              <a:rPr lang="en-US" altLang="zh-CN" dirty="0" err="1"/>
              <a:t>JobFactory</a:t>
            </a:r>
            <a:r>
              <a:rPr lang="en-US" altLang="zh-CN" dirty="0"/>
              <a:t> according to </a:t>
            </a:r>
            <a:r>
              <a:rPr lang="en-US" altLang="zh-CN" dirty="0" err="1"/>
              <a:t>configs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27328" y="2595854"/>
            <a:ext cx="42893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(1) </a:t>
            </a:r>
            <a:r>
              <a:rPr lang="en-US" altLang="zh-CN" dirty="0" err="1"/>
              <a:t>JobFactory</a:t>
            </a:r>
            <a:r>
              <a:rPr lang="en-US" altLang="zh-CN" dirty="0"/>
              <a:t> translate </a:t>
            </a:r>
            <a:r>
              <a:rPr lang="en-US" altLang="zh-CN" dirty="0" err="1"/>
              <a:t>FileSystem</a:t>
            </a:r>
            <a:r>
              <a:rPr lang="en-US" altLang="zh-CN" dirty="0"/>
              <a:t> </a:t>
            </a:r>
            <a:r>
              <a:rPr lang="en-US" altLang="zh-CN" dirty="0" err="1"/>
              <a:t>configs</a:t>
            </a:r>
            <a:r>
              <a:rPr lang="en-US" altLang="zh-CN" dirty="0"/>
              <a:t> into </a:t>
            </a:r>
            <a:r>
              <a:rPr lang="en-US" altLang="zh-CN" dirty="0" err="1"/>
              <a:t>FileSystem</a:t>
            </a:r>
            <a:r>
              <a:rPr lang="en-US" altLang="zh-CN" dirty="0"/>
              <a:t> format(Hadoop: </a:t>
            </a:r>
            <a:r>
              <a:rPr lang="en-US" altLang="zh-CN" dirty="0" err="1"/>
              <a:t>HConfigs</a:t>
            </a:r>
            <a:r>
              <a:rPr lang="en-US" altLang="zh-CN" dirty="0"/>
              <a:t>)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27328" y="3678793"/>
            <a:ext cx="379060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</a:t>
            </a:r>
            <a:r>
              <a:rPr lang="en-US" altLang="zh-CN" dirty="0"/>
              <a:t>2</a:t>
            </a:r>
            <a:r>
              <a:rPr lang="en-US" dirty="0"/>
              <a:t>) </a:t>
            </a:r>
            <a:r>
              <a:rPr lang="en-US" altLang="zh-CN" dirty="0" err="1"/>
              <a:t>JobFactory</a:t>
            </a:r>
            <a:r>
              <a:rPr lang="en-US" altLang="zh-CN" dirty="0"/>
              <a:t> create Job(</a:t>
            </a:r>
            <a:r>
              <a:rPr lang="en-US" altLang="zh-CN" dirty="0" err="1"/>
              <a:t>YarnJob</a:t>
            </a:r>
            <a:r>
              <a:rPr lang="en-US" altLang="zh-CN" dirty="0"/>
              <a:t>) according to </a:t>
            </a:r>
            <a:r>
              <a:rPr lang="en-US" altLang="zh-CN" dirty="0" err="1"/>
              <a:t>configs</a:t>
            </a:r>
            <a:r>
              <a:rPr lang="en-US" altLang="zh-CN" dirty="0"/>
              <a:t> and </a:t>
            </a:r>
            <a:r>
              <a:rPr lang="en-US" altLang="zh-CN" dirty="0" err="1"/>
              <a:t>hConfigs</a:t>
            </a:r>
            <a:r>
              <a:rPr lang="en-US" altLang="zh-CN" dirty="0"/>
              <a:t>.</a:t>
            </a:r>
          </a:p>
          <a:p>
            <a:r>
              <a:rPr lang="en-US" altLang="zh-CN" dirty="0" err="1"/>
              <a:t>YarnJob</a:t>
            </a:r>
            <a:r>
              <a:rPr lang="en-US" altLang="zh-CN" dirty="0"/>
              <a:t> store the </a:t>
            </a:r>
            <a:r>
              <a:rPr lang="en-US" altLang="zh-CN" dirty="0" err="1"/>
              <a:t>configs</a:t>
            </a:r>
            <a:r>
              <a:rPr lang="en-US" altLang="zh-CN" dirty="0"/>
              <a:t> and setup ClientHelper(a helper class contains </a:t>
            </a:r>
            <a:r>
              <a:rPr lang="en-US" altLang="zh-CN" dirty="0" err="1"/>
              <a:t>YarnClient</a:t>
            </a:r>
            <a:r>
              <a:rPr lang="en-US" altLang="zh-CN" dirty="0"/>
              <a:t>, connected to RM in YARN cluster) using </a:t>
            </a:r>
            <a:r>
              <a:rPr lang="en-US" altLang="zh-CN" dirty="0" err="1"/>
              <a:t>hConfigs</a:t>
            </a:r>
            <a:endParaRPr lang="en-US" dirty="0"/>
          </a:p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6288578" y="833557"/>
            <a:ext cx="4414059" cy="391209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872152" y="833558"/>
            <a:ext cx="15627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JobRunner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6858000" y="1417211"/>
            <a:ext cx="3424844" cy="117864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7680960" y="1535909"/>
            <a:ext cx="1612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YarnJobFactory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267007" y="1339562"/>
            <a:ext cx="440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3.</a:t>
            </a:r>
          </a:p>
        </p:txBody>
      </p:sp>
      <p:cxnSp>
        <p:nvCxnSpPr>
          <p:cNvPr id="13" name="Straight Arrow Connector 12"/>
          <p:cNvCxnSpPr>
            <a:stCxn id="19" idx="3"/>
            <a:endCxn id="22" idx="1"/>
          </p:cNvCxnSpPr>
          <p:nvPr/>
        </p:nvCxnSpPr>
        <p:spPr>
          <a:xfrm flipV="1">
            <a:off x="8057112" y="2243111"/>
            <a:ext cx="885304" cy="43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7163495" y="3310338"/>
            <a:ext cx="2687088" cy="13035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7935019" y="3252372"/>
            <a:ext cx="13217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YarnJob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7163494" y="1971140"/>
            <a:ext cx="893618" cy="55267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Configs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8942416" y="1966774"/>
            <a:ext cx="1068185" cy="55267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HConfigs</a:t>
            </a:r>
            <a:endParaRPr lang="en-US" dirty="0"/>
          </a:p>
        </p:txBody>
      </p:sp>
      <p:cxnSp>
        <p:nvCxnSpPr>
          <p:cNvPr id="26" name="Straight Arrow Connector 25"/>
          <p:cNvCxnSpPr>
            <a:stCxn id="19" idx="2"/>
            <a:endCxn id="47" idx="0"/>
          </p:cNvCxnSpPr>
          <p:nvPr/>
        </p:nvCxnSpPr>
        <p:spPr>
          <a:xfrm>
            <a:off x="7610303" y="2523813"/>
            <a:ext cx="110656" cy="11799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22" idx="2"/>
            <a:endCxn id="33" idx="0"/>
          </p:cNvCxnSpPr>
          <p:nvPr/>
        </p:nvCxnSpPr>
        <p:spPr>
          <a:xfrm flipH="1">
            <a:off x="9047881" y="2519447"/>
            <a:ext cx="428628" cy="11842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8178683" y="1900089"/>
            <a:ext cx="642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4.(1)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8078929" y="2870955"/>
            <a:ext cx="642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4.(2)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5721" y="2032861"/>
            <a:ext cx="46426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4</a:t>
            </a:r>
            <a:r>
              <a:rPr lang="en-US" dirty="0"/>
              <a:t>. JobRunner create the actual Job using </a:t>
            </a:r>
            <a:r>
              <a:rPr lang="en-US" dirty="0" err="1"/>
              <a:t>JobConfig</a:t>
            </a:r>
            <a:r>
              <a:rPr lang="en-US" dirty="0"/>
              <a:t> and </a:t>
            </a:r>
            <a:r>
              <a:rPr lang="en-US" dirty="0" err="1"/>
              <a:t>JobFactory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746066" y="4745653"/>
            <a:ext cx="46405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33" name="Rectangle 32"/>
          <p:cNvSpPr/>
          <p:nvPr/>
        </p:nvSpPr>
        <p:spPr>
          <a:xfrm>
            <a:off x="8337142" y="3703733"/>
            <a:ext cx="1421477" cy="71284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8400009" y="3678793"/>
            <a:ext cx="1413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ClientHelper</a:t>
            </a:r>
          </a:p>
        </p:txBody>
      </p:sp>
      <p:sp>
        <p:nvSpPr>
          <p:cNvPr id="47" name="Rectangle 46"/>
          <p:cNvSpPr/>
          <p:nvPr/>
        </p:nvSpPr>
        <p:spPr>
          <a:xfrm>
            <a:off x="7274150" y="3703733"/>
            <a:ext cx="893618" cy="67249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Configs</a:t>
            </a:r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>
            <a:off x="8478981" y="3990159"/>
            <a:ext cx="1180407" cy="346029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8495607" y="3978834"/>
            <a:ext cx="1201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YarnClient</a:t>
            </a:r>
            <a:endParaRPr lang="en-US" dirty="0"/>
          </a:p>
        </p:txBody>
      </p:sp>
      <p:sp>
        <p:nvSpPr>
          <p:cNvPr id="63" name="Rectangle 62"/>
          <p:cNvSpPr/>
          <p:nvPr/>
        </p:nvSpPr>
        <p:spPr>
          <a:xfrm>
            <a:off x="8157899" y="5631409"/>
            <a:ext cx="1897383" cy="799348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Straight Connector 64"/>
          <p:cNvCxnSpPr/>
          <p:nvPr/>
        </p:nvCxnSpPr>
        <p:spPr>
          <a:xfrm>
            <a:off x="5153891" y="5328322"/>
            <a:ext cx="7038109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>
            <a:stCxn id="58" idx="2"/>
            <a:endCxn id="63" idx="0"/>
          </p:cNvCxnSpPr>
          <p:nvPr/>
        </p:nvCxnSpPr>
        <p:spPr>
          <a:xfrm>
            <a:off x="9096202" y="4348166"/>
            <a:ext cx="10389" cy="1283243"/>
          </a:xfrm>
          <a:prstGeom prst="straightConnector1">
            <a:avLst/>
          </a:prstGeom>
          <a:ln w="9525" cap="flat" cmpd="sng" algn="ctr">
            <a:solidFill>
              <a:srgbClr val="FF0000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8797203" y="5846417"/>
            <a:ext cx="1358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RM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5133799" y="5321605"/>
            <a:ext cx="1753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Remote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5133799" y="4995877"/>
            <a:ext cx="1487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Local</a:t>
            </a:r>
          </a:p>
        </p:txBody>
      </p:sp>
    </p:spTree>
    <p:extLst>
      <p:ext uri="{BB962C8B-B14F-4D97-AF65-F5344CB8AC3E}">
        <p14:creationId xmlns:p14="http://schemas.microsoft.com/office/powerpoint/2010/main" val="6845481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822" y="1092380"/>
            <a:ext cx="7598434" cy="5765620"/>
          </a:xfrm>
        </p:spPr>
        <p:txBody>
          <a:bodyPr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1600" dirty="0"/>
              <a:t>A client program </a:t>
            </a:r>
            <a:r>
              <a:rPr lang="en-US" sz="1600" i="1" dirty="0"/>
              <a:t>submits</a:t>
            </a:r>
            <a:r>
              <a:rPr lang="en-US" sz="1600" dirty="0"/>
              <a:t> the application, including the necessary specifications to </a:t>
            </a:r>
            <a:r>
              <a:rPr lang="en-US" sz="1600" i="1" dirty="0"/>
              <a:t>launch the application-specific </a:t>
            </a:r>
            <a:r>
              <a:rPr lang="en-US" sz="1600" i="1" dirty="0" err="1"/>
              <a:t>ApplicationMaster</a:t>
            </a:r>
            <a:r>
              <a:rPr lang="en-US" sz="1600" dirty="0"/>
              <a:t> itself.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600" dirty="0"/>
              <a:t>The </a:t>
            </a:r>
            <a:r>
              <a:rPr lang="en-US" sz="1600" dirty="0" err="1"/>
              <a:t>ResourceManager</a:t>
            </a:r>
            <a:r>
              <a:rPr lang="en-US" sz="1600" dirty="0"/>
              <a:t> assumes the responsibility to negotiate a specified container in which to start the </a:t>
            </a:r>
            <a:r>
              <a:rPr lang="en-US" sz="1600" dirty="0" err="1"/>
              <a:t>ApplicationMaster</a:t>
            </a:r>
            <a:r>
              <a:rPr lang="en-US" sz="1600" dirty="0"/>
              <a:t> and then </a:t>
            </a:r>
            <a:r>
              <a:rPr lang="en-US" sz="1600" i="1" dirty="0"/>
              <a:t>launches</a:t>
            </a:r>
            <a:r>
              <a:rPr lang="en-US" sz="1600" dirty="0"/>
              <a:t> the </a:t>
            </a:r>
            <a:r>
              <a:rPr lang="en-US" sz="1600" dirty="0" err="1"/>
              <a:t>ApplicationMaster</a:t>
            </a:r>
            <a:r>
              <a:rPr lang="en-US" sz="1600" dirty="0"/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600" dirty="0"/>
              <a:t>The </a:t>
            </a:r>
            <a:r>
              <a:rPr lang="en-US" sz="1600" dirty="0" err="1"/>
              <a:t>ApplicationMaster</a:t>
            </a:r>
            <a:r>
              <a:rPr lang="en-US" sz="1600" dirty="0"/>
              <a:t>, on boot-up, </a:t>
            </a:r>
            <a:r>
              <a:rPr lang="en-US" sz="1600" i="1" dirty="0"/>
              <a:t>registers</a:t>
            </a:r>
            <a:r>
              <a:rPr lang="en-US" sz="1600" dirty="0"/>
              <a:t> with the </a:t>
            </a:r>
            <a:r>
              <a:rPr lang="en-US" sz="1600" dirty="0" err="1"/>
              <a:t>ResourceManager</a:t>
            </a:r>
            <a:r>
              <a:rPr lang="en-US" sz="1600" dirty="0"/>
              <a:t> – the registration allows the client program to query the </a:t>
            </a:r>
            <a:r>
              <a:rPr lang="en-US" sz="1600" dirty="0" err="1"/>
              <a:t>ResourceManager</a:t>
            </a:r>
            <a:r>
              <a:rPr lang="en-US" sz="1600" dirty="0"/>
              <a:t> for details, which allow it to  directly communicate with its own </a:t>
            </a:r>
            <a:r>
              <a:rPr lang="en-US" sz="1600" dirty="0" err="1"/>
              <a:t>ApplicationMaster</a:t>
            </a:r>
            <a:r>
              <a:rPr lang="en-US" sz="1600" dirty="0"/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600" dirty="0"/>
              <a:t>During normal operation the </a:t>
            </a:r>
            <a:r>
              <a:rPr lang="en-US" sz="1600" dirty="0" err="1"/>
              <a:t>ApplicationMaster</a:t>
            </a:r>
            <a:r>
              <a:rPr lang="en-US" sz="1600" dirty="0"/>
              <a:t> negotiates appropriate resource containers via the resource-request protocol.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600" dirty="0"/>
              <a:t>On successful container allocations, the </a:t>
            </a:r>
            <a:r>
              <a:rPr lang="en-US" sz="1600" dirty="0" err="1"/>
              <a:t>ApplicationMaster</a:t>
            </a:r>
            <a:r>
              <a:rPr lang="en-US" sz="1600" dirty="0"/>
              <a:t> launches the container by providing the container launch specification to the </a:t>
            </a:r>
            <a:r>
              <a:rPr lang="en-US" sz="1600" dirty="0" err="1"/>
              <a:t>NodeManager</a:t>
            </a:r>
            <a:r>
              <a:rPr lang="en-US" sz="1600" dirty="0"/>
              <a:t>. The launch specification, typically, includes the necessary information to allow the container to communicate with the </a:t>
            </a:r>
            <a:r>
              <a:rPr lang="en-US" sz="1600" dirty="0" err="1"/>
              <a:t>ApplicationMaster</a:t>
            </a:r>
            <a:r>
              <a:rPr lang="en-US" sz="1600" dirty="0"/>
              <a:t> itself.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600" dirty="0"/>
              <a:t>The application code executing within the container then provides necessary information (progress, status etc.) to its </a:t>
            </a:r>
            <a:r>
              <a:rPr lang="en-US" sz="1600" dirty="0" err="1"/>
              <a:t>ApplicationMaster</a:t>
            </a:r>
            <a:r>
              <a:rPr lang="en-US" sz="1600" dirty="0"/>
              <a:t> via an </a:t>
            </a:r>
            <a:r>
              <a:rPr lang="en-US" sz="1600" i="1" dirty="0"/>
              <a:t>application-specific protocol</a:t>
            </a:r>
            <a:r>
              <a:rPr lang="en-US" sz="1600" dirty="0"/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600" dirty="0"/>
              <a:t>During the application execution, the client that submitted the program communicates directly with the </a:t>
            </a:r>
            <a:r>
              <a:rPr lang="en-US" sz="1600" dirty="0" err="1"/>
              <a:t>ApplicationMaster</a:t>
            </a:r>
            <a:r>
              <a:rPr lang="en-US" sz="1600" dirty="0"/>
              <a:t> to get status, progress updates etc. via an application-specific protocol.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600" dirty="0"/>
              <a:t>Once the application is complete, and all necessary work has been finished, the </a:t>
            </a:r>
            <a:r>
              <a:rPr lang="en-US" sz="1600" dirty="0" err="1"/>
              <a:t>ApplicationMaster</a:t>
            </a:r>
            <a:r>
              <a:rPr lang="en-US" sz="1600" dirty="0"/>
              <a:t> deregisters with the </a:t>
            </a:r>
            <a:r>
              <a:rPr lang="en-US" sz="1600" dirty="0" err="1"/>
              <a:t>ResourceManager</a:t>
            </a:r>
            <a:r>
              <a:rPr lang="en-US" sz="1600" dirty="0"/>
              <a:t> and shuts down, allowing its own container to be repurposed.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1822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YARN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9743" y="1325563"/>
            <a:ext cx="4648200" cy="3810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954992" y="6003985"/>
            <a:ext cx="42729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https://hortonworks.com/blog/apache-hadoop-yarn-concepts-and-applications/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328417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58577"/>
            <a:ext cx="10515600" cy="1325563"/>
          </a:xfrm>
        </p:spPr>
        <p:txBody>
          <a:bodyPr/>
          <a:lstStyle/>
          <a:p>
            <a:r>
              <a:rPr lang="en-US" dirty="0"/>
              <a:t>Create </a:t>
            </a:r>
            <a:r>
              <a:rPr lang="en-US" dirty="0" err="1"/>
              <a:t>YarnJob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5721" y="785422"/>
            <a:ext cx="52120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3. JobRunner create a instance of </a:t>
            </a:r>
            <a:r>
              <a:rPr lang="en-US" altLang="zh-CN" dirty="0" err="1"/>
              <a:t>JobFactory</a:t>
            </a:r>
            <a:r>
              <a:rPr lang="en-US" altLang="zh-CN" dirty="0"/>
              <a:t> according to </a:t>
            </a:r>
            <a:r>
              <a:rPr lang="en-US" altLang="zh-CN" dirty="0" err="1"/>
              <a:t>configs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07076" y="2600639"/>
            <a:ext cx="42893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(1) </a:t>
            </a:r>
            <a:r>
              <a:rPr lang="en-US" altLang="zh-CN" dirty="0" err="1"/>
              <a:t>JobFactory</a:t>
            </a:r>
            <a:r>
              <a:rPr lang="en-US" altLang="zh-CN" dirty="0"/>
              <a:t> translate </a:t>
            </a:r>
            <a:r>
              <a:rPr lang="en-US" altLang="zh-CN" dirty="0" err="1"/>
              <a:t>FileSystem</a:t>
            </a:r>
            <a:r>
              <a:rPr lang="en-US" altLang="zh-CN" dirty="0"/>
              <a:t> </a:t>
            </a:r>
            <a:r>
              <a:rPr lang="en-US" altLang="zh-CN" dirty="0" err="1"/>
              <a:t>configs</a:t>
            </a:r>
            <a:r>
              <a:rPr lang="en-US" altLang="zh-CN" dirty="0"/>
              <a:t> into </a:t>
            </a:r>
            <a:r>
              <a:rPr lang="en-US" altLang="zh-CN" dirty="0" err="1"/>
              <a:t>FileSystem</a:t>
            </a:r>
            <a:r>
              <a:rPr lang="en-US" altLang="zh-CN" dirty="0"/>
              <a:t> format(Hadoop: </a:t>
            </a:r>
            <a:r>
              <a:rPr lang="en-US" altLang="zh-CN" dirty="0" err="1"/>
              <a:t>HConfigs</a:t>
            </a:r>
            <a:r>
              <a:rPr lang="en-US" altLang="zh-CN" dirty="0"/>
              <a:t>)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07076" y="3653857"/>
            <a:ext cx="394023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</a:t>
            </a:r>
            <a:r>
              <a:rPr lang="en-US" altLang="zh-CN" dirty="0"/>
              <a:t>2</a:t>
            </a:r>
            <a:r>
              <a:rPr lang="en-US" dirty="0"/>
              <a:t>) </a:t>
            </a:r>
            <a:r>
              <a:rPr lang="en-US" altLang="zh-CN" dirty="0" err="1"/>
              <a:t>JobFactory</a:t>
            </a:r>
            <a:r>
              <a:rPr lang="en-US" altLang="zh-CN" dirty="0"/>
              <a:t> create Job(</a:t>
            </a:r>
            <a:r>
              <a:rPr lang="en-US" altLang="zh-CN" dirty="0" err="1"/>
              <a:t>YarnJob</a:t>
            </a:r>
            <a:r>
              <a:rPr lang="en-US" altLang="zh-CN" dirty="0"/>
              <a:t>) according to </a:t>
            </a:r>
            <a:r>
              <a:rPr lang="en-US" altLang="zh-CN" dirty="0" err="1"/>
              <a:t>configs</a:t>
            </a:r>
            <a:r>
              <a:rPr lang="en-US" altLang="zh-CN" dirty="0"/>
              <a:t> and </a:t>
            </a:r>
            <a:r>
              <a:rPr lang="en-US" altLang="zh-CN" dirty="0" err="1"/>
              <a:t>hConfigs</a:t>
            </a:r>
            <a:r>
              <a:rPr lang="en-US" altLang="zh-CN" dirty="0"/>
              <a:t>.</a:t>
            </a:r>
          </a:p>
          <a:p>
            <a:r>
              <a:rPr lang="en-US" altLang="zh-CN" dirty="0" err="1"/>
              <a:t>YarnJob</a:t>
            </a:r>
            <a:r>
              <a:rPr lang="en-US" altLang="zh-CN" dirty="0"/>
              <a:t> store the </a:t>
            </a:r>
            <a:r>
              <a:rPr lang="en-US" altLang="zh-CN" dirty="0" err="1"/>
              <a:t>configs</a:t>
            </a:r>
            <a:r>
              <a:rPr lang="en-US" altLang="zh-CN" dirty="0"/>
              <a:t> and setup ClientHelper(a helper class contains </a:t>
            </a:r>
            <a:r>
              <a:rPr lang="en-US" altLang="zh-CN" dirty="0" err="1"/>
              <a:t>YarnClient</a:t>
            </a:r>
            <a:r>
              <a:rPr lang="en-US" altLang="zh-CN" dirty="0"/>
              <a:t>, connected to RM in YARN cluster) using </a:t>
            </a:r>
            <a:r>
              <a:rPr lang="en-US" altLang="zh-CN" dirty="0" err="1"/>
              <a:t>hConfigs</a:t>
            </a:r>
            <a:endParaRPr lang="en-US" dirty="0"/>
          </a:p>
          <a:p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5721" y="2032861"/>
            <a:ext cx="46426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4</a:t>
            </a:r>
            <a:r>
              <a:rPr lang="en-US" dirty="0"/>
              <a:t>. JobRunner create the actual Job using </a:t>
            </a:r>
            <a:r>
              <a:rPr lang="en-US" dirty="0" err="1"/>
              <a:t>JobConfig</a:t>
            </a:r>
            <a:r>
              <a:rPr lang="en-US" dirty="0"/>
              <a:t> and </a:t>
            </a:r>
            <a:r>
              <a:rPr lang="en-US" dirty="0" err="1"/>
              <a:t>JobFactory</a:t>
            </a:r>
            <a:endParaRPr lang="en-US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6564" y="248211"/>
            <a:ext cx="5258493" cy="1249704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3"/>
          <a:srcRect t="36158"/>
          <a:stretch/>
        </p:blipFill>
        <p:spPr>
          <a:xfrm>
            <a:off x="6106564" y="114431"/>
            <a:ext cx="3295650" cy="133780"/>
          </a:xfrm>
          <a:prstGeom prst="rect">
            <a:avLst/>
          </a:prstGeom>
        </p:spPr>
      </p:pic>
      <p:cxnSp>
        <p:nvCxnSpPr>
          <p:cNvPr id="14" name="Straight Arrow Connector 13"/>
          <p:cNvCxnSpPr>
            <a:endCxn id="31" idx="1"/>
          </p:cNvCxnSpPr>
          <p:nvPr/>
        </p:nvCxnSpPr>
        <p:spPr>
          <a:xfrm flipV="1">
            <a:off x="4189615" y="181321"/>
            <a:ext cx="1916949" cy="9856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4189615" y="1008320"/>
            <a:ext cx="2053243" cy="1586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6564" y="1439994"/>
            <a:ext cx="4183985" cy="2321291"/>
          </a:xfrm>
          <a:prstGeom prst="rect">
            <a:avLst/>
          </a:prstGeom>
        </p:spPr>
      </p:pic>
      <p:cxnSp>
        <p:nvCxnSpPr>
          <p:cNvPr id="24" name="Straight Arrow Connector 23"/>
          <p:cNvCxnSpPr/>
          <p:nvPr/>
        </p:nvCxnSpPr>
        <p:spPr>
          <a:xfrm>
            <a:off x="4605251" y="2923808"/>
            <a:ext cx="1637607" cy="1103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V="1">
            <a:off x="4006735" y="3599412"/>
            <a:ext cx="2236123" cy="9185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4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6564" y="4113726"/>
            <a:ext cx="5248275" cy="971550"/>
          </a:xfrm>
          <a:prstGeom prst="rect">
            <a:avLst/>
          </a:prstGeom>
        </p:spPr>
      </p:pic>
      <p:cxnSp>
        <p:nvCxnSpPr>
          <p:cNvPr id="48" name="Straight Arrow Connector 47"/>
          <p:cNvCxnSpPr/>
          <p:nvPr/>
        </p:nvCxnSpPr>
        <p:spPr>
          <a:xfrm flipV="1">
            <a:off x="4006735" y="4517959"/>
            <a:ext cx="223612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>
            <a:off x="4006735" y="4517959"/>
            <a:ext cx="2236123" cy="2836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Picture 5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06564" y="5182191"/>
            <a:ext cx="4453371" cy="1319517"/>
          </a:xfrm>
          <a:prstGeom prst="rect">
            <a:avLst/>
          </a:prstGeom>
        </p:spPr>
      </p:pic>
      <p:cxnSp>
        <p:nvCxnSpPr>
          <p:cNvPr id="56" name="Straight Arrow Connector 55"/>
          <p:cNvCxnSpPr>
            <a:endCxn id="54" idx="1"/>
          </p:cNvCxnSpPr>
          <p:nvPr/>
        </p:nvCxnSpPr>
        <p:spPr>
          <a:xfrm>
            <a:off x="4006735" y="4526200"/>
            <a:ext cx="2099829" cy="13157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457783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74955"/>
            <a:ext cx="10515600" cy="1325563"/>
          </a:xfrm>
        </p:spPr>
        <p:txBody>
          <a:bodyPr/>
          <a:lstStyle/>
          <a:p>
            <a:r>
              <a:rPr lang="en-US" dirty="0"/>
              <a:t>Submit Job to Cluster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16130" y="646136"/>
            <a:ext cx="40981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5</a:t>
            </a:r>
            <a:r>
              <a:rPr lang="en-US" dirty="0"/>
              <a:t>. </a:t>
            </a:r>
            <a:r>
              <a:rPr lang="en-US" dirty="0" err="1"/>
              <a:t>YarnJob</a:t>
            </a:r>
            <a:r>
              <a:rPr lang="en-US" dirty="0"/>
              <a:t> use </a:t>
            </a:r>
            <a:r>
              <a:rPr lang="en-US" dirty="0" err="1"/>
              <a:t>ClientHelper</a:t>
            </a:r>
            <a:r>
              <a:rPr lang="en-US" dirty="0"/>
              <a:t> to build and submit </a:t>
            </a:r>
            <a:r>
              <a:rPr lang="en-US" dirty="0">
                <a:hlinkClick r:id="rId2" action="ppaction://hlinksldjump"/>
              </a:rPr>
              <a:t>ApplicationSubmissionContext</a:t>
            </a:r>
            <a:r>
              <a:rPr lang="en-US" dirty="0"/>
              <a:t> to YARN to start the YARN application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72836" y="1593649"/>
            <a:ext cx="36243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(1) </a:t>
            </a:r>
            <a:r>
              <a:rPr lang="en-US" dirty="0" err="1"/>
              <a:t>YarnJob</a:t>
            </a:r>
            <a:r>
              <a:rPr lang="en-US" dirty="0"/>
              <a:t> set up the command lines(run-jc.sh) which will be running in YARN cluster to start AM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72836" y="2614566"/>
            <a:ext cx="43226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(2) </a:t>
            </a:r>
            <a:r>
              <a:rPr lang="en-US" dirty="0" err="1"/>
              <a:t>YarnJob</a:t>
            </a:r>
            <a:r>
              <a:rPr lang="en-US" dirty="0"/>
              <a:t> pass command lines and environment variables to  </a:t>
            </a:r>
            <a:r>
              <a:rPr lang="en-US" dirty="0" err="1"/>
              <a:t>ClientHelper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72836" y="3402899"/>
            <a:ext cx="36991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</a:t>
            </a:r>
            <a:r>
              <a:rPr lang="en-US" altLang="zh-CN" dirty="0"/>
              <a:t>3</a:t>
            </a:r>
            <a:r>
              <a:rPr lang="en-US" dirty="0"/>
              <a:t>)</a:t>
            </a:r>
            <a:r>
              <a:rPr lang="en-US" altLang="zh-CN" dirty="0" err="1"/>
              <a:t>ClientHelper</a:t>
            </a:r>
            <a:r>
              <a:rPr lang="en-US" altLang="zh-CN" dirty="0"/>
              <a:t> put all command lines, environments and configs into </a:t>
            </a:r>
            <a:r>
              <a:rPr lang="en-US" altLang="zh-CN" dirty="0">
                <a:hlinkClick r:id="rId2" action="ppaction://hlinksldjump"/>
              </a:rPr>
              <a:t>ContainerLaunchContext</a:t>
            </a:r>
            <a:r>
              <a:rPr lang="en-US" altLang="zh-CN" dirty="0"/>
              <a:t> and ApplicationSubmissionContext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935182" y="4958291"/>
            <a:ext cx="42602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</a:t>
            </a:r>
            <a:r>
              <a:rPr lang="en-US" altLang="zh-CN" dirty="0"/>
              <a:t>4</a:t>
            </a:r>
            <a:r>
              <a:rPr lang="en-US" dirty="0"/>
              <a:t>)</a:t>
            </a:r>
            <a:r>
              <a:rPr lang="en-US" altLang="zh-CN" dirty="0" err="1"/>
              <a:t>ClientHelper</a:t>
            </a:r>
            <a:r>
              <a:rPr lang="en-US" altLang="zh-CN" dirty="0"/>
              <a:t> submit the ApplicationSubmissionContext with </a:t>
            </a:r>
            <a:r>
              <a:rPr lang="en-US" altLang="zh-CN" dirty="0" err="1"/>
              <a:t>YarnClient</a:t>
            </a:r>
            <a:r>
              <a:rPr lang="en-US" altLang="zh-CN" dirty="0"/>
              <a:t> to start the application in YARN 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5916487" y="38909"/>
            <a:ext cx="4688378" cy="474061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7793182" y="186850"/>
            <a:ext cx="2452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YarnJob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047509" y="630007"/>
            <a:ext cx="440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(1)</a:t>
            </a:r>
          </a:p>
        </p:txBody>
      </p:sp>
      <p:sp>
        <p:nvSpPr>
          <p:cNvPr id="5" name="Rectangle 4"/>
          <p:cNvSpPr/>
          <p:nvPr/>
        </p:nvSpPr>
        <p:spPr>
          <a:xfrm>
            <a:off x="6504517" y="1622703"/>
            <a:ext cx="3512319" cy="294279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466908" y="1596731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ClientHelper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7059582" y="3680409"/>
            <a:ext cx="2587338" cy="747524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7699662" y="3868158"/>
            <a:ext cx="1901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YarnClient</a:t>
            </a:r>
            <a:endParaRPr lang="en-US" dirty="0"/>
          </a:p>
        </p:txBody>
      </p:sp>
      <p:cxnSp>
        <p:nvCxnSpPr>
          <p:cNvPr id="18" name="Straight Arrow Connector 17"/>
          <p:cNvCxnSpPr>
            <a:stCxn id="65" idx="2"/>
          </p:cNvCxnSpPr>
          <p:nvPr/>
        </p:nvCxnSpPr>
        <p:spPr>
          <a:xfrm>
            <a:off x="6833860" y="1008967"/>
            <a:ext cx="38687" cy="6137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488084" y="1141959"/>
            <a:ext cx="534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(2)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112626" y="2813959"/>
            <a:ext cx="2364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ContainerLauchContext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6814358" y="2441544"/>
            <a:ext cx="3202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ApplicationSubmissionContext</a:t>
            </a:r>
          </a:p>
        </p:txBody>
      </p:sp>
      <p:cxnSp>
        <p:nvCxnSpPr>
          <p:cNvPr id="29" name="Straight Arrow Connector 28"/>
          <p:cNvCxnSpPr/>
          <p:nvPr/>
        </p:nvCxnSpPr>
        <p:spPr>
          <a:xfrm>
            <a:off x="6872547" y="1622703"/>
            <a:ext cx="1480705" cy="7865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7418588" y="1976809"/>
            <a:ext cx="978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(3)</a:t>
            </a:r>
          </a:p>
        </p:txBody>
      </p:sp>
      <p:sp>
        <p:nvSpPr>
          <p:cNvPr id="33" name="Rectangle 32"/>
          <p:cNvSpPr/>
          <p:nvPr/>
        </p:nvSpPr>
        <p:spPr>
          <a:xfrm>
            <a:off x="5339888" y="6087106"/>
            <a:ext cx="6026727" cy="748145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4962698" y="5881621"/>
            <a:ext cx="7229302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15" idx="2"/>
            <a:endCxn id="33" idx="0"/>
          </p:cNvCxnSpPr>
          <p:nvPr/>
        </p:nvCxnSpPr>
        <p:spPr>
          <a:xfrm>
            <a:off x="8353251" y="4427933"/>
            <a:ext cx="1" cy="16591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7898227" y="5243350"/>
            <a:ext cx="793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(4)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7600430" y="6249317"/>
            <a:ext cx="2683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YARN Cluster</a:t>
            </a:r>
          </a:p>
        </p:txBody>
      </p:sp>
      <p:sp>
        <p:nvSpPr>
          <p:cNvPr id="57" name="Rounded Rectangle 56"/>
          <p:cNvSpPr/>
          <p:nvPr/>
        </p:nvSpPr>
        <p:spPr>
          <a:xfrm>
            <a:off x="6814358" y="2504622"/>
            <a:ext cx="2994660" cy="759210"/>
          </a:xfrm>
          <a:prstGeom prst="round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ounded Rectangle 57"/>
          <p:cNvSpPr/>
          <p:nvPr/>
        </p:nvSpPr>
        <p:spPr>
          <a:xfrm>
            <a:off x="7059582" y="2875222"/>
            <a:ext cx="2541618" cy="282276"/>
          </a:xfrm>
          <a:prstGeom prst="round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/>
          <p:cNvSpPr txBox="1"/>
          <p:nvPr/>
        </p:nvSpPr>
        <p:spPr>
          <a:xfrm>
            <a:off x="8698374" y="5328554"/>
            <a:ext cx="2364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ContainerLauchContext</a:t>
            </a:r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8400106" y="4956139"/>
            <a:ext cx="3202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ApplicationSubmissionContext</a:t>
            </a:r>
          </a:p>
        </p:txBody>
      </p:sp>
      <p:sp>
        <p:nvSpPr>
          <p:cNvPr id="61" name="Rounded Rectangle 60"/>
          <p:cNvSpPr/>
          <p:nvPr/>
        </p:nvSpPr>
        <p:spPr>
          <a:xfrm>
            <a:off x="8400106" y="5019217"/>
            <a:ext cx="2994660" cy="759210"/>
          </a:xfrm>
          <a:prstGeom prst="round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ounded Rectangle 61"/>
          <p:cNvSpPr/>
          <p:nvPr/>
        </p:nvSpPr>
        <p:spPr>
          <a:xfrm>
            <a:off x="8645330" y="5389817"/>
            <a:ext cx="2541618" cy="282276"/>
          </a:xfrm>
          <a:prstGeom prst="round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ounded Rectangle 63"/>
          <p:cNvSpPr/>
          <p:nvPr/>
        </p:nvSpPr>
        <p:spPr>
          <a:xfrm>
            <a:off x="6488084" y="646136"/>
            <a:ext cx="624542" cy="353203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64"/>
          <p:cNvSpPr txBox="1"/>
          <p:nvPr/>
        </p:nvSpPr>
        <p:spPr>
          <a:xfrm>
            <a:off x="6481560" y="639635"/>
            <a:ext cx="704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Cmds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427260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74955"/>
            <a:ext cx="10515600" cy="1325563"/>
          </a:xfrm>
        </p:spPr>
        <p:txBody>
          <a:bodyPr/>
          <a:lstStyle/>
          <a:p>
            <a:r>
              <a:rPr lang="en-US" dirty="0"/>
              <a:t>Submit Job to Cluster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16130" y="646136"/>
            <a:ext cx="40981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5</a:t>
            </a:r>
            <a:r>
              <a:rPr lang="en-US" dirty="0"/>
              <a:t>. </a:t>
            </a:r>
            <a:r>
              <a:rPr lang="en-US" dirty="0" err="1"/>
              <a:t>YarnJob</a:t>
            </a:r>
            <a:r>
              <a:rPr lang="en-US" dirty="0"/>
              <a:t> use </a:t>
            </a:r>
            <a:r>
              <a:rPr lang="en-US" dirty="0" err="1"/>
              <a:t>ClientHelper</a:t>
            </a:r>
            <a:r>
              <a:rPr lang="en-US" dirty="0"/>
              <a:t> to build and submit </a:t>
            </a:r>
            <a:r>
              <a:rPr lang="en-US" dirty="0">
                <a:hlinkClick r:id="rId2" action="ppaction://hlinksldjump"/>
              </a:rPr>
              <a:t>ApplicationSubmissionContext</a:t>
            </a:r>
            <a:r>
              <a:rPr lang="en-US" dirty="0"/>
              <a:t> to YARN to start the YARN application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72836" y="1593649"/>
            <a:ext cx="36243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(1) </a:t>
            </a:r>
            <a:r>
              <a:rPr lang="en-US" dirty="0" err="1"/>
              <a:t>YarnJob</a:t>
            </a:r>
            <a:r>
              <a:rPr lang="en-US" dirty="0"/>
              <a:t> set up the command lines(run-jc.sh) which will be running in YARN cluster to start AM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72836" y="2614566"/>
            <a:ext cx="43226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(2) </a:t>
            </a:r>
            <a:r>
              <a:rPr lang="en-US" dirty="0" err="1"/>
              <a:t>YarnJob</a:t>
            </a:r>
            <a:r>
              <a:rPr lang="en-US" dirty="0"/>
              <a:t> pass command lines and environment variables to  </a:t>
            </a:r>
            <a:r>
              <a:rPr lang="en-US" dirty="0" err="1"/>
              <a:t>ClientHelper</a:t>
            </a:r>
            <a:r>
              <a:rPr lang="en-US" dirty="0"/>
              <a:t>,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10140" y="3218705"/>
            <a:ext cx="36991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</a:t>
            </a:r>
            <a:r>
              <a:rPr lang="en-US" altLang="zh-CN" dirty="0"/>
              <a:t>3</a:t>
            </a:r>
            <a:r>
              <a:rPr lang="en-US" dirty="0"/>
              <a:t>)</a:t>
            </a:r>
            <a:r>
              <a:rPr lang="en-US" altLang="zh-CN" dirty="0" err="1"/>
              <a:t>ClientHelper</a:t>
            </a:r>
            <a:r>
              <a:rPr lang="en-US" altLang="zh-CN" dirty="0"/>
              <a:t> put all command lines, environments and configs into </a:t>
            </a:r>
            <a:r>
              <a:rPr lang="en-US" altLang="zh-CN" dirty="0">
                <a:hlinkClick r:id="rId2" action="ppaction://hlinksldjump"/>
              </a:rPr>
              <a:t>ContainerLaunchContext and ApplicationSubmissionContext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904008" y="4534530"/>
            <a:ext cx="42602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</a:t>
            </a:r>
            <a:r>
              <a:rPr lang="en-US" altLang="zh-CN" dirty="0"/>
              <a:t>4</a:t>
            </a:r>
            <a:r>
              <a:rPr lang="en-US" dirty="0"/>
              <a:t>)</a:t>
            </a:r>
            <a:r>
              <a:rPr lang="en-US" altLang="zh-CN" dirty="0" err="1"/>
              <a:t>ClientHelper</a:t>
            </a:r>
            <a:r>
              <a:rPr lang="en-US" altLang="zh-CN" dirty="0"/>
              <a:t> submit the ApplicationSubmissionContext with </a:t>
            </a:r>
            <a:r>
              <a:rPr lang="en-US" altLang="zh-CN" dirty="0" err="1"/>
              <a:t>YarnClient</a:t>
            </a:r>
            <a:r>
              <a:rPr lang="en-US" altLang="zh-CN" dirty="0"/>
              <a:t> to start the application in YARN </a:t>
            </a:r>
            <a:endParaRPr 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ADB8E226-8757-4BEE-9406-69CD9FB742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1351" y="0"/>
            <a:ext cx="2284834" cy="484147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3E86FE28-DF03-4EEB-908C-3602A36662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9363" y="484147"/>
            <a:ext cx="4315751" cy="907415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C97D3622-97E2-4A43-B9C5-72649D2593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7097" y="1372754"/>
            <a:ext cx="4098175" cy="196712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50B9816A-420A-4475-AAEE-05CD3E5028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49363" y="1555042"/>
            <a:ext cx="560048" cy="265664"/>
          </a:xfrm>
          <a:prstGeom prst="rect">
            <a:avLst/>
          </a:prstGeom>
        </p:spPr>
      </p:pic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C3C2E815-8638-4FD8-AD2A-0E0783831E08}"/>
              </a:ext>
            </a:extLst>
          </p:cNvPr>
          <p:cNvCxnSpPr/>
          <p:nvPr/>
        </p:nvCxnSpPr>
        <p:spPr>
          <a:xfrm flipV="1">
            <a:off x="4244829" y="176169"/>
            <a:ext cx="1972268" cy="1719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5EBAAF74-BF4C-4A1A-85C1-F5FE45DC29FC}"/>
              </a:ext>
            </a:extLst>
          </p:cNvPr>
          <p:cNvCxnSpPr>
            <a:cxnSpLocks/>
          </p:cNvCxnSpPr>
          <p:nvPr/>
        </p:nvCxnSpPr>
        <p:spPr>
          <a:xfrm flipV="1">
            <a:off x="4245700" y="1532698"/>
            <a:ext cx="1971397" cy="3670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图片 30">
            <a:extLst>
              <a:ext uri="{FF2B5EF4-FFF2-40B4-BE49-F238E27FC236}">
                <a16:creationId xmlns:a16="http://schemas.microsoft.com/office/drawing/2014/main" id="{B878A379-30E8-4D4B-BD1F-623CB39978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29387" y="1815297"/>
            <a:ext cx="5028934" cy="2085643"/>
          </a:xfrm>
          <a:prstGeom prst="rect">
            <a:avLst/>
          </a:prstGeom>
        </p:spPr>
      </p:pic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D2CF5AD7-7AD0-4F23-90F5-2C6F4889CB20}"/>
              </a:ext>
            </a:extLst>
          </p:cNvPr>
          <p:cNvCxnSpPr>
            <a:cxnSpLocks/>
          </p:cNvCxnSpPr>
          <p:nvPr/>
        </p:nvCxnSpPr>
        <p:spPr>
          <a:xfrm flipV="1">
            <a:off x="4497185" y="1993499"/>
            <a:ext cx="1995894" cy="9442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图片 38">
            <a:extLst>
              <a:ext uri="{FF2B5EF4-FFF2-40B4-BE49-F238E27FC236}">
                <a16:creationId xmlns:a16="http://schemas.microsoft.com/office/drawing/2014/main" id="{27663738-55B9-48A1-B9A8-CA7FD9AA69E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6000" y="3941392"/>
            <a:ext cx="5861957" cy="459465"/>
          </a:xfrm>
          <a:prstGeom prst="rect">
            <a:avLst/>
          </a:prstGeom>
        </p:spPr>
      </p:pic>
      <p:cxnSp>
        <p:nvCxnSpPr>
          <p:cNvPr id="41" name="直接箭头连接符 40">
            <a:extLst>
              <a:ext uri="{FF2B5EF4-FFF2-40B4-BE49-F238E27FC236}">
                <a16:creationId xmlns:a16="http://schemas.microsoft.com/office/drawing/2014/main" id="{41E61BD5-E187-4E41-8A78-FDEA2B770127}"/>
              </a:ext>
            </a:extLst>
          </p:cNvPr>
          <p:cNvCxnSpPr>
            <a:cxnSpLocks/>
            <a:endCxn id="39" idx="1"/>
          </p:cNvCxnSpPr>
          <p:nvPr/>
        </p:nvCxnSpPr>
        <p:spPr>
          <a:xfrm>
            <a:off x="4244829" y="3838058"/>
            <a:ext cx="1851171" cy="3330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图片 41">
            <a:extLst>
              <a:ext uri="{FF2B5EF4-FFF2-40B4-BE49-F238E27FC236}">
                <a16:creationId xmlns:a16="http://schemas.microsoft.com/office/drawing/2014/main" id="{BD8EB7C7-CEB0-44BF-87FF-38DEFA8CF75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81287" y="4429556"/>
            <a:ext cx="4572484" cy="537939"/>
          </a:xfrm>
          <a:prstGeom prst="rect">
            <a:avLst/>
          </a:prstGeom>
        </p:spPr>
      </p:pic>
      <p:pic>
        <p:nvPicPr>
          <p:cNvPr id="43" name="图片 42">
            <a:extLst>
              <a:ext uri="{FF2B5EF4-FFF2-40B4-BE49-F238E27FC236}">
                <a16:creationId xmlns:a16="http://schemas.microsoft.com/office/drawing/2014/main" id="{213C97FA-16D4-4ED0-9151-722006B47B4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81287" y="4967495"/>
            <a:ext cx="3121590" cy="1633180"/>
          </a:xfrm>
          <a:prstGeom prst="rect">
            <a:avLst/>
          </a:prstGeom>
        </p:spPr>
      </p:pic>
      <p:cxnSp>
        <p:nvCxnSpPr>
          <p:cNvPr id="47" name="直接箭头连接符 46">
            <a:extLst>
              <a:ext uri="{FF2B5EF4-FFF2-40B4-BE49-F238E27FC236}">
                <a16:creationId xmlns:a16="http://schemas.microsoft.com/office/drawing/2014/main" id="{79F51530-4B42-4713-8DC1-69DCBF7FF4A5}"/>
              </a:ext>
            </a:extLst>
          </p:cNvPr>
          <p:cNvCxnSpPr/>
          <p:nvPr/>
        </p:nvCxnSpPr>
        <p:spPr>
          <a:xfrm>
            <a:off x="4244829" y="3838058"/>
            <a:ext cx="1904534" cy="16331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图片 47">
            <a:extLst>
              <a:ext uri="{FF2B5EF4-FFF2-40B4-BE49-F238E27FC236}">
                <a16:creationId xmlns:a16="http://schemas.microsoft.com/office/drawing/2014/main" id="{3ADB6A7C-2AFE-4C78-B9F9-9862394B163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61744" y="6048399"/>
            <a:ext cx="3699164" cy="625211"/>
          </a:xfrm>
          <a:prstGeom prst="rect">
            <a:avLst/>
          </a:prstGeom>
        </p:spPr>
      </p:pic>
      <p:cxnSp>
        <p:nvCxnSpPr>
          <p:cNvPr id="50" name="直接箭头连接符 49">
            <a:extLst>
              <a:ext uri="{FF2B5EF4-FFF2-40B4-BE49-F238E27FC236}">
                <a16:creationId xmlns:a16="http://schemas.microsoft.com/office/drawing/2014/main" id="{7E0D6C74-89DE-4BF9-9177-89927F27AEA5}"/>
              </a:ext>
            </a:extLst>
          </p:cNvPr>
          <p:cNvCxnSpPr>
            <a:stCxn id="8" idx="2"/>
          </p:cNvCxnSpPr>
          <p:nvPr/>
        </p:nvCxnSpPr>
        <p:spPr>
          <a:xfrm>
            <a:off x="3034145" y="5457860"/>
            <a:ext cx="0" cy="5905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151987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E4682DAA-66C1-45D5-B1E5-745767F42736}"/>
              </a:ext>
            </a:extLst>
          </p:cNvPr>
          <p:cNvSpPr/>
          <p:nvPr/>
        </p:nvSpPr>
        <p:spPr>
          <a:xfrm>
            <a:off x="7264400" y="3566512"/>
            <a:ext cx="3835400" cy="1162350"/>
          </a:xfrm>
          <a:prstGeom prst="round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054" y="0"/>
            <a:ext cx="10515600" cy="1325563"/>
          </a:xfrm>
        </p:spPr>
        <p:txBody>
          <a:bodyPr/>
          <a:lstStyle/>
          <a:p>
            <a:r>
              <a:rPr lang="en-US" dirty="0"/>
              <a:t>ContainerLaunc</a:t>
            </a:r>
            <a:r>
              <a:rPr lang="en-US" altLang="zh-CN" dirty="0"/>
              <a:t>hContext and ApplicationSubmissionContext</a:t>
            </a:r>
            <a:endParaRPr 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EA73785-0F69-4CAD-89D1-E5EDA63B8BF0}"/>
              </a:ext>
            </a:extLst>
          </p:cNvPr>
          <p:cNvSpPr txBox="1"/>
          <p:nvPr/>
        </p:nvSpPr>
        <p:spPr>
          <a:xfrm>
            <a:off x="302004" y="1635853"/>
            <a:ext cx="534378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ContainerLaunchContext contains all of the information needed by </a:t>
            </a:r>
            <a:r>
              <a:rPr lang="en-US" altLang="zh-CN" dirty="0" err="1"/>
              <a:t>NodeManager</a:t>
            </a:r>
            <a:r>
              <a:rPr lang="en-US" altLang="zh-CN" dirty="0"/>
              <a:t> to launch a container. </a:t>
            </a:r>
          </a:p>
          <a:p>
            <a:endParaRPr lang="en-US" altLang="zh-CN" dirty="0"/>
          </a:p>
          <a:p>
            <a:r>
              <a:rPr lang="en-US" altLang="zh-CN" dirty="0"/>
              <a:t>It includes: </a:t>
            </a:r>
            <a:r>
              <a:rPr lang="en-US" altLang="zh-CN" dirty="0" err="1"/>
              <a:t>ContainerId</a:t>
            </a:r>
            <a:r>
              <a:rPr lang="en-US" altLang="zh-CN" dirty="0"/>
              <a:t>, Resource(no. of </a:t>
            </a:r>
            <a:r>
              <a:rPr lang="en-US" altLang="zh-CN" dirty="0" err="1"/>
              <a:t>cpus</a:t>
            </a:r>
            <a:r>
              <a:rPr lang="en-US" altLang="zh-CN" dirty="0"/>
              <a:t>, memory) allocated, User, </a:t>
            </a:r>
            <a:r>
              <a:rPr lang="en-US" altLang="zh-CN" dirty="0" err="1"/>
              <a:t>LocalResource</a:t>
            </a:r>
            <a:r>
              <a:rPr lang="en-US" altLang="zh-CN" dirty="0"/>
              <a:t>(binaries, jar and other things for running the container), Environment variables, </a:t>
            </a:r>
            <a:r>
              <a:rPr lang="en-US" altLang="zh-CN" dirty="0" err="1"/>
              <a:t>Commandline</a:t>
            </a:r>
            <a:r>
              <a:rPr lang="en-US" altLang="zh-CN" dirty="0"/>
              <a:t>( to launch the container).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88F4DD0-B089-4F7E-9486-1DA57DD91D06}"/>
              </a:ext>
            </a:extLst>
          </p:cNvPr>
          <p:cNvSpPr txBox="1"/>
          <p:nvPr/>
        </p:nvSpPr>
        <p:spPr>
          <a:xfrm>
            <a:off x="302004" y="4044684"/>
            <a:ext cx="58135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ApplicationSubmissionContext contains all of the information needed by </a:t>
            </a:r>
            <a:r>
              <a:rPr lang="en-US" altLang="zh-CN" dirty="0" err="1"/>
              <a:t>ResourceManager</a:t>
            </a:r>
            <a:r>
              <a:rPr lang="en-US" altLang="zh-CN" dirty="0"/>
              <a:t> to launch the </a:t>
            </a:r>
            <a:r>
              <a:rPr lang="en-US" altLang="zh-CN" dirty="0" err="1"/>
              <a:t>ApplicationMaster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A70E165-E8B6-442B-B2AA-3B966F94F356}"/>
              </a:ext>
            </a:extLst>
          </p:cNvPr>
          <p:cNvSpPr txBox="1"/>
          <p:nvPr/>
        </p:nvSpPr>
        <p:spPr>
          <a:xfrm>
            <a:off x="302004" y="5292919"/>
            <a:ext cx="5676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It includes: </a:t>
            </a:r>
            <a:r>
              <a:rPr lang="en-US" altLang="zh-CN" dirty="0" err="1"/>
              <a:t>ApplicationId</a:t>
            </a:r>
            <a:r>
              <a:rPr lang="en-US" altLang="zh-CN" dirty="0"/>
              <a:t>, User, Priority, ContainerLaunchContext of the AM container, etc.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822C44D-F823-415D-8BB2-660B85F060A7}"/>
              </a:ext>
            </a:extLst>
          </p:cNvPr>
          <p:cNvSpPr/>
          <p:nvPr/>
        </p:nvSpPr>
        <p:spPr>
          <a:xfrm>
            <a:off x="7620000" y="1635853"/>
            <a:ext cx="3099954" cy="179314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0AA45337-EB99-4024-A9BF-89F085C5A878}"/>
              </a:ext>
            </a:extLst>
          </p:cNvPr>
          <p:cNvSpPr/>
          <p:nvPr/>
        </p:nvSpPr>
        <p:spPr>
          <a:xfrm>
            <a:off x="7734300" y="779463"/>
            <a:ext cx="2871354" cy="635000"/>
          </a:xfrm>
          <a:prstGeom prst="round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D2F0009-D13D-4197-8D86-7385D634DF2A}"/>
              </a:ext>
            </a:extLst>
          </p:cNvPr>
          <p:cNvSpPr txBox="1"/>
          <p:nvPr/>
        </p:nvSpPr>
        <p:spPr>
          <a:xfrm>
            <a:off x="7874000" y="931862"/>
            <a:ext cx="2514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ContainerLaunchContext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47CD877-2B81-4F3E-8358-C2B15FCC1D61}"/>
              </a:ext>
            </a:extLst>
          </p:cNvPr>
          <p:cNvSpPr txBox="1"/>
          <p:nvPr/>
        </p:nvSpPr>
        <p:spPr>
          <a:xfrm>
            <a:off x="8484754" y="1638942"/>
            <a:ext cx="223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Container</a:t>
            </a:r>
            <a:endParaRPr lang="zh-CN" altLang="en-US" dirty="0"/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0D2E7680-C8AA-491F-82BB-D7F23A7EAC52}"/>
              </a:ext>
            </a:extLst>
          </p:cNvPr>
          <p:cNvCxnSpPr>
            <a:cxnSpLocks/>
            <a:stCxn id="7" idx="2"/>
            <a:endCxn id="13" idx="0"/>
          </p:cNvCxnSpPr>
          <p:nvPr/>
        </p:nvCxnSpPr>
        <p:spPr>
          <a:xfrm>
            <a:off x="9169977" y="1414463"/>
            <a:ext cx="5773" cy="7882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>
            <a:extLst>
              <a:ext uri="{FF2B5EF4-FFF2-40B4-BE49-F238E27FC236}">
                <a16:creationId xmlns:a16="http://schemas.microsoft.com/office/drawing/2014/main" id="{F969C20D-7F10-42CF-9DE5-7206B788B2EE}"/>
              </a:ext>
            </a:extLst>
          </p:cNvPr>
          <p:cNvSpPr/>
          <p:nvPr/>
        </p:nvSpPr>
        <p:spPr>
          <a:xfrm>
            <a:off x="7734300" y="2194992"/>
            <a:ext cx="2755900" cy="1056208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344F38E-6655-48D3-A953-423B5341C9FC}"/>
              </a:ext>
            </a:extLst>
          </p:cNvPr>
          <p:cNvSpPr txBox="1"/>
          <p:nvPr/>
        </p:nvSpPr>
        <p:spPr>
          <a:xfrm>
            <a:off x="7861300" y="2202734"/>
            <a:ext cx="26289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The actual program running in the container (Jobs, tasks, </a:t>
            </a:r>
            <a:r>
              <a:rPr lang="en-US" altLang="zh-CN" dirty="0" err="1"/>
              <a:t>etc</a:t>
            </a:r>
            <a:r>
              <a:rPr lang="en-US" altLang="zh-CN" dirty="0"/>
              <a:t>)</a:t>
            </a:r>
            <a:endParaRPr lang="zh-CN" altLang="en-US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573EE8D8-35A6-4581-B8E4-2A8592A3B329}"/>
              </a:ext>
            </a:extLst>
          </p:cNvPr>
          <p:cNvSpPr/>
          <p:nvPr/>
        </p:nvSpPr>
        <p:spPr>
          <a:xfrm>
            <a:off x="7734300" y="4968014"/>
            <a:ext cx="3099954" cy="1396321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9B729AA7-A37B-4198-90EC-17BFF2AFED77}"/>
              </a:ext>
            </a:extLst>
          </p:cNvPr>
          <p:cNvSpPr/>
          <p:nvPr/>
        </p:nvSpPr>
        <p:spPr>
          <a:xfrm>
            <a:off x="7848600" y="4059019"/>
            <a:ext cx="2871354" cy="464156"/>
          </a:xfrm>
          <a:prstGeom prst="round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23EF617D-B5D6-46F6-B38C-16786E39F33C}"/>
              </a:ext>
            </a:extLst>
          </p:cNvPr>
          <p:cNvSpPr txBox="1"/>
          <p:nvPr/>
        </p:nvSpPr>
        <p:spPr>
          <a:xfrm>
            <a:off x="8026977" y="4093580"/>
            <a:ext cx="251460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ContainerLaunchContext</a:t>
            </a:r>
            <a:endParaRPr lang="zh-CN" alt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C4A3AB25-AC11-49F4-B6F9-1C398ED39826}"/>
              </a:ext>
            </a:extLst>
          </p:cNvPr>
          <p:cNvSpPr txBox="1"/>
          <p:nvPr/>
        </p:nvSpPr>
        <p:spPr>
          <a:xfrm>
            <a:off x="8599054" y="4977808"/>
            <a:ext cx="223520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Container</a:t>
            </a:r>
            <a:endParaRPr lang="zh-CN" altLang="en-US" dirty="0"/>
          </a:p>
        </p:txBody>
      </p: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52D0D5BA-0BE0-4739-AD18-F090FE22AF35}"/>
              </a:ext>
            </a:extLst>
          </p:cNvPr>
          <p:cNvCxnSpPr>
            <a:cxnSpLocks/>
            <a:stCxn id="18" idx="2"/>
            <a:endCxn id="22" idx="0"/>
          </p:cNvCxnSpPr>
          <p:nvPr/>
        </p:nvCxnSpPr>
        <p:spPr>
          <a:xfrm flipH="1">
            <a:off x="9226550" y="4523175"/>
            <a:ext cx="57727" cy="9346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>
            <a:extLst>
              <a:ext uri="{FF2B5EF4-FFF2-40B4-BE49-F238E27FC236}">
                <a16:creationId xmlns:a16="http://schemas.microsoft.com/office/drawing/2014/main" id="{0F89746C-A784-44F2-8DA6-59D29B2576C0}"/>
              </a:ext>
            </a:extLst>
          </p:cNvPr>
          <p:cNvSpPr/>
          <p:nvPr/>
        </p:nvSpPr>
        <p:spPr>
          <a:xfrm>
            <a:off x="7848600" y="5457872"/>
            <a:ext cx="2755900" cy="707419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9A6C9663-4D48-4A61-AA21-52EEA1ECA440}"/>
              </a:ext>
            </a:extLst>
          </p:cNvPr>
          <p:cNvSpPr txBox="1"/>
          <p:nvPr/>
        </p:nvSpPr>
        <p:spPr>
          <a:xfrm>
            <a:off x="8205354" y="5556806"/>
            <a:ext cx="2628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ApplicationMaster</a:t>
            </a:r>
            <a:endParaRPr lang="zh-CN" altLang="en-US" dirty="0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C309D6F9-F731-45A1-82D2-B5781CD5430F}"/>
              </a:ext>
            </a:extLst>
          </p:cNvPr>
          <p:cNvSpPr txBox="1"/>
          <p:nvPr/>
        </p:nvSpPr>
        <p:spPr>
          <a:xfrm>
            <a:off x="7671260" y="3600665"/>
            <a:ext cx="3162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ApplicationSubmissionContext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4888203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57942"/>
            <a:ext cx="10515600" cy="1325563"/>
          </a:xfrm>
        </p:spPr>
        <p:txBody>
          <a:bodyPr/>
          <a:lstStyle/>
          <a:p>
            <a:r>
              <a:rPr lang="en-US" dirty="0"/>
              <a:t>In YARN cluster</a:t>
            </a:r>
          </a:p>
        </p:txBody>
      </p:sp>
      <p:sp>
        <p:nvSpPr>
          <p:cNvPr id="3" name="Rectangle 2"/>
          <p:cNvSpPr/>
          <p:nvPr/>
        </p:nvSpPr>
        <p:spPr>
          <a:xfrm>
            <a:off x="8214106" y="3756400"/>
            <a:ext cx="2184171" cy="369333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8524699" y="2161124"/>
            <a:ext cx="1949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ResourceManager</a:t>
            </a:r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6035040" y="3150524"/>
            <a:ext cx="602672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6855825" y="783803"/>
            <a:ext cx="4688378" cy="194248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659686" y="783803"/>
            <a:ext cx="2452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YarnJob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7443855" y="1188034"/>
            <a:ext cx="3512319" cy="13242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514214" y="1188034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ClientHelper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7998920" y="1627165"/>
            <a:ext cx="2587338" cy="747524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8639000" y="1814914"/>
            <a:ext cx="1901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YarnClient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8356365" y="3756401"/>
            <a:ext cx="2117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ResourceManager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6035040" y="2753738"/>
            <a:ext cx="1305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Local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035040" y="3205433"/>
            <a:ext cx="13050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YARN Cluster</a:t>
            </a:r>
          </a:p>
        </p:txBody>
      </p:sp>
      <p:cxnSp>
        <p:nvCxnSpPr>
          <p:cNvPr id="22" name="Straight Arrow Connector 21"/>
          <p:cNvCxnSpPr>
            <a:stCxn id="15" idx="2"/>
            <a:endCxn id="3" idx="0"/>
          </p:cNvCxnSpPr>
          <p:nvPr/>
        </p:nvCxnSpPr>
        <p:spPr>
          <a:xfrm>
            <a:off x="9292589" y="2374689"/>
            <a:ext cx="13603" cy="13817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ounded Rectangle 26"/>
          <p:cNvSpPr/>
          <p:nvPr/>
        </p:nvSpPr>
        <p:spPr>
          <a:xfrm>
            <a:off x="7123063" y="2876666"/>
            <a:ext cx="2003367" cy="698099"/>
          </a:xfrm>
          <a:prstGeom prst="round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7213366" y="2913758"/>
            <a:ext cx="18371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ApplicationSubmissionContext</a:t>
            </a:r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6665763" y="4812717"/>
            <a:ext cx="2892829" cy="1945530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7736975" y="4763323"/>
            <a:ext cx="1852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Node</a:t>
            </a:r>
          </a:p>
        </p:txBody>
      </p:sp>
      <p:sp>
        <p:nvSpPr>
          <p:cNvPr id="39" name="Rectangle 38"/>
          <p:cNvSpPr/>
          <p:nvPr/>
        </p:nvSpPr>
        <p:spPr>
          <a:xfrm>
            <a:off x="6991004" y="5086686"/>
            <a:ext cx="2209010" cy="276999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/>
          <p:cNvSpPr txBox="1"/>
          <p:nvPr/>
        </p:nvSpPr>
        <p:spPr>
          <a:xfrm>
            <a:off x="7272598" y="5040322"/>
            <a:ext cx="1927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NodeManager</a:t>
            </a:r>
            <a:endParaRPr lang="en-US" dirty="0"/>
          </a:p>
        </p:txBody>
      </p:sp>
      <p:cxnSp>
        <p:nvCxnSpPr>
          <p:cNvPr id="30" name="Straight Arrow Connector 29"/>
          <p:cNvCxnSpPr>
            <a:stCxn id="3" idx="2"/>
          </p:cNvCxnSpPr>
          <p:nvPr/>
        </p:nvCxnSpPr>
        <p:spPr>
          <a:xfrm flipH="1">
            <a:off x="8095509" y="4125733"/>
            <a:ext cx="1210683" cy="9609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ounded Rectangle 41"/>
          <p:cNvSpPr/>
          <p:nvPr/>
        </p:nvSpPr>
        <p:spPr>
          <a:xfrm>
            <a:off x="6521332" y="4091922"/>
            <a:ext cx="2003367" cy="698099"/>
          </a:xfrm>
          <a:prstGeom prst="round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6611635" y="4129014"/>
            <a:ext cx="18371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ApplicationSubmissionContext</a:t>
            </a:r>
            <a:endParaRPr lang="en-US" dirty="0"/>
          </a:p>
        </p:txBody>
      </p:sp>
      <p:sp>
        <p:nvSpPr>
          <p:cNvPr id="44" name="Rectangle 43"/>
          <p:cNvSpPr/>
          <p:nvPr/>
        </p:nvSpPr>
        <p:spPr>
          <a:xfrm>
            <a:off x="6924502" y="5561214"/>
            <a:ext cx="2381690" cy="1072341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7443855" y="5498957"/>
            <a:ext cx="1638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Container</a:t>
            </a:r>
          </a:p>
        </p:txBody>
      </p:sp>
      <p:cxnSp>
        <p:nvCxnSpPr>
          <p:cNvPr id="47" name="Straight Arrow Connector 46"/>
          <p:cNvCxnSpPr/>
          <p:nvPr/>
        </p:nvCxnSpPr>
        <p:spPr>
          <a:xfrm>
            <a:off x="8095509" y="5346935"/>
            <a:ext cx="0" cy="2142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/>
          <p:cNvSpPr/>
          <p:nvPr/>
        </p:nvSpPr>
        <p:spPr>
          <a:xfrm>
            <a:off x="7123063" y="5917683"/>
            <a:ext cx="2076951" cy="64105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/>
          <p:cNvSpPr txBox="1"/>
          <p:nvPr/>
        </p:nvSpPr>
        <p:spPr>
          <a:xfrm>
            <a:off x="7297061" y="5890985"/>
            <a:ext cx="17513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ClusterBasedJobCoordinator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99505" y="938104"/>
            <a:ext cx="30757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1. </a:t>
            </a:r>
            <a:r>
              <a:rPr lang="en-US" altLang="zh-CN" dirty="0" err="1"/>
              <a:t>ClientHelper</a:t>
            </a:r>
            <a:r>
              <a:rPr lang="en-US" altLang="zh-CN" dirty="0"/>
              <a:t> send </a:t>
            </a:r>
            <a:r>
              <a:rPr lang="en-US" altLang="zh-CN" dirty="0" err="1"/>
              <a:t>ApplicationSubmissionContext</a:t>
            </a:r>
            <a:r>
              <a:rPr lang="en-US" altLang="zh-CN" dirty="0"/>
              <a:t> to RM in YARN cluster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199505" y="2184246"/>
            <a:ext cx="42582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2.RM calls a NM to start a container, and send the </a:t>
            </a:r>
            <a:r>
              <a:rPr lang="en-US" altLang="zh-CN" dirty="0" err="1"/>
              <a:t>ApplicationSubmissionContext</a:t>
            </a:r>
            <a:r>
              <a:rPr lang="en-US" altLang="zh-CN" dirty="0"/>
              <a:t> to the node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99504" y="3756400"/>
            <a:ext cx="50540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3. NM runs the </a:t>
            </a:r>
            <a:r>
              <a:rPr lang="en-US" dirty="0" err="1"/>
              <a:t>ApplicationMaster</a:t>
            </a:r>
            <a:r>
              <a:rPr lang="en-US" dirty="0"/>
              <a:t>(</a:t>
            </a:r>
            <a:r>
              <a:rPr lang="en-US" dirty="0" err="1"/>
              <a:t>ClusterBasedJobCoordinator</a:t>
            </a:r>
            <a:r>
              <a:rPr lang="en-US" dirty="0"/>
              <a:t>) contained in </a:t>
            </a:r>
            <a:r>
              <a:rPr lang="en-US" dirty="0" err="1"/>
              <a:t>ApplicationSubmissionContext</a:t>
            </a:r>
            <a:r>
              <a:rPr lang="en-US" dirty="0"/>
              <a:t> in the container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422663" y="3044620"/>
            <a:ext cx="727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048403" y="4334764"/>
            <a:ext cx="728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2.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855825" y="6042151"/>
            <a:ext cx="567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3.</a:t>
            </a:r>
          </a:p>
        </p:txBody>
      </p:sp>
    </p:spTree>
    <p:extLst>
      <p:ext uri="{BB962C8B-B14F-4D97-AF65-F5344CB8AC3E}">
        <p14:creationId xmlns:p14="http://schemas.microsoft.com/office/powerpoint/2010/main" val="339700657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87741"/>
            <a:ext cx="10515600" cy="1325563"/>
          </a:xfrm>
        </p:spPr>
        <p:txBody>
          <a:bodyPr/>
          <a:lstStyle/>
          <a:p>
            <a:r>
              <a:rPr lang="en-US" dirty="0"/>
              <a:t>Create ClusterBasedJobCoordinator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789470"/>
            <a:ext cx="41979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 Read the </a:t>
            </a:r>
            <a:r>
              <a:rPr lang="en-US" dirty="0" err="1"/>
              <a:t>CoordinatorSystemConfig</a:t>
            </a:r>
            <a:r>
              <a:rPr lang="en-US" dirty="0"/>
              <a:t> from the container’s environment variables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1787236"/>
            <a:ext cx="43309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2. Create </a:t>
            </a:r>
            <a:r>
              <a:rPr lang="en-US" dirty="0" err="1"/>
              <a:t>CoordinatorStreamManager</a:t>
            </a:r>
            <a:r>
              <a:rPr lang="en-US" dirty="0"/>
              <a:t> from </a:t>
            </a:r>
            <a:r>
              <a:rPr lang="en-US" altLang="zh-CN" dirty="0" err="1"/>
              <a:t>coordinatorSystemConfig</a:t>
            </a:r>
            <a:r>
              <a:rPr lang="en-US" altLang="zh-CN" dirty="0"/>
              <a:t> to read and write </a:t>
            </a:r>
            <a:r>
              <a:rPr lang="en-US" altLang="zh-CN" dirty="0" err="1"/>
              <a:t>CoordinatorSystemStream</a:t>
            </a:r>
            <a:r>
              <a:rPr lang="en-US" altLang="zh-CN" dirty="0"/>
              <a:t>(Consumer and Producer)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00099" y="3096282"/>
            <a:ext cx="39146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3. Read latest checkpoint </a:t>
            </a:r>
            <a:r>
              <a:rPr lang="en-US" dirty="0">
                <a:hlinkClick r:id="rId2" action="ppaction://hlinksldjump"/>
              </a:rPr>
              <a:t>SystemStreamPartition</a:t>
            </a:r>
            <a:r>
              <a:rPr lang="en-US" dirty="0"/>
              <a:t>-to-Task mapping from </a:t>
            </a:r>
            <a:r>
              <a:rPr lang="en-US" dirty="0" err="1"/>
              <a:t>CoordinatorSystemStream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4601095" y="1285408"/>
            <a:ext cx="5793971" cy="4628816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833062" y="1259596"/>
            <a:ext cx="2493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AM Container</a:t>
            </a:r>
          </a:p>
        </p:txBody>
      </p:sp>
      <p:sp>
        <p:nvSpPr>
          <p:cNvPr id="9" name="Rectangle 8"/>
          <p:cNvSpPr/>
          <p:nvPr/>
        </p:nvSpPr>
        <p:spPr>
          <a:xfrm>
            <a:off x="4860586" y="2019092"/>
            <a:ext cx="5275465" cy="373575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147260" y="2019092"/>
            <a:ext cx="28928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ClusterBasedJobCoordinator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5735784" y="1571106"/>
            <a:ext cx="3491343" cy="357447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6259483" y="1559221"/>
            <a:ext cx="2635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CoordinatorSystemConfig</a:t>
            </a:r>
            <a:endParaRPr lang="en-US" dirty="0"/>
          </a:p>
        </p:txBody>
      </p:sp>
      <p:cxnSp>
        <p:nvCxnSpPr>
          <p:cNvPr id="14" name="Straight Arrow Connector 13"/>
          <p:cNvCxnSpPr>
            <a:stCxn id="12" idx="2"/>
            <a:endCxn id="19" idx="0"/>
          </p:cNvCxnSpPr>
          <p:nvPr/>
        </p:nvCxnSpPr>
        <p:spPr>
          <a:xfrm flipH="1">
            <a:off x="7576012" y="1928553"/>
            <a:ext cx="1039" cy="5643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5733703" y="2492918"/>
            <a:ext cx="3684618" cy="39336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6061017" y="2513750"/>
            <a:ext cx="29790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CoordinatorStreamManager</a:t>
            </a:r>
            <a:endParaRPr lang="en-US" dirty="0"/>
          </a:p>
        </p:txBody>
      </p:sp>
      <p:sp>
        <p:nvSpPr>
          <p:cNvPr id="23" name="Rounded Rectangle 22"/>
          <p:cNvSpPr/>
          <p:nvPr/>
        </p:nvSpPr>
        <p:spPr>
          <a:xfrm>
            <a:off x="10749740" y="1716796"/>
            <a:ext cx="1485207" cy="1081556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10794421" y="1943385"/>
            <a:ext cx="14297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CoordinatorSystemStream</a:t>
            </a:r>
            <a:endParaRPr lang="en-US" dirty="0"/>
          </a:p>
        </p:txBody>
      </p:sp>
      <p:cxnSp>
        <p:nvCxnSpPr>
          <p:cNvPr id="26" name="Straight Arrow Connector 25"/>
          <p:cNvCxnSpPr>
            <a:stCxn id="19" idx="3"/>
            <a:endCxn id="23" idx="1"/>
          </p:cNvCxnSpPr>
          <p:nvPr/>
        </p:nvCxnSpPr>
        <p:spPr>
          <a:xfrm flipV="1">
            <a:off x="9418321" y="2257574"/>
            <a:ext cx="1331419" cy="43202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5464843" y="2540220"/>
            <a:ext cx="386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2.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63633" y="4027463"/>
            <a:ext cx="41147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4. Read the </a:t>
            </a:r>
            <a:r>
              <a:rPr lang="en-US" dirty="0" err="1"/>
              <a:t>ChangelogPartitionMapping</a:t>
            </a:r>
            <a:r>
              <a:rPr lang="en-US" dirty="0"/>
              <a:t> and combine it with SystemStreamPartition to build the </a:t>
            </a:r>
            <a:r>
              <a:rPr lang="en-US" dirty="0">
                <a:hlinkClick r:id="rId3" action="ppaction://hlinksldjump"/>
              </a:rPr>
              <a:t>JobModel</a:t>
            </a:r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108066" y="5401917"/>
            <a:ext cx="41147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5. </a:t>
            </a:r>
            <a:r>
              <a:rPr lang="en-US" dirty="0" err="1"/>
              <a:t>JobModelManager</a:t>
            </a:r>
            <a:r>
              <a:rPr lang="en-US" dirty="0"/>
              <a:t> start a web server to share the JobModel for tasks running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7068909" y="4053450"/>
            <a:ext cx="1213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JobModel</a:t>
            </a:r>
          </a:p>
        </p:txBody>
      </p:sp>
      <p:cxnSp>
        <p:nvCxnSpPr>
          <p:cNvPr id="54" name="Straight Arrow Connector 53"/>
          <p:cNvCxnSpPr>
            <a:cxnSpLocks/>
            <a:stCxn id="23" idx="1"/>
            <a:endCxn id="63" idx="3"/>
          </p:cNvCxnSpPr>
          <p:nvPr/>
        </p:nvCxnSpPr>
        <p:spPr>
          <a:xfrm flipH="1">
            <a:off x="7182149" y="2257574"/>
            <a:ext cx="3567591" cy="10490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ounded Rectangle 62"/>
          <p:cNvSpPr/>
          <p:nvPr/>
        </p:nvSpPr>
        <p:spPr>
          <a:xfrm>
            <a:off x="4849634" y="3126765"/>
            <a:ext cx="2332515" cy="359626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/>
          <p:cNvSpPr txBox="1"/>
          <p:nvPr/>
        </p:nvSpPr>
        <p:spPr>
          <a:xfrm>
            <a:off x="4820957" y="3121423"/>
            <a:ext cx="2480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SystemStreamPartitions</a:t>
            </a:r>
            <a:endParaRPr lang="en-US" dirty="0"/>
          </a:p>
        </p:txBody>
      </p:sp>
      <p:sp>
        <p:nvSpPr>
          <p:cNvPr id="70" name="Rectangle 69"/>
          <p:cNvSpPr/>
          <p:nvPr/>
        </p:nvSpPr>
        <p:spPr>
          <a:xfrm>
            <a:off x="6687878" y="4626871"/>
            <a:ext cx="1976353" cy="94572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/>
          <p:cNvSpPr txBox="1"/>
          <p:nvPr/>
        </p:nvSpPr>
        <p:spPr>
          <a:xfrm>
            <a:off x="6734637" y="4602052"/>
            <a:ext cx="2385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JobModelManager</a:t>
            </a:r>
            <a:endParaRPr lang="en-US" dirty="0"/>
          </a:p>
        </p:txBody>
      </p:sp>
      <p:sp>
        <p:nvSpPr>
          <p:cNvPr id="75" name="TextBox 74"/>
          <p:cNvSpPr txBox="1"/>
          <p:nvPr/>
        </p:nvSpPr>
        <p:spPr>
          <a:xfrm>
            <a:off x="7099358" y="5043009"/>
            <a:ext cx="1213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JobModel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F740F69-37EE-4B8A-B12E-65C21019547A}"/>
              </a:ext>
            </a:extLst>
          </p:cNvPr>
          <p:cNvSpPr txBox="1"/>
          <p:nvPr/>
        </p:nvSpPr>
        <p:spPr>
          <a:xfrm>
            <a:off x="7068909" y="2892580"/>
            <a:ext cx="306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3.</a:t>
            </a:r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869FF1DB-6AFD-48C6-B797-FC42DBF4AC49}"/>
              </a:ext>
            </a:extLst>
          </p:cNvPr>
          <p:cNvSpPr txBox="1"/>
          <p:nvPr/>
        </p:nvSpPr>
        <p:spPr>
          <a:xfrm>
            <a:off x="7408279" y="4336114"/>
            <a:ext cx="624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5.</a:t>
            </a:r>
            <a:endParaRPr lang="zh-CN" altLang="en-US" dirty="0"/>
          </a:p>
        </p:txBody>
      </p: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1D2A4D9C-F147-44F3-8E2C-8EF47F04B818}"/>
              </a:ext>
            </a:extLst>
          </p:cNvPr>
          <p:cNvCxnSpPr>
            <a:stCxn id="52" idx="2"/>
            <a:endCxn id="75" idx="0"/>
          </p:cNvCxnSpPr>
          <p:nvPr/>
        </p:nvCxnSpPr>
        <p:spPr>
          <a:xfrm>
            <a:off x="7675738" y="4422782"/>
            <a:ext cx="30449" cy="620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本框 39">
            <a:extLst>
              <a:ext uri="{FF2B5EF4-FFF2-40B4-BE49-F238E27FC236}">
                <a16:creationId xmlns:a16="http://schemas.microsoft.com/office/drawing/2014/main" id="{B2581295-577A-483A-BDF7-A5A1230EE80A}"/>
              </a:ext>
            </a:extLst>
          </p:cNvPr>
          <p:cNvSpPr txBox="1"/>
          <p:nvPr/>
        </p:nvSpPr>
        <p:spPr>
          <a:xfrm>
            <a:off x="7436363" y="3696742"/>
            <a:ext cx="345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4.</a:t>
            </a:r>
            <a:endParaRPr lang="zh-CN" altLang="en-US" dirty="0"/>
          </a:p>
        </p:txBody>
      </p:sp>
      <p:sp>
        <p:nvSpPr>
          <p:cNvPr id="42" name="矩形: 圆角 41">
            <a:extLst>
              <a:ext uri="{FF2B5EF4-FFF2-40B4-BE49-F238E27FC236}">
                <a16:creationId xmlns:a16="http://schemas.microsoft.com/office/drawing/2014/main" id="{E5F9C989-434D-4EF6-9851-225045BDA784}"/>
              </a:ext>
            </a:extLst>
          </p:cNvPr>
          <p:cNvSpPr/>
          <p:nvPr/>
        </p:nvSpPr>
        <p:spPr>
          <a:xfrm>
            <a:off x="6960581" y="4036101"/>
            <a:ext cx="1352435" cy="384895"/>
          </a:xfrm>
          <a:prstGeom prst="round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矩形: 圆角 42">
            <a:extLst>
              <a:ext uri="{FF2B5EF4-FFF2-40B4-BE49-F238E27FC236}">
                <a16:creationId xmlns:a16="http://schemas.microsoft.com/office/drawing/2014/main" id="{47D6B2B0-9868-41CE-9B34-81A367AB1673}"/>
              </a:ext>
            </a:extLst>
          </p:cNvPr>
          <p:cNvSpPr/>
          <p:nvPr/>
        </p:nvSpPr>
        <p:spPr>
          <a:xfrm>
            <a:off x="6960581" y="5043009"/>
            <a:ext cx="1352435" cy="390164"/>
          </a:xfrm>
          <a:prstGeom prst="round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3" name="直接箭头连接符 52">
            <a:extLst>
              <a:ext uri="{FF2B5EF4-FFF2-40B4-BE49-F238E27FC236}">
                <a16:creationId xmlns:a16="http://schemas.microsoft.com/office/drawing/2014/main" id="{FB7A7BF6-DB23-4A65-B4BF-A5DBCFE49A5C}"/>
              </a:ext>
            </a:extLst>
          </p:cNvPr>
          <p:cNvCxnSpPr>
            <a:cxnSpLocks/>
            <a:stCxn id="62" idx="2"/>
            <a:endCxn id="42" idx="0"/>
          </p:cNvCxnSpPr>
          <p:nvPr/>
        </p:nvCxnSpPr>
        <p:spPr>
          <a:xfrm>
            <a:off x="6061017" y="3490755"/>
            <a:ext cx="1575782" cy="5453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ounded Rectangle 62">
            <a:extLst>
              <a:ext uri="{FF2B5EF4-FFF2-40B4-BE49-F238E27FC236}">
                <a16:creationId xmlns:a16="http://schemas.microsoft.com/office/drawing/2014/main" id="{06BF6E4A-7500-4420-A520-DA6AD854BAF5}"/>
              </a:ext>
            </a:extLst>
          </p:cNvPr>
          <p:cNvSpPr/>
          <p:nvPr/>
        </p:nvSpPr>
        <p:spPr>
          <a:xfrm>
            <a:off x="7301076" y="3445161"/>
            <a:ext cx="2717549" cy="359626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TextBox 61">
            <a:extLst>
              <a:ext uri="{FF2B5EF4-FFF2-40B4-BE49-F238E27FC236}">
                <a16:creationId xmlns:a16="http://schemas.microsoft.com/office/drawing/2014/main" id="{072B3B0E-FFA0-487F-9B65-3E6F292170B8}"/>
              </a:ext>
            </a:extLst>
          </p:cNvPr>
          <p:cNvSpPr txBox="1"/>
          <p:nvPr/>
        </p:nvSpPr>
        <p:spPr>
          <a:xfrm>
            <a:off x="7285991" y="3452317"/>
            <a:ext cx="28510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ChangelogPartitionMapping</a:t>
            </a:r>
            <a:endParaRPr lang="en-US" dirty="0"/>
          </a:p>
        </p:txBody>
      </p:sp>
      <p:cxnSp>
        <p:nvCxnSpPr>
          <p:cNvPr id="66" name="直接箭头连接符 65">
            <a:extLst>
              <a:ext uri="{FF2B5EF4-FFF2-40B4-BE49-F238E27FC236}">
                <a16:creationId xmlns:a16="http://schemas.microsoft.com/office/drawing/2014/main" id="{F8FFF47A-F988-4845-A90A-F8378C3FD1C1}"/>
              </a:ext>
            </a:extLst>
          </p:cNvPr>
          <p:cNvCxnSpPr>
            <a:stCxn id="23" idx="1"/>
            <a:endCxn id="80" idx="2"/>
          </p:cNvCxnSpPr>
          <p:nvPr/>
        </p:nvCxnSpPr>
        <p:spPr>
          <a:xfrm flipH="1">
            <a:off x="8858587" y="2257574"/>
            <a:ext cx="1891153" cy="12265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箭头连接符 67">
            <a:extLst>
              <a:ext uri="{FF2B5EF4-FFF2-40B4-BE49-F238E27FC236}">
                <a16:creationId xmlns:a16="http://schemas.microsoft.com/office/drawing/2014/main" id="{165CD603-4327-4C38-B886-5A4048DF168C}"/>
              </a:ext>
            </a:extLst>
          </p:cNvPr>
          <p:cNvCxnSpPr>
            <a:cxnSpLocks/>
          </p:cNvCxnSpPr>
          <p:nvPr/>
        </p:nvCxnSpPr>
        <p:spPr>
          <a:xfrm flipH="1">
            <a:off x="7618056" y="3804787"/>
            <a:ext cx="1297660" cy="2104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文本框 79">
            <a:extLst>
              <a:ext uri="{FF2B5EF4-FFF2-40B4-BE49-F238E27FC236}">
                <a16:creationId xmlns:a16="http://schemas.microsoft.com/office/drawing/2014/main" id="{584D57CB-3F44-4C31-A0C5-A3F803540595}"/>
              </a:ext>
            </a:extLst>
          </p:cNvPr>
          <p:cNvSpPr txBox="1"/>
          <p:nvPr/>
        </p:nvSpPr>
        <p:spPr>
          <a:xfrm>
            <a:off x="8685795" y="3114832"/>
            <a:ext cx="345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4.</a:t>
            </a:r>
            <a:endParaRPr lang="zh-CN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320790" y="1571106"/>
            <a:ext cx="407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</a:t>
            </a:r>
          </a:p>
        </p:txBody>
      </p:sp>
    </p:spTree>
    <p:extLst>
      <p:ext uri="{BB962C8B-B14F-4D97-AF65-F5344CB8AC3E}">
        <p14:creationId xmlns:p14="http://schemas.microsoft.com/office/powerpoint/2010/main" val="222610412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2921D2-579D-46B7-96E4-FF2204B7F8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88548"/>
            <a:ext cx="10515600" cy="1325563"/>
          </a:xfrm>
        </p:spPr>
        <p:txBody>
          <a:bodyPr/>
          <a:lstStyle/>
          <a:p>
            <a:r>
              <a:rPr lang="en-US" altLang="zh-CN" dirty="0"/>
              <a:t>Create ClusterBasedJobCoordinator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F55EA12-CBCE-4D7F-97D8-F2088606A259}"/>
              </a:ext>
            </a:extLst>
          </p:cNvPr>
          <p:cNvSpPr txBox="1"/>
          <p:nvPr/>
        </p:nvSpPr>
        <p:spPr>
          <a:xfrm>
            <a:off x="354165" y="734433"/>
            <a:ext cx="45044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6. </a:t>
            </a:r>
            <a:r>
              <a:rPr lang="en-US" altLang="ja-JP" dirty="0"/>
              <a:t>Create </a:t>
            </a:r>
            <a:r>
              <a:rPr lang="en-US" altLang="ja-JP" dirty="0" err="1"/>
              <a:t>PartitionMonitor</a:t>
            </a:r>
            <a:r>
              <a:rPr lang="en-US" altLang="ja-JP" dirty="0"/>
              <a:t>, which will monitor the </a:t>
            </a:r>
            <a:r>
              <a:rPr lang="en-US" altLang="ja-JP" dirty="0" err="1"/>
              <a:t>SystemStream</a:t>
            </a:r>
            <a:r>
              <a:rPr lang="en-US" altLang="ja-JP" dirty="0"/>
              <a:t> and throw Exception to YARN when </a:t>
            </a:r>
            <a:r>
              <a:rPr lang="en-US" altLang="ja-JP" dirty="0" err="1"/>
              <a:t>SystemStream’s</a:t>
            </a:r>
            <a:r>
              <a:rPr lang="en-US" altLang="ja-JP" dirty="0"/>
              <a:t> partition number changing</a:t>
            </a:r>
            <a:endParaRPr lang="zh-CN" altLang="en-US" dirty="0"/>
          </a:p>
        </p:txBody>
      </p:sp>
      <p:sp>
        <p:nvSpPr>
          <p:cNvPr id="4" name="Rectangle 3"/>
          <p:cNvSpPr/>
          <p:nvPr/>
        </p:nvSpPr>
        <p:spPr>
          <a:xfrm>
            <a:off x="4965057" y="826767"/>
            <a:ext cx="5793971" cy="4628816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197024" y="800955"/>
            <a:ext cx="2493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AM Container</a:t>
            </a:r>
          </a:p>
        </p:txBody>
      </p:sp>
      <p:sp>
        <p:nvSpPr>
          <p:cNvPr id="6" name="Rectangle 5"/>
          <p:cNvSpPr/>
          <p:nvPr/>
        </p:nvSpPr>
        <p:spPr>
          <a:xfrm>
            <a:off x="5257800" y="1196098"/>
            <a:ext cx="5275465" cy="406441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544474" y="1196099"/>
            <a:ext cx="28928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ClusterBasedJobCoordinator</a:t>
            </a:r>
          </a:p>
        </p:txBody>
      </p:sp>
      <p:sp>
        <p:nvSpPr>
          <p:cNvPr id="8" name="Rectangle 7"/>
          <p:cNvSpPr/>
          <p:nvPr/>
        </p:nvSpPr>
        <p:spPr>
          <a:xfrm>
            <a:off x="6816436" y="1618877"/>
            <a:ext cx="2261062" cy="40810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7067847" y="1618876"/>
            <a:ext cx="17795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PartitionMonitor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443378" y="1642487"/>
            <a:ext cx="498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6.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043353" y="2304916"/>
            <a:ext cx="3848791" cy="274922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6694967" y="2266147"/>
            <a:ext cx="2634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ContainerProcessManager</a:t>
            </a:r>
            <a:endParaRPr 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0C43A5C-A426-413F-86FF-1B246637933A}"/>
              </a:ext>
            </a:extLst>
          </p:cNvPr>
          <p:cNvSpPr txBox="1"/>
          <p:nvPr/>
        </p:nvSpPr>
        <p:spPr>
          <a:xfrm>
            <a:off x="348378" y="1846205"/>
            <a:ext cx="46166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7. Create </a:t>
            </a:r>
            <a:r>
              <a:rPr lang="en-US" altLang="zh-CN" dirty="0" err="1"/>
              <a:t>ContainerProcessManager</a:t>
            </a:r>
            <a:r>
              <a:rPr lang="en-US" altLang="zh-CN" dirty="0"/>
              <a:t>, which create the </a:t>
            </a:r>
            <a:r>
              <a:rPr lang="en-US" altLang="zh-CN" dirty="0" err="1"/>
              <a:t>ClusterResourceManager</a:t>
            </a:r>
            <a:r>
              <a:rPr lang="en-US" altLang="zh-CN" dirty="0"/>
              <a:t>(</a:t>
            </a:r>
            <a:r>
              <a:rPr lang="en-US" altLang="zh-CN" dirty="0" err="1"/>
              <a:t>YarnClusterResourceManager</a:t>
            </a:r>
            <a:r>
              <a:rPr lang="en-US" altLang="zh-CN" dirty="0"/>
              <a:t>) and </a:t>
            </a:r>
            <a:r>
              <a:rPr lang="en-US" altLang="zh-CN" dirty="0" err="1"/>
              <a:t>ContainerAllocator</a:t>
            </a:r>
            <a:r>
              <a:rPr lang="en-US" altLang="zh-CN" dirty="0"/>
              <a:t> according </a:t>
            </a:r>
            <a:r>
              <a:rPr lang="en-US" altLang="zh-CN" dirty="0" err="1"/>
              <a:t>configs</a:t>
            </a:r>
            <a:r>
              <a:rPr lang="en-US" altLang="zh-CN" dirty="0"/>
              <a:t>. </a:t>
            </a:r>
            <a:r>
              <a:rPr lang="en-US" altLang="zh-CN" dirty="0" err="1"/>
              <a:t>ContainerProcessManager</a:t>
            </a:r>
            <a:r>
              <a:rPr lang="en-US" altLang="zh-CN" dirty="0"/>
              <a:t> will start the </a:t>
            </a:r>
            <a:r>
              <a:rPr lang="en-US" altLang="zh-CN" dirty="0" err="1"/>
              <a:t>ContainerAllocator</a:t>
            </a:r>
            <a:r>
              <a:rPr lang="en-US" altLang="zh-CN" dirty="0"/>
              <a:t> on a new thread</a:t>
            </a:r>
            <a:endParaRPr lang="zh-CN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BB3FC528-5635-499E-9B10-55A204C9DE07}"/>
              </a:ext>
            </a:extLst>
          </p:cNvPr>
          <p:cNvSpPr/>
          <p:nvPr/>
        </p:nvSpPr>
        <p:spPr>
          <a:xfrm>
            <a:off x="6169534" y="2723368"/>
            <a:ext cx="3521309" cy="208970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CDA9DBDC-409A-4FF1-92E2-0A384F2A21FE}"/>
              </a:ext>
            </a:extLst>
          </p:cNvPr>
          <p:cNvSpPr txBox="1"/>
          <p:nvPr/>
        </p:nvSpPr>
        <p:spPr>
          <a:xfrm>
            <a:off x="7037276" y="2717096"/>
            <a:ext cx="2040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ContainerAllocator</a:t>
            </a:r>
            <a:endParaRPr lang="zh-CN" altLang="en-US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20CE35A0-9B28-42AA-8024-7484B11F247C}"/>
              </a:ext>
            </a:extLst>
          </p:cNvPr>
          <p:cNvSpPr/>
          <p:nvPr/>
        </p:nvSpPr>
        <p:spPr>
          <a:xfrm>
            <a:off x="6487926" y="4220195"/>
            <a:ext cx="3056726" cy="43459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335A34CD-7820-4697-9A43-E9BC29165858}"/>
              </a:ext>
            </a:extLst>
          </p:cNvPr>
          <p:cNvSpPr txBox="1"/>
          <p:nvPr/>
        </p:nvSpPr>
        <p:spPr>
          <a:xfrm>
            <a:off x="6544474" y="4256380"/>
            <a:ext cx="2943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YarnClusterResourceManager</a:t>
            </a:r>
            <a:endParaRPr lang="zh-CN" altLang="en-US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505AB72E-AFB0-43E7-89CE-E93CCC7E1F60}"/>
              </a:ext>
            </a:extLst>
          </p:cNvPr>
          <p:cNvSpPr txBox="1"/>
          <p:nvPr/>
        </p:nvSpPr>
        <p:spPr>
          <a:xfrm>
            <a:off x="5712973" y="2354036"/>
            <a:ext cx="368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7.</a:t>
            </a:r>
            <a:endParaRPr lang="zh-CN" altLang="en-US" dirty="0"/>
          </a:p>
        </p:txBody>
      </p:sp>
      <p:sp>
        <p:nvSpPr>
          <p:cNvPr id="20" name="文本框 12">
            <a:extLst>
              <a:ext uri="{FF2B5EF4-FFF2-40B4-BE49-F238E27FC236}">
                <a16:creationId xmlns:a16="http://schemas.microsoft.com/office/drawing/2014/main" id="{50C43A5C-A426-413F-86FF-1B246637933A}"/>
              </a:ext>
            </a:extLst>
          </p:cNvPr>
          <p:cNvSpPr txBox="1"/>
          <p:nvPr/>
        </p:nvSpPr>
        <p:spPr>
          <a:xfrm>
            <a:off x="356460" y="3604427"/>
            <a:ext cx="46166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8. </a:t>
            </a:r>
            <a:r>
              <a:rPr lang="en-US" altLang="zh-CN" dirty="0" err="1"/>
              <a:t>ContainerAllocator</a:t>
            </a:r>
            <a:r>
              <a:rPr lang="en-US" altLang="zh-CN" dirty="0"/>
              <a:t> will maintain </a:t>
            </a:r>
            <a:r>
              <a:rPr lang="en-US" altLang="zh-CN" dirty="0">
                <a:hlinkClick r:id="rId2" action="ppaction://hlinksldjump"/>
              </a:rPr>
              <a:t>ResourceRequestState</a:t>
            </a:r>
            <a:r>
              <a:rPr lang="en-US" altLang="zh-CN" dirty="0"/>
              <a:t> to store information about resource requests(container) and resource allocated by the cluster.</a:t>
            </a:r>
            <a:endParaRPr lang="zh-CN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339046" y="5692339"/>
            <a:ext cx="46166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ContainerAllocator</a:t>
            </a:r>
            <a:r>
              <a:rPr lang="en-US" dirty="0"/>
              <a:t> use </a:t>
            </a:r>
            <a:r>
              <a:rPr lang="en-US" dirty="0" err="1"/>
              <a:t>YarnClusterResourceManager</a:t>
            </a:r>
            <a:r>
              <a:rPr lang="en-US" dirty="0"/>
              <a:t> to interact with YARN(send requests; receive resource allocated by YARN; run containers on nodes)</a:t>
            </a:r>
          </a:p>
        </p:txBody>
      </p:sp>
      <p:sp>
        <p:nvSpPr>
          <p:cNvPr id="24" name="Rectangle 23"/>
          <p:cNvSpPr/>
          <p:nvPr/>
        </p:nvSpPr>
        <p:spPr>
          <a:xfrm>
            <a:off x="4965057" y="5703639"/>
            <a:ext cx="2394065" cy="1160948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5896981" y="6091530"/>
            <a:ext cx="6938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RM</a:t>
            </a:r>
          </a:p>
        </p:txBody>
      </p:sp>
      <p:cxnSp>
        <p:nvCxnSpPr>
          <p:cNvPr id="27" name="Straight Arrow Connector 26"/>
          <p:cNvCxnSpPr>
            <a:stCxn id="16" idx="2"/>
            <a:endCxn id="24" idx="0"/>
          </p:cNvCxnSpPr>
          <p:nvPr/>
        </p:nvCxnSpPr>
        <p:spPr>
          <a:xfrm flipH="1">
            <a:off x="6162090" y="4654789"/>
            <a:ext cx="1854199" cy="104885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7498079" y="5703639"/>
            <a:ext cx="1715243" cy="1160948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8096990" y="6101566"/>
            <a:ext cx="6938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NM</a:t>
            </a:r>
          </a:p>
        </p:txBody>
      </p:sp>
      <p:sp>
        <p:nvSpPr>
          <p:cNvPr id="30" name="Rectangle 29"/>
          <p:cNvSpPr/>
          <p:nvPr/>
        </p:nvSpPr>
        <p:spPr>
          <a:xfrm>
            <a:off x="9352279" y="5709911"/>
            <a:ext cx="1715243" cy="1160948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9951190" y="6107838"/>
            <a:ext cx="6938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NM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1213869" y="6052626"/>
            <a:ext cx="731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</a:t>
            </a:r>
          </a:p>
        </p:txBody>
      </p:sp>
      <p:cxnSp>
        <p:nvCxnSpPr>
          <p:cNvPr id="34" name="Straight Arrow Connector 33"/>
          <p:cNvCxnSpPr>
            <a:stCxn id="16" idx="2"/>
            <a:endCxn id="28" idx="0"/>
          </p:cNvCxnSpPr>
          <p:nvPr/>
        </p:nvCxnSpPr>
        <p:spPr>
          <a:xfrm>
            <a:off x="8016289" y="4654789"/>
            <a:ext cx="339412" cy="104885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16" idx="2"/>
            <a:endCxn id="30" idx="0"/>
          </p:cNvCxnSpPr>
          <p:nvPr/>
        </p:nvCxnSpPr>
        <p:spPr>
          <a:xfrm>
            <a:off x="8016289" y="4654789"/>
            <a:ext cx="2193612" cy="105512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6184025" y="3116302"/>
            <a:ext cx="368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8.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339046" y="4925382"/>
            <a:ext cx="45953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9. </a:t>
            </a:r>
            <a:r>
              <a:rPr lang="en-US" dirty="0" err="1"/>
              <a:t>ContainerAllocator</a:t>
            </a:r>
            <a:r>
              <a:rPr lang="en-US" dirty="0"/>
              <a:t> keeps run containers on allocated resource until it shutdown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7359122" y="3665787"/>
            <a:ext cx="362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9.</a:t>
            </a:r>
          </a:p>
        </p:txBody>
      </p:sp>
      <p:sp>
        <p:nvSpPr>
          <p:cNvPr id="44" name="Circular Arrow 43"/>
          <p:cNvSpPr/>
          <p:nvPr/>
        </p:nvSpPr>
        <p:spPr>
          <a:xfrm>
            <a:off x="7666691" y="3559507"/>
            <a:ext cx="581891" cy="581891"/>
          </a:xfrm>
          <a:prstGeom prst="circularArrow">
            <a:avLst>
              <a:gd name="adj1" fmla="val 9298"/>
              <a:gd name="adj2" fmla="val 1142319"/>
              <a:gd name="adj3" fmla="val 9426966"/>
              <a:gd name="adj4" fmla="val 10800000"/>
              <a:gd name="adj5" fmla="val 12500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6544474" y="3110695"/>
            <a:ext cx="3000178" cy="409466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6896692" y="3110694"/>
            <a:ext cx="23825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ResourceRequestState</a:t>
            </a:r>
          </a:p>
        </p:txBody>
      </p:sp>
    </p:spTree>
    <p:extLst>
      <p:ext uri="{BB962C8B-B14F-4D97-AF65-F5344CB8AC3E}">
        <p14:creationId xmlns:p14="http://schemas.microsoft.com/office/powerpoint/2010/main" val="156034179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C009BC-B8BD-496C-849C-1B5133301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580" y="-280827"/>
            <a:ext cx="10515600" cy="1325563"/>
          </a:xfrm>
        </p:spPr>
        <p:txBody>
          <a:bodyPr/>
          <a:lstStyle/>
          <a:p>
            <a:r>
              <a:rPr lang="en-US" altLang="zh-CN" dirty="0"/>
              <a:t>Read JobModel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06AF5A9-FDEC-44DF-AEB1-92C0314A98A0}"/>
              </a:ext>
            </a:extLst>
          </p:cNvPr>
          <p:cNvSpPr txBox="1"/>
          <p:nvPr/>
        </p:nvSpPr>
        <p:spPr>
          <a:xfrm>
            <a:off x="377505" y="805343"/>
            <a:ext cx="41693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3.Read latest checkpoint SSPS from </a:t>
            </a:r>
            <a:r>
              <a:rPr lang="en-US" altLang="zh-CN" dirty="0" err="1"/>
              <a:t>CoordinatorStream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DDA8E89-2FF0-4C42-A28B-779E63DE2C1D}"/>
              </a:ext>
            </a:extLst>
          </p:cNvPr>
          <p:cNvSpPr txBox="1"/>
          <p:nvPr/>
        </p:nvSpPr>
        <p:spPr>
          <a:xfrm>
            <a:off x="906010" y="1359395"/>
            <a:ext cx="36408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(1) Read the number of containers from </a:t>
            </a:r>
            <a:r>
              <a:rPr lang="en-US" altLang="zh-CN" dirty="0" err="1"/>
              <a:t>configs</a:t>
            </a:r>
            <a:r>
              <a:rPr lang="en-US" altLang="zh-CN" dirty="0"/>
              <a:t>. Create same number of Processors.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EFF1254-82DF-4A61-BACA-30D1F252AA31}"/>
              </a:ext>
            </a:extLst>
          </p:cNvPr>
          <p:cNvSpPr txBox="1"/>
          <p:nvPr/>
        </p:nvSpPr>
        <p:spPr>
          <a:xfrm>
            <a:off x="906009" y="2453698"/>
            <a:ext cx="36408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(2) Get the </a:t>
            </a:r>
            <a:r>
              <a:rPr lang="en-US" altLang="zh-CN" dirty="0">
                <a:hlinkClick r:id="rId2" action="ppaction://hlinksldjump"/>
              </a:rPr>
              <a:t>StreamMetadataCache</a:t>
            </a:r>
            <a:r>
              <a:rPr lang="en-US" altLang="zh-CN" dirty="0"/>
              <a:t> for all input </a:t>
            </a:r>
            <a:r>
              <a:rPr lang="en-US" altLang="zh-CN" dirty="0" err="1"/>
              <a:t>SystemStreams</a:t>
            </a:r>
            <a:r>
              <a:rPr lang="en-US" altLang="zh-CN" dirty="0"/>
              <a:t> from </a:t>
            </a:r>
            <a:r>
              <a:rPr lang="en-US" altLang="zh-CN" dirty="0" err="1"/>
              <a:t>CoordinatorSystemStream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1B41EE6-5B6A-4F07-B2ED-3371F617E714}"/>
              </a:ext>
            </a:extLst>
          </p:cNvPr>
          <p:cNvSpPr txBox="1"/>
          <p:nvPr/>
        </p:nvSpPr>
        <p:spPr>
          <a:xfrm>
            <a:off x="906008" y="3648949"/>
            <a:ext cx="36408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(3) Read all </a:t>
            </a:r>
            <a:r>
              <a:rPr lang="en-US" altLang="zh-CN" dirty="0">
                <a:hlinkClick r:id="rId2" action="ppaction://hlinksldjump"/>
              </a:rPr>
              <a:t>SystemStreamPartitions</a:t>
            </a:r>
            <a:r>
              <a:rPr lang="en-US" altLang="zh-CN" dirty="0"/>
              <a:t> from StreamMetadataCache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CA7E8C8-15F6-4CB1-B94F-AC8FE30AA4C8}"/>
              </a:ext>
            </a:extLst>
          </p:cNvPr>
          <p:cNvSpPr txBox="1"/>
          <p:nvPr/>
        </p:nvSpPr>
        <p:spPr>
          <a:xfrm>
            <a:off x="906008" y="4650973"/>
            <a:ext cx="40654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(4) Get the Grouper (</a:t>
            </a:r>
            <a:r>
              <a:rPr lang="en-US" altLang="zh-CN" dirty="0" err="1"/>
              <a:t>GroupByPartition</a:t>
            </a:r>
            <a:r>
              <a:rPr lang="en-US" altLang="zh-CN" dirty="0"/>
              <a:t>) according to </a:t>
            </a:r>
            <a:r>
              <a:rPr lang="en-US" altLang="zh-CN" dirty="0" err="1"/>
              <a:t>confgis</a:t>
            </a:r>
            <a:r>
              <a:rPr lang="en-US" altLang="zh-CN" dirty="0"/>
              <a:t>.  And use it to group </a:t>
            </a:r>
            <a:r>
              <a:rPr lang="en-US" altLang="zh-CN" dirty="0" err="1"/>
              <a:t>SystemStreamPartations</a:t>
            </a:r>
            <a:r>
              <a:rPr lang="en-US" altLang="zh-CN" dirty="0"/>
              <a:t> to Tasks</a:t>
            </a:r>
            <a:endParaRPr lang="zh-CN" altLang="en-US" dirty="0"/>
          </a:p>
        </p:txBody>
      </p:sp>
      <p:sp>
        <p:nvSpPr>
          <p:cNvPr id="6" name="Rectangle 5"/>
          <p:cNvSpPr/>
          <p:nvPr/>
        </p:nvSpPr>
        <p:spPr>
          <a:xfrm>
            <a:off x="5290530" y="619028"/>
            <a:ext cx="4559114" cy="585216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089719" y="620677"/>
            <a:ext cx="3353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ClusterBasedJobCoordinator</a:t>
            </a:r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10052629" y="805343"/>
            <a:ext cx="1837113" cy="2064227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0168702" y="1484575"/>
            <a:ext cx="17210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CoordinatorSystemStream</a:t>
            </a:r>
            <a:endParaRPr lang="en-US" dirty="0"/>
          </a:p>
        </p:txBody>
      </p:sp>
      <p:cxnSp>
        <p:nvCxnSpPr>
          <p:cNvPr id="13" name="Straight Arrow Connector 12"/>
          <p:cNvCxnSpPr>
            <a:stCxn id="10" idx="1"/>
            <a:endCxn id="16" idx="3"/>
          </p:cNvCxnSpPr>
          <p:nvPr/>
        </p:nvCxnSpPr>
        <p:spPr>
          <a:xfrm flipH="1" flipV="1">
            <a:off x="8930271" y="1744146"/>
            <a:ext cx="1122358" cy="933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ounded Rectangle 15"/>
          <p:cNvSpPr/>
          <p:nvPr/>
        </p:nvSpPr>
        <p:spPr>
          <a:xfrm>
            <a:off x="6089719" y="1451673"/>
            <a:ext cx="2840552" cy="58494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6328352" y="1549897"/>
            <a:ext cx="2363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StreamMetadataCache</a:t>
            </a:r>
          </a:p>
        </p:txBody>
      </p:sp>
      <p:cxnSp>
        <p:nvCxnSpPr>
          <p:cNvPr id="32" name="Straight Arrow Connector 31"/>
          <p:cNvCxnSpPr>
            <a:endCxn id="33" idx="0"/>
          </p:cNvCxnSpPr>
          <p:nvPr/>
        </p:nvCxnSpPr>
        <p:spPr>
          <a:xfrm flipH="1">
            <a:off x="7502903" y="2044931"/>
            <a:ext cx="3490" cy="3890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ounded Rectangle 32"/>
          <p:cNvSpPr/>
          <p:nvPr/>
        </p:nvSpPr>
        <p:spPr>
          <a:xfrm>
            <a:off x="6177690" y="2433973"/>
            <a:ext cx="2650426" cy="414476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6328351" y="2433973"/>
            <a:ext cx="2441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SystemStreamPartitions</a:t>
            </a:r>
            <a:endParaRPr lang="en-US" dirty="0"/>
          </a:p>
        </p:txBody>
      </p:sp>
      <p:cxnSp>
        <p:nvCxnSpPr>
          <p:cNvPr id="46" name="Straight Arrow Connector 45"/>
          <p:cNvCxnSpPr>
            <a:stCxn id="33" idx="2"/>
            <a:endCxn id="47" idx="0"/>
          </p:cNvCxnSpPr>
          <p:nvPr/>
        </p:nvCxnSpPr>
        <p:spPr>
          <a:xfrm flipH="1">
            <a:off x="7502902" y="2848449"/>
            <a:ext cx="1" cy="17776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/>
          <p:cNvSpPr/>
          <p:nvPr/>
        </p:nvSpPr>
        <p:spPr>
          <a:xfrm>
            <a:off x="5994301" y="3222366"/>
            <a:ext cx="3017204" cy="609097"/>
          </a:xfrm>
          <a:prstGeom prst="rect">
            <a:avLst/>
          </a:prstGeom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5957917" y="3342249"/>
            <a:ext cx="3182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SystemStreamPartitio</a:t>
            </a:r>
            <a:r>
              <a:rPr lang="en-US" altLang="zh-CN" dirty="0" err="1"/>
              <a:t>nGrouper</a:t>
            </a:r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5994301" y="3818882"/>
            <a:ext cx="3017203" cy="53435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/>
          <p:cNvSpPr txBox="1"/>
          <p:nvPr/>
        </p:nvSpPr>
        <p:spPr>
          <a:xfrm>
            <a:off x="6581371" y="3826457"/>
            <a:ext cx="1857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GroupByPartition</a:t>
            </a:r>
            <a:endParaRPr lang="en-US" dirty="0"/>
          </a:p>
        </p:txBody>
      </p:sp>
      <p:sp>
        <p:nvSpPr>
          <p:cNvPr id="47" name="Rounded Rectangle 46"/>
          <p:cNvSpPr/>
          <p:nvPr/>
        </p:nvSpPr>
        <p:spPr>
          <a:xfrm>
            <a:off x="5825552" y="4626125"/>
            <a:ext cx="3354700" cy="1741423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/>
          <p:cNvSpPr txBox="1"/>
          <p:nvPr/>
        </p:nvSpPr>
        <p:spPr>
          <a:xfrm>
            <a:off x="6328351" y="4546820"/>
            <a:ext cx="2222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SystemStream</a:t>
            </a:r>
            <a:r>
              <a:rPr lang="en-US" dirty="0"/>
              <a:t> groups</a:t>
            </a:r>
          </a:p>
        </p:txBody>
      </p:sp>
      <p:sp>
        <p:nvSpPr>
          <p:cNvPr id="70" name="Rectangle 69"/>
          <p:cNvSpPr/>
          <p:nvPr/>
        </p:nvSpPr>
        <p:spPr>
          <a:xfrm>
            <a:off x="5994302" y="4881720"/>
            <a:ext cx="587070" cy="1336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/>
          <p:cNvSpPr txBox="1"/>
          <p:nvPr/>
        </p:nvSpPr>
        <p:spPr>
          <a:xfrm>
            <a:off x="5940089" y="4815271"/>
            <a:ext cx="768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Task1</a:t>
            </a:r>
            <a:endParaRPr lang="en-US" dirty="0"/>
          </a:p>
        </p:txBody>
      </p:sp>
      <p:sp>
        <p:nvSpPr>
          <p:cNvPr id="75" name="Rectangle 74"/>
          <p:cNvSpPr/>
          <p:nvPr/>
        </p:nvSpPr>
        <p:spPr>
          <a:xfrm>
            <a:off x="5994301" y="5212319"/>
            <a:ext cx="587070" cy="36198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/>
          <p:cNvSpPr txBox="1"/>
          <p:nvPr/>
        </p:nvSpPr>
        <p:spPr>
          <a:xfrm>
            <a:off x="5994301" y="5208645"/>
            <a:ext cx="649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SSP1</a:t>
            </a:r>
          </a:p>
        </p:txBody>
      </p:sp>
      <p:sp>
        <p:nvSpPr>
          <p:cNvPr id="77" name="Rectangle 76"/>
          <p:cNvSpPr/>
          <p:nvPr/>
        </p:nvSpPr>
        <p:spPr>
          <a:xfrm>
            <a:off x="5995121" y="5585325"/>
            <a:ext cx="587070" cy="36198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extBox 77"/>
          <p:cNvSpPr txBox="1"/>
          <p:nvPr/>
        </p:nvSpPr>
        <p:spPr>
          <a:xfrm>
            <a:off x="5995121" y="5581651"/>
            <a:ext cx="649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SSP2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6097518" y="5971351"/>
            <a:ext cx="461665" cy="14971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80" name="Rectangle 79"/>
          <p:cNvSpPr/>
          <p:nvPr/>
        </p:nvSpPr>
        <p:spPr>
          <a:xfrm>
            <a:off x="6738862" y="4881720"/>
            <a:ext cx="587070" cy="1336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80"/>
          <p:cNvSpPr txBox="1"/>
          <p:nvPr/>
        </p:nvSpPr>
        <p:spPr>
          <a:xfrm>
            <a:off x="6684649" y="4815271"/>
            <a:ext cx="768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Task2</a:t>
            </a:r>
            <a:endParaRPr lang="en-US" dirty="0"/>
          </a:p>
        </p:txBody>
      </p:sp>
      <p:sp>
        <p:nvSpPr>
          <p:cNvPr id="82" name="Rectangle 81"/>
          <p:cNvSpPr/>
          <p:nvPr/>
        </p:nvSpPr>
        <p:spPr>
          <a:xfrm>
            <a:off x="6738861" y="5212319"/>
            <a:ext cx="587070" cy="36198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TextBox 82"/>
          <p:cNvSpPr txBox="1"/>
          <p:nvPr/>
        </p:nvSpPr>
        <p:spPr>
          <a:xfrm>
            <a:off x="6738861" y="5208645"/>
            <a:ext cx="649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SSP1</a:t>
            </a:r>
          </a:p>
        </p:txBody>
      </p:sp>
      <p:sp>
        <p:nvSpPr>
          <p:cNvPr id="84" name="Rectangle 83"/>
          <p:cNvSpPr/>
          <p:nvPr/>
        </p:nvSpPr>
        <p:spPr>
          <a:xfrm>
            <a:off x="6739681" y="5585325"/>
            <a:ext cx="587070" cy="36198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TextBox 84"/>
          <p:cNvSpPr txBox="1"/>
          <p:nvPr/>
        </p:nvSpPr>
        <p:spPr>
          <a:xfrm>
            <a:off x="6739681" y="5581651"/>
            <a:ext cx="649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SSP2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6842078" y="5971351"/>
            <a:ext cx="461665" cy="14971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87" name="Rectangle 86"/>
          <p:cNvSpPr/>
          <p:nvPr/>
        </p:nvSpPr>
        <p:spPr>
          <a:xfrm>
            <a:off x="7466871" y="4885297"/>
            <a:ext cx="587070" cy="1336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TextBox 87"/>
          <p:cNvSpPr txBox="1"/>
          <p:nvPr/>
        </p:nvSpPr>
        <p:spPr>
          <a:xfrm>
            <a:off x="7412658" y="4818848"/>
            <a:ext cx="768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Task3</a:t>
            </a:r>
            <a:endParaRPr lang="en-US" dirty="0"/>
          </a:p>
        </p:txBody>
      </p:sp>
      <p:sp>
        <p:nvSpPr>
          <p:cNvPr id="89" name="Rectangle 88"/>
          <p:cNvSpPr/>
          <p:nvPr/>
        </p:nvSpPr>
        <p:spPr>
          <a:xfrm>
            <a:off x="7466870" y="5215896"/>
            <a:ext cx="587070" cy="36198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TextBox 89"/>
          <p:cNvSpPr txBox="1"/>
          <p:nvPr/>
        </p:nvSpPr>
        <p:spPr>
          <a:xfrm>
            <a:off x="7466870" y="5212222"/>
            <a:ext cx="649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SSP1</a:t>
            </a:r>
          </a:p>
        </p:txBody>
      </p:sp>
      <p:sp>
        <p:nvSpPr>
          <p:cNvPr id="91" name="Rectangle 90"/>
          <p:cNvSpPr/>
          <p:nvPr/>
        </p:nvSpPr>
        <p:spPr>
          <a:xfrm>
            <a:off x="7467690" y="5588902"/>
            <a:ext cx="587070" cy="36198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TextBox 91"/>
          <p:cNvSpPr txBox="1"/>
          <p:nvPr/>
        </p:nvSpPr>
        <p:spPr>
          <a:xfrm>
            <a:off x="7467690" y="5585228"/>
            <a:ext cx="649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SSP2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7570087" y="5974928"/>
            <a:ext cx="461665" cy="14971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94" name="Rectangle 93"/>
          <p:cNvSpPr/>
          <p:nvPr/>
        </p:nvSpPr>
        <p:spPr>
          <a:xfrm>
            <a:off x="8191238" y="4890032"/>
            <a:ext cx="587070" cy="1336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TextBox 94"/>
          <p:cNvSpPr txBox="1"/>
          <p:nvPr/>
        </p:nvSpPr>
        <p:spPr>
          <a:xfrm>
            <a:off x="8137025" y="4823583"/>
            <a:ext cx="768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Task4</a:t>
            </a:r>
            <a:endParaRPr lang="en-US" dirty="0"/>
          </a:p>
        </p:txBody>
      </p:sp>
      <p:sp>
        <p:nvSpPr>
          <p:cNvPr id="96" name="Rectangle 95"/>
          <p:cNvSpPr/>
          <p:nvPr/>
        </p:nvSpPr>
        <p:spPr>
          <a:xfrm>
            <a:off x="8191237" y="5220631"/>
            <a:ext cx="587070" cy="36198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TextBox 96"/>
          <p:cNvSpPr txBox="1"/>
          <p:nvPr/>
        </p:nvSpPr>
        <p:spPr>
          <a:xfrm>
            <a:off x="8191237" y="5216957"/>
            <a:ext cx="649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SSP1</a:t>
            </a:r>
          </a:p>
        </p:txBody>
      </p:sp>
      <p:sp>
        <p:nvSpPr>
          <p:cNvPr id="98" name="Rectangle 97"/>
          <p:cNvSpPr/>
          <p:nvPr/>
        </p:nvSpPr>
        <p:spPr>
          <a:xfrm>
            <a:off x="8192057" y="5593637"/>
            <a:ext cx="587070" cy="36198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TextBox 98"/>
          <p:cNvSpPr txBox="1"/>
          <p:nvPr/>
        </p:nvSpPr>
        <p:spPr>
          <a:xfrm>
            <a:off x="8192057" y="5589963"/>
            <a:ext cx="649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SSP2</a:t>
            </a:r>
          </a:p>
        </p:txBody>
      </p:sp>
      <p:sp>
        <p:nvSpPr>
          <p:cNvPr id="100" name="TextBox 99"/>
          <p:cNvSpPr txBox="1"/>
          <p:nvPr/>
        </p:nvSpPr>
        <p:spPr>
          <a:xfrm>
            <a:off x="8294454" y="5979663"/>
            <a:ext cx="461665" cy="14971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101" name="TextBox 100"/>
          <p:cNvSpPr txBox="1"/>
          <p:nvPr/>
        </p:nvSpPr>
        <p:spPr>
          <a:xfrm>
            <a:off x="8827493" y="5336255"/>
            <a:ext cx="332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65751092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C009BC-B8BD-496C-849C-1B5133301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580" y="-280827"/>
            <a:ext cx="10515600" cy="1325563"/>
          </a:xfrm>
        </p:spPr>
        <p:txBody>
          <a:bodyPr/>
          <a:lstStyle/>
          <a:p>
            <a:r>
              <a:rPr lang="en-US" altLang="zh-CN" dirty="0"/>
              <a:t>Read JobModel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06AF5A9-FDEC-44DF-AEB1-92C0314A98A0}"/>
              </a:ext>
            </a:extLst>
          </p:cNvPr>
          <p:cNvSpPr txBox="1"/>
          <p:nvPr/>
        </p:nvSpPr>
        <p:spPr>
          <a:xfrm>
            <a:off x="377505" y="805343"/>
            <a:ext cx="4169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4.Build JobModel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DDA8E89-2FF0-4C42-A28B-779E63DE2C1D}"/>
              </a:ext>
            </a:extLst>
          </p:cNvPr>
          <p:cNvSpPr txBox="1"/>
          <p:nvPr/>
        </p:nvSpPr>
        <p:spPr>
          <a:xfrm>
            <a:off x="906010" y="1359395"/>
            <a:ext cx="41815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(5) Create </a:t>
            </a:r>
            <a:r>
              <a:rPr lang="en-US" altLang="zh-CN" dirty="0" err="1"/>
              <a:t>ChangelogStreamManager</a:t>
            </a:r>
            <a:r>
              <a:rPr lang="en-US" altLang="zh-CN" dirty="0"/>
              <a:t>. Use it to read the </a:t>
            </a:r>
            <a:r>
              <a:rPr lang="en-US" altLang="zh-CN" dirty="0" err="1"/>
              <a:t>TaskName</a:t>
            </a:r>
            <a:r>
              <a:rPr lang="en-US" altLang="zh-CN" dirty="0"/>
              <a:t>-to-Partition mapping from </a:t>
            </a:r>
            <a:r>
              <a:rPr lang="en-US" altLang="zh-CN" dirty="0" err="1"/>
              <a:t>CoordinatorSystemStream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EFF1254-82DF-4A61-BACA-30D1F252AA31}"/>
              </a:ext>
            </a:extLst>
          </p:cNvPr>
          <p:cNvSpPr txBox="1"/>
          <p:nvPr/>
        </p:nvSpPr>
        <p:spPr>
          <a:xfrm>
            <a:off x="906009" y="2453698"/>
            <a:ext cx="40971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(6)Combine the </a:t>
            </a:r>
            <a:r>
              <a:rPr lang="en-US" altLang="zh-CN" dirty="0" err="1"/>
              <a:t>Changlog</a:t>
            </a:r>
            <a:r>
              <a:rPr lang="en-US" altLang="zh-CN" dirty="0"/>
              <a:t> </a:t>
            </a:r>
            <a:r>
              <a:rPr lang="en-US" altLang="zh-CN" dirty="0" err="1"/>
              <a:t>TaskName</a:t>
            </a:r>
            <a:r>
              <a:rPr lang="en-US" altLang="zh-CN" dirty="0"/>
              <a:t>-Partition mapping with Task-SSP mapping, get the </a:t>
            </a:r>
            <a:r>
              <a:rPr lang="en-US" altLang="zh-CN" dirty="0">
                <a:hlinkClick r:id="rId2" action="ppaction://hlinksldjump"/>
              </a:rPr>
              <a:t>TaskModel</a:t>
            </a:r>
            <a:r>
              <a:rPr lang="en-US" altLang="zh-CN" dirty="0"/>
              <a:t> for each task.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1B41EE6-5B6A-4F07-B2ED-3371F617E714}"/>
              </a:ext>
            </a:extLst>
          </p:cNvPr>
          <p:cNvSpPr txBox="1"/>
          <p:nvPr/>
        </p:nvSpPr>
        <p:spPr>
          <a:xfrm>
            <a:off x="906008" y="3648949"/>
            <a:ext cx="443360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(7) Create the </a:t>
            </a:r>
            <a:r>
              <a:rPr lang="en-US" altLang="zh-CN" dirty="0">
                <a:hlinkClick r:id="rId3" action="ppaction://hlinksldjump"/>
              </a:rPr>
              <a:t>ContainerGrouper</a:t>
            </a:r>
            <a:r>
              <a:rPr lang="en-US" altLang="zh-CN" dirty="0"/>
              <a:t> according to configs. Use the ContainerGrouper to group the </a:t>
            </a:r>
            <a:r>
              <a:rPr lang="en-US" altLang="zh-CN" dirty="0" err="1"/>
              <a:t>TaskModels</a:t>
            </a:r>
            <a:r>
              <a:rPr lang="en-US" altLang="zh-CN" dirty="0"/>
              <a:t> with containers and get the </a:t>
            </a:r>
            <a:r>
              <a:rPr lang="en-US" altLang="zh-CN" dirty="0">
                <a:hlinkClick r:id="rId2" action="ppaction://hlinksldjump"/>
              </a:rPr>
              <a:t>ContainerModel</a:t>
            </a:r>
            <a:r>
              <a:rPr lang="en-US" altLang="zh-CN" dirty="0"/>
              <a:t> for each container(If host-affinity enabled, use balance method instead of group)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CA7E8C8-15F6-4CB1-B94F-AC8FE30AA4C8}"/>
              </a:ext>
            </a:extLst>
          </p:cNvPr>
          <p:cNvSpPr txBox="1"/>
          <p:nvPr/>
        </p:nvSpPr>
        <p:spPr>
          <a:xfrm>
            <a:off x="913257" y="5592853"/>
            <a:ext cx="42812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(8) Build the </a:t>
            </a:r>
            <a:r>
              <a:rPr lang="en-US" altLang="zh-CN" dirty="0">
                <a:hlinkClick r:id="rId2" action="ppaction://hlinksldjump"/>
              </a:rPr>
              <a:t>JobModel</a:t>
            </a:r>
            <a:r>
              <a:rPr lang="en-US" altLang="zh-CN" dirty="0"/>
              <a:t> using </a:t>
            </a:r>
            <a:r>
              <a:rPr lang="en-US" altLang="zh-CN" dirty="0" err="1"/>
              <a:t>ContainerModels</a:t>
            </a:r>
            <a:r>
              <a:rPr lang="en-US" altLang="zh-CN" dirty="0"/>
              <a:t> and configs.(If host-affinity enabled, also use </a:t>
            </a:r>
            <a:r>
              <a:rPr lang="en-US" altLang="zh-CN" dirty="0" err="1"/>
              <a:t>LocalityManager</a:t>
            </a:r>
            <a:r>
              <a:rPr lang="en-US" altLang="zh-CN" dirty="0"/>
              <a:t>)</a:t>
            </a:r>
            <a:endParaRPr lang="zh-CN" altLang="en-US" dirty="0"/>
          </a:p>
        </p:txBody>
      </p:sp>
      <p:sp>
        <p:nvSpPr>
          <p:cNvPr id="6" name="Rectangle 5"/>
          <p:cNvSpPr/>
          <p:nvPr/>
        </p:nvSpPr>
        <p:spPr>
          <a:xfrm>
            <a:off x="5291300" y="302066"/>
            <a:ext cx="4559114" cy="634027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173443" y="276426"/>
            <a:ext cx="3353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ClusterBasedJobCoordinator</a:t>
            </a:r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10052629" y="805343"/>
            <a:ext cx="1837113" cy="2064227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0168702" y="1484575"/>
            <a:ext cx="17210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CoordinatorSystemStream</a:t>
            </a:r>
            <a:endParaRPr lang="en-US" dirty="0"/>
          </a:p>
        </p:txBody>
      </p:sp>
      <p:sp>
        <p:nvSpPr>
          <p:cNvPr id="47" name="Rounded Rectangle 46"/>
          <p:cNvSpPr/>
          <p:nvPr/>
        </p:nvSpPr>
        <p:spPr>
          <a:xfrm>
            <a:off x="5869933" y="989450"/>
            <a:ext cx="3354700" cy="49512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/>
          <p:cNvSpPr txBox="1"/>
          <p:nvPr/>
        </p:nvSpPr>
        <p:spPr>
          <a:xfrm>
            <a:off x="6419266" y="1056758"/>
            <a:ext cx="2222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SystemStream</a:t>
            </a:r>
            <a:r>
              <a:rPr lang="en-US" dirty="0"/>
              <a:t> groups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97FFBF8D-22AC-4289-B5AB-1460E78D8E6A}"/>
              </a:ext>
            </a:extLst>
          </p:cNvPr>
          <p:cNvSpPr/>
          <p:nvPr/>
        </p:nvSpPr>
        <p:spPr>
          <a:xfrm>
            <a:off x="5702657" y="1842811"/>
            <a:ext cx="3739944" cy="79547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33176C98-5ADF-49AB-B9BA-3E247EDDDD6D}"/>
              </a:ext>
            </a:extLst>
          </p:cNvPr>
          <p:cNvSpPr txBox="1"/>
          <p:nvPr/>
        </p:nvSpPr>
        <p:spPr>
          <a:xfrm>
            <a:off x="6334563" y="1832364"/>
            <a:ext cx="2711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ChangelogStreamManager</a:t>
            </a:r>
            <a:endParaRPr lang="zh-CN" altLang="en-US" dirty="0"/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0A4980AB-F517-4D1D-916D-A70C2AC30310}"/>
              </a:ext>
            </a:extLst>
          </p:cNvPr>
          <p:cNvSpPr/>
          <p:nvPr/>
        </p:nvSpPr>
        <p:spPr>
          <a:xfrm>
            <a:off x="5912159" y="2191690"/>
            <a:ext cx="3304336" cy="375523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22C71766-3116-4D81-8EEA-41354A52FDA0}"/>
              </a:ext>
            </a:extLst>
          </p:cNvPr>
          <p:cNvSpPr txBox="1"/>
          <p:nvPr/>
        </p:nvSpPr>
        <p:spPr>
          <a:xfrm>
            <a:off x="6133022" y="2184570"/>
            <a:ext cx="29473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TaskName</a:t>
            </a:r>
            <a:r>
              <a:rPr lang="en-US" altLang="zh-CN" dirty="0"/>
              <a:t>-Partition Mapping</a:t>
            </a:r>
            <a:endParaRPr lang="zh-CN" altLang="en-US" dirty="0"/>
          </a:p>
        </p:txBody>
      </p:sp>
      <p:cxnSp>
        <p:nvCxnSpPr>
          <p:cNvPr id="13" name="Straight Arrow Connector 12"/>
          <p:cNvCxnSpPr>
            <a:cxnSpLocks/>
            <a:stCxn id="10" idx="1"/>
            <a:endCxn id="15" idx="3"/>
          </p:cNvCxnSpPr>
          <p:nvPr/>
        </p:nvCxnSpPr>
        <p:spPr>
          <a:xfrm flipH="1">
            <a:off x="9216495" y="1837457"/>
            <a:ext cx="836134" cy="5419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>
            <a:extLst>
              <a:ext uri="{FF2B5EF4-FFF2-40B4-BE49-F238E27FC236}">
                <a16:creationId xmlns:a16="http://schemas.microsoft.com/office/drawing/2014/main" id="{4E269DE4-69A6-44BC-8061-BE994A822E52}"/>
              </a:ext>
            </a:extLst>
          </p:cNvPr>
          <p:cNvSpPr txBox="1"/>
          <p:nvPr/>
        </p:nvSpPr>
        <p:spPr>
          <a:xfrm>
            <a:off x="5825531" y="1811040"/>
            <a:ext cx="468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(5)</a:t>
            </a:r>
            <a:endParaRPr lang="zh-CN" altLang="en-US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FAACF94B-9846-4EEA-A62A-907453E4CFF2}"/>
              </a:ext>
            </a:extLst>
          </p:cNvPr>
          <p:cNvSpPr txBox="1"/>
          <p:nvPr/>
        </p:nvSpPr>
        <p:spPr>
          <a:xfrm>
            <a:off x="9628860" y="-3828"/>
            <a:ext cx="4715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following last page</a:t>
            </a:r>
            <a:endParaRPr lang="zh-CN" altLang="en-US" dirty="0"/>
          </a:p>
        </p:txBody>
      </p:sp>
      <p:cxnSp>
        <p:nvCxnSpPr>
          <p:cNvPr id="29" name="连接符: 肘形 28">
            <a:extLst>
              <a:ext uri="{FF2B5EF4-FFF2-40B4-BE49-F238E27FC236}">
                <a16:creationId xmlns:a16="http://schemas.microsoft.com/office/drawing/2014/main" id="{EAD2F26A-202C-4300-A295-B8D72F72DB1F}"/>
              </a:ext>
            </a:extLst>
          </p:cNvPr>
          <p:cNvCxnSpPr>
            <a:cxnSpLocks/>
            <a:stCxn id="47" idx="1"/>
            <a:endCxn id="30" idx="0"/>
          </p:cNvCxnSpPr>
          <p:nvPr/>
        </p:nvCxnSpPr>
        <p:spPr>
          <a:xfrm rot="10800000" flipH="1" flipV="1">
            <a:off x="5869933" y="1237012"/>
            <a:ext cx="1619430" cy="1846781"/>
          </a:xfrm>
          <a:prstGeom prst="bentConnector4">
            <a:avLst>
              <a:gd name="adj1" fmla="val -14116"/>
              <a:gd name="adj2" fmla="val 8005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8918788C-E055-447C-ABD1-8F94011BE83D}"/>
              </a:ext>
            </a:extLst>
          </p:cNvPr>
          <p:cNvSpPr/>
          <p:nvPr/>
        </p:nvSpPr>
        <p:spPr>
          <a:xfrm>
            <a:off x="6334563" y="3083794"/>
            <a:ext cx="2309599" cy="52621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089960A5-1714-4DFC-823E-76AB04E0BDE6}"/>
              </a:ext>
            </a:extLst>
          </p:cNvPr>
          <p:cNvSpPr txBox="1"/>
          <p:nvPr/>
        </p:nvSpPr>
        <p:spPr>
          <a:xfrm>
            <a:off x="6815366" y="3159480"/>
            <a:ext cx="13477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TaskModels</a:t>
            </a:r>
            <a:endParaRPr lang="zh-CN" altLang="en-US" dirty="0"/>
          </a:p>
        </p:txBody>
      </p:sp>
      <p:cxnSp>
        <p:nvCxnSpPr>
          <p:cNvPr id="44" name="直接箭头连接符 43">
            <a:extLst>
              <a:ext uri="{FF2B5EF4-FFF2-40B4-BE49-F238E27FC236}">
                <a16:creationId xmlns:a16="http://schemas.microsoft.com/office/drawing/2014/main" id="{0A6315B4-C042-4101-B058-A8CE2488FD3A}"/>
              </a:ext>
            </a:extLst>
          </p:cNvPr>
          <p:cNvCxnSpPr>
            <a:cxnSpLocks/>
            <a:stCxn id="17" idx="2"/>
            <a:endCxn id="30" idx="0"/>
          </p:cNvCxnSpPr>
          <p:nvPr/>
        </p:nvCxnSpPr>
        <p:spPr>
          <a:xfrm flipH="1">
            <a:off x="7489363" y="2553902"/>
            <a:ext cx="117354" cy="5298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文本框 55">
            <a:extLst>
              <a:ext uri="{FF2B5EF4-FFF2-40B4-BE49-F238E27FC236}">
                <a16:creationId xmlns:a16="http://schemas.microsoft.com/office/drawing/2014/main" id="{A5DA8019-5121-40E8-932E-28E689F8A0DC}"/>
              </a:ext>
            </a:extLst>
          </p:cNvPr>
          <p:cNvSpPr txBox="1"/>
          <p:nvPr/>
        </p:nvSpPr>
        <p:spPr>
          <a:xfrm>
            <a:off x="7092432" y="2705898"/>
            <a:ext cx="514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(6)</a:t>
            </a:r>
            <a:endParaRPr lang="zh-CN" altLang="en-US" dirty="0"/>
          </a:p>
        </p:txBody>
      </p:sp>
      <p:cxnSp>
        <p:nvCxnSpPr>
          <p:cNvPr id="110" name="直接箭头连接符 109">
            <a:extLst>
              <a:ext uri="{FF2B5EF4-FFF2-40B4-BE49-F238E27FC236}">
                <a16:creationId xmlns:a16="http://schemas.microsoft.com/office/drawing/2014/main" id="{6F3875B3-5D0E-4376-996F-A5D56FE3A784}"/>
              </a:ext>
            </a:extLst>
          </p:cNvPr>
          <p:cNvCxnSpPr>
            <a:cxnSpLocks/>
            <a:stCxn id="30" idx="2"/>
            <a:endCxn id="114" idx="0"/>
          </p:cNvCxnSpPr>
          <p:nvPr/>
        </p:nvCxnSpPr>
        <p:spPr>
          <a:xfrm flipH="1">
            <a:off x="7489252" y="3610005"/>
            <a:ext cx="111" cy="14808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矩形 102">
            <a:extLst>
              <a:ext uri="{FF2B5EF4-FFF2-40B4-BE49-F238E27FC236}">
                <a16:creationId xmlns:a16="http://schemas.microsoft.com/office/drawing/2014/main" id="{540E081B-A7BA-493F-B81B-21ECEB43B1BB}"/>
              </a:ext>
            </a:extLst>
          </p:cNvPr>
          <p:cNvSpPr/>
          <p:nvPr/>
        </p:nvSpPr>
        <p:spPr>
          <a:xfrm>
            <a:off x="5725040" y="3847081"/>
            <a:ext cx="3739944" cy="526211"/>
          </a:xfrm>
          <a:prstGeom prst="rect">
            <a:avLst/>
          </a:prstGeom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" name="文本框 103">
            <a:extLst>
              <a:ext uri="{FF2B5EF4-FFF2-40B4-BE49-F238E27FC236}">
                <a16:creationId xmlns:a16="http://schemas.microsoft.com/office/drawing/2014/main" id="{93B8EA88-6EE2-43C6-A184-A5161F4AE004}"/>
              </a:ext>
            </a:extLst>
          </p:cNvPr>
          <p:cNvSpPr txBox="1"/>
          <p:nvPr/>
        </p:nvSpPr>
        <p:spPr>
          <a:xfrm>
            <a:off x="6536959" y="3906452"/>
            <a:ext cx="198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ContainerGrouper</a:t>
            </a:r>
            <a:endParaRPr lang="zh-CN" altLang="en-US" dirty="0"/>
          </a:p>
        </p:txBody>
      </p:sp>
      <p:sp>
        <p:nvSpPr>
          <p:cNvPr id="105" name="矩形 104">
            <a:extLst>
              <a:ext uri="{FF2B5EF4-FFF2-40B4-BE49-F238E27FC236}">
                <a16:creationId xmlns:a16="http://schemas.microsoft.com/office/drawing/2014/main" id="{8000BC50-3F67-4956-9A70-E41F54EA3963}"/>
              </a:ext>
            </a:extLst>
          </p:cNvPr>
          <p:cNvSpPr/>
          <p:nvPr/>
        </p:nvSpPr>
        <p:spPr>
          <a:xfrm>
            <a:off x="5725040" y="4373292"/>
            <a:ext cx="3739944" cy="48538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" name="文本框 105">
            <a:extLst>
              <a:ext uri="{FF2B5EF4-FFF2-40B4-BE49-F238E27FC236}">
                <a16:creationId xmlns:a16="http://schemas.microsoft.com/office/drawing/2014/main" id="{D9891132-A17E-4086-AC4D-6B482817EE9E}"/>
              </a:ext>
            </a:extLst>
          </p:cNvPr>
          <p:cNvSpPr txBox="1"/>
          <p:nvPr/>
        </p:nvSpPr>
        <p:spPr>
          <a:xfrm>
            <a:off x="6284281" y="4417206"/>
            <a:ext cx="25260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GroupByContainerCount</a:t>
            </a:r>
            <a:endParaRPr lang="zh-CN" altLang="en-US" dirty="0"/>
          </a:p>
        </p:txBody>
      </p:sp>
      <p:sp>
        <p:nvSpPr>
          <p:cNvPr id="114" name="矩形: 圆角 113">
            <a:extLst>
              <a:ext uri="{FF2B5EF4-FFF2-40B4-BE49-F238E27FC236}">
                <a16:creationId xmlns:a16="http://schemas.microsoft.com/office/drawing/2014/main" id="{127F0796-0735-4B68-8466-4C90EC438283}"/>
              </a:ext>
            </a:extLst>
          </p:cNvPr>
          <p:cNvSpPr/>
          <p:nvPr/>
        </p:nvSpPr>
        <p:spPr>
          <a:xfrm>
            <a:off x="6502134" y="5090870"/>
            <a:ext cx="1974236" cy="54346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7" name="文本框 116">
            <a:extLst>
              <a:ext uri="{FF2B5EF4-FFF2-40B4-BE49-F238E27FC236}">
                <a16:creationId xmlns:a16="http://schemas.microsoft.com/office/drawing/2014/main" id="{54F99793-3F2F-4989-9DD0-B07F4C0D9A4A}"/>
              </a:ext>
            </a:extLst>
          </p:cNvPr>
          <p:cNvSpPr txBox="1"/>
          <p:nvPr/>
        </p:nvSpPr>
        <p:spPr>
          <a:xfrm>
            <a:off x="6590891" y="5177936"/>
            <a:ext cx="17967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ContainerModels</a:t>
            </a:r>
            <a:endParaRPr lang="zh-CN" altLang="en-US" dirty="0"/>
          </a:p>
        </p:txBody>
      </p:sp>
      <p:cxnSp>
        <p:nvCxnSpPr>
          <p:cNvPr id="119" name="直接箭头连接符 118">
            <a:extLst>
              <a:ext uri="{FF2B5EF4-FFF2-40B4-BE49-F238E27FC236}">
                <a16:creationId xmlns:a16="http://schemas.microsoft.com/office/drawing/2014/main" id="{730C317A-621D-4C88-82AF-9B27B3B0BDEB}"/>
              </a:ext>
            </a:extLst>
          </p:cNvPr>
          <p:cNvCxnSpPr>
            <a:cxnSpLocks/>
            <a:stCxn id="114" idx="2"/>
            <a:endCxn id="122" idx="0"/>
          </p:cNvCxnSpPr>
          <p:nvPr/>
        </p:nvCxnSpPr>
        <p:spPr>
          <a:xfrm flipH="1">
            <a:off x="7489247" y="5634335"/>
            <a:ext cx="5" cy="2865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文本框 119">
            <a:extLst>
              <a:ext uri="{FF2B5EF4-FFF2-40B4-BE49-F238E27FC236}">
                <a16:creationId xmlns:a16="http://schemas.microsoft.com/office/drawing/2014/main" id="{F2FAF19F-6C69-4D77-8D93-0C3103FBFC23}"/>
              </a:ext>
            </a:extLst>
          </p:cNvPr>
          <p:cNvSpPr txBox="1"/>
          <p:nvPr/>
        </p:nvSpPr>
        <p:spPr>
          <a:xfrm>
            <a:off x="5329661" y="4173147"/>
            <a:ext cx="440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(7)</a:t>
            </a:r>
            <a:endParaRPr lang="zh-CN" altLang="en-US" dirty="0"/>
          </a:p>
        </p:txBody>
      </p:sp>
      <p:sp>
        <p:nvSpPr>
          <p:cNvPr id="122" name="矩形: 圆角 121">
            <a:extLst>
              <a:ext uri="{FF2B5EF4-FFF2-40B4-BE49-F238E27FC236}">
                <a16:creationId xmlns:a16="http://schemas.microsoft.com/office/drawing/2014/main" id="{D5935028-2B9F-4766-A5DF-D631F914FB1B}"/>
              </a:ext>
            </a:extLst>
          </p:cNvPr>
          <p:cNvSpPr/>
          <p:nvPr/>
        </p:nvSpPr>
        <p:spPr>
          <a:xfrm>
            <a:off x="6502133" y="5920895"/>
            <a:ext cx="1974227" cy="581209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4" name="文本框 123">
            <a:extLst>
              <a:ext uri="{FF2B5EF4-FFF2-40B4-BE49-F238E27FC236}">
                <a16:creationId xmlns:a16="http://schemas.microsoft.com/office/drawing/2014/main" id="{A0F1BAD3-05AA-4353-B66F-1DFF18D08E83}"/>
              </a:ext>
            </a:extLst>
          </p:cNvPr>
          <p:cNvSpPr txBox="1"/>
          <p:nvPr/>
        </p:nvSpPr>
        <p:spPr>
          <a:xfrm>
            <a:off x="6921661" y="6042123"/>
            <a:ext cx="1103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JobModel</a:t>
            </a:r>
            <a:endParaRPr lang="zh-CN" altLang="en-US" dirty="0"/>
          </a:p>
        </p:txBody>
      </p:sp>
      <p:sp>
        <p:nvSpPr>
          <p:cNvPr id="127" name="文本框 126">
            <a:extLst>
              <a:ext uri="{FF2B5EF4-FFF2-40B4-BE49-F238E27FC236}">
                <a16:creationId xmlns:a16="http://schemas.microsoft.com/office/drawing/2014/main" id="{D2151904-75C4-4E8A-B114-21077757576D}"/>
              </a:ext>
            </a:extLst>
          </p:cNvPr>
          <p:cNvSpPr txBox="1"/>
          <p:nvPr/>
        </p:nvSpPr>
        <p:spPr>
          <a:xfrm>
            <a:off x="7059664" y="5559803"/>
            <a:ext cx="470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(8)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1286699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1495" y="90805"/>
            <a:ext cx="10515600" cy="1325563"/>
          </a:xfrm>
        </p:spPr>
        <p:txBody>
          <a:bodyPr/>
          <a:lstStyle/>
          <a:p>
            <a:r>
              <a:rPr lang="en-US" dirty="0"/>
              <a:t>StreamMetadataCache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81643" y="1229330"/>
            <a:ext cx="46634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StreamMetadataCache cache some </a:t>
            </a:r>
            <a:r>
              <a:rPr lang="en-US" altLang="zh-CN" dirty="0" err="1"/>
              <a:t>SystemStreams</a:t>
            </a:r>
            <a:r>
              <a:rPr lang="en-US" altLang="zh-CN" dirty="0"/>
              <a:t>’ metadata (offset and partition </a:t>
            </a:r>
            <a:r>
              <a:rPr lang="en-US" altLang="zh-CN" dirty="0" err="1"/>
              <a:t>informations</a:t>
            </a:r>
            <a:r>
              <a:rPr lang="en-US" altLang="zh-CN" dirty="0"/>
              <a:t>) 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81396" y="2535382"/>
            <a:ext cx="47216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Cache can prevent high frequency requests from harming the </a:t>
            </a:r>
            <a:r>
              <a:rPr lang="en-US" altLang="zh-CN" dirty="0"/>
              <a:t>actual systems.</a:t>
            </a:r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81495" y="297516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SystemStreamPartition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81149" y="4134473"/>
            <a:ext cx="40482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 pair of &lt;</a:t>
            </a:r>
            <a:r>
              <a:rPr lang="en-US" altLang="zh-CN" dirty="0" err="1"/>
              <a:t>SystemStream</a:t>
            </a:r>
            <a:r>
              <a:rPr lang="en-US" altLang="zh-CN" dirty="0"/>
              <a:t>, Partition ID&gt;, representing one specific partition in one system stream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53270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Concepts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5121" y="1775441"/>
            <a:ext cx="10515600" cy="4351338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Streams</a:t>
            </a:r>
          </a:p>
          <a:p>
            <a:pPr marL="0" indent="0">
              <a:buNone/>
            </a:pPr>
            <a:r>
              <a:rPr lang="en-US" sz="2000" i="1" dirty="0"/>
              <a:t>A stream is composed of immutable messages </a:t>
            </a:r>
            <a:r>
              <a:rPr lang="en-US" sz="2000" dirty="0"/>
              <a:t>(example: all the clicks on a website)</a:t>
            </a:r>
          </a:p>
          <a:p>
            <a:pPr marL="0" indent="0">
              <a:buNone/>
            </a:pPr>
            <a:r>
              <a:rPr lang="en-US" sz="2000" dirty="0"/>
              <a:t>A stream can have any number of </a:t>
            </a:r>
            <a:r>
              <a:rPr lang="en-US" sz="2000" i="1" dirty="0"/>
              <a:t>consumers. </a:t>
            </a:r>
            <a:r>
              <a:rPr lang="en-US" sz="2000" dirty="0"/>
              <a:t>Reading messages doesn’t delete them.</a:t>
            </a:r>
          </a:p>
          <a:p>
            <a:pPr marL="0" indent="0">
              <a:buNone/>
            </a:pPr>
            <a:r>
              <a:rPr lang="en-US" sz="2000" dirty="0" err="1"/>
              <a:t>Samza</a:t>
            </a:r>
            <a:r>
              <a:rPr lang="en-US" sz="2000" dirty="0"/>
              <a:t> supports pluggable system which implements the Streams: Kafka</a:t>
            </a:r>
          </a:p>
          <a:p>
            <a:r>
              <a:rPr lang="en-US" dirty="0"/>
              <a:t>Jobs</a:t>
            </a:r>
          </a:p>
          <a:p>
            <a:pPr marL="0" indent="0">
              <a:buNone/>
            </a:pPr>
            <a:r>
              <a:rPr lang="en-US" sz="2000" dirty="0"/>
              <a:t>A job is code that performs logical transformation on input streams and append these messages to output streams</a:t>
            </a:r>
          </a:p>
          <a:p>
            <a:r>
              <a:rPr lang="en-US" dirty="0"/>
              <a:t>Partitions</a:t>
            </a:r>
          </a:p>
          <a:p>
            <a:pPr marL="0" indent="0">
              <a:buNone/>
            </a:pPr>
            <a:r>
              <a:rPr lang="en-US" sz="2000" dirty="0"/>
              <a:t>This definition is coming from Kafka. </a:t>
            </a:r>
          </a:p>
          <a:p>
            <a:pPr marL="0" indent="0">
              <a:buNone/>
            </a:pPr>
            <a:r>
              <a:rPr lang="en-US" sz="2000" dirty="0"/>
              <a:t>Each stream is broken into one or more partitions. </a:t>
            </a:r>
          </a:p>
          <a:p>
            <a:pPr marL="0" indent="0">
              <a:buNone/>
            </a:pPr>
            <a:r>
              <a:rPr lang="en-US" sz="2000" dirty="0"/>
              <a:t>Each partition is a totally ordered sequence of messages.</a:t>
            </a:r>
          </a:p>
          <a:p>
            <a:pPr marL="0" indent="0">
              <a:buNone/>
            </a:pPr>
            <a:r>
              <a:rPr lang="en-US" sz="2000" dirty="0"/>
              <a:t>Each message in a partition has a identifier called </a:t>
            </a:r>
            <a:r>
              <a:rPr lang="en-US" sz="2000" i="1" dirty="0"/>
              <a:t>offset</a:t>
            </a:r>
            <a:r>
              <a:rPr lang="en-US" sz="2000" dirty="0"/>
              <a:t>.</a:t>
            </a:r>
          </a:p>
          <a:p>
            <a:pPr marL="0" indent="0">
              <a:buNone/>
            </a:pPr>
            <a:r>
              <a:rPr lang="en-US" sz="2000" dirty="0"/>
              <a:t>Each message is only appended to one partition. </a:t>
            </a:r>
          </a:p>
          <a:p>
            <a:pPr marL="0" indent="0">
              <a:buNone/>
            </a:pPr>
            <a:r>
              <a:rPr lang="en-US" sz="2000" dirty="0"/>
              <a:t>The assignment of messages is done with a key chosen by writer.</a:t>
            </a: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8085607" y="-91839"/>
            <a:ext cx="42185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/>
              </a:rPr>
              <a:t>https://samza.apache.org/learn/documentation/0.14/introduction/concepts.html</a:t>
            </a:r>
            <a:endParaRPr lang="en-US" dirty="0"/>
          </a:p>
          <a:p>
            <a:r>
              <a:rPr lang="en-US" dirty="0"/>
              <a:t>PS: Some of documents are deprecated in the official websites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4084" y="1247925"/>
            <a:ext cx="1171575" cy="19145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8317" y="4338282"/>
            <a:ext cx="3952875" cy="223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90790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66642"/>
            <a:ext cx="10515600" cy="1325563"/>
          </a:xfrm>
        </p:spPr>
        <p:txBody>
          <a:bodyPr/>
          <a:lstStyle/>
          <a:p>
            <a:r>
              <a:rPr lang="en-US"/>
              <a:t>ContainerGroup</a:t>
            </a:r>
            <a:endParaRPr 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C89E827-C6F4-4817-BFB0-A4BC3DDC9FE2}"/>
              </a:ext>
            </a:extLst>
          </p:cNvPr>
          <p:cNvSpPr txBox="1"/>
          <p:nvPr/>
        </p:nvSpPr>
        <p:spPr>
          <a:xfrm>
            <a:off x="402670" y="880844"/>
            <a:ext cx="48320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ContainerGrouper will determine how tasks assigned to containers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9DDF3128-1271-4B0E-8B13-010435244186}"/>
                  </a:ext>
                </a:extLst>
              </p:cNvPr>
              <p:cNvSpPr txBox="1"/>
              <p:nvPr/>
            </p:nvSpPr>
            <p:spPr>
              <a:xfrm>
                <a:off x="402669" y="1757244"/>
                <a:ext cx="4832059" cy="16128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/>
                  <a:t>The default grouper, </a:t>
                </a:r>
                <a:r>
                  <a:rPr lang="en-US" altLang="zh-CN" dirty="0" err="1"/>
                  <a:t>GroupByContainerCount</a:t>
                </a:r>
                <a:r>
                  <a:rPr lang="en-US" altLang="zh-CN" dirty="0"/>
                  <a:t> will group according to the number of Containers and number of tasks: each containers has the same number of tasks, which is </a:t>
                </a:r>
                <a14:m>
                  <m:oMath xmlns:m="http://schemas.openxmlformats.org/officeDocument/2006/math">
                    <m:d>
                      <m:dPr>
                        <m:begChr m:val="⌈"/>
                        <m:endChr m:val="⌉"/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𝑇𝑎𝑠𝑘𝑠𝑁𝑢𝑚</m:t>
                            </m:r>
                          </m:num>
                          <m:den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𝐶𝑜𝑛𝑡𝑎𝑖𝑛𝑒𝑟𝑠𝑁𝑢𝑚</m:t>
                            </m:r>
                          </m:den>
                        </m:f>
                      </m:e>
                    </m:d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dirty="0"/>
                  <a:t>(except the remainder one)</a:t>
                </a: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9DDF3128-1271-4B0E-8B13-0104352441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669" y="1757244"/>
                <a:ext cx="4832059" cy="1612814"/>
              </a:xfrm>
              <a:prstGeom prst="rect">
                <a:avLst/>
              </a:prstGeom>
              <a:blipFill>
                <a:blip r:embed="rId2"/>
                <a:stretch>
                  <a:fillRect l="-1009" t="-1887" r="-1387" b="-490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本框 4">
            <a:extLst>
              <a:ext uri="{FF2B5EF4-FFF2-40B4-BE49-F238E27FC236}">
                <a16:creationId xmlns:a16="http://schemas.microsoft.com/office/drawing/2014/main" id="{E1DDBE77-F830-4281-AE9D-4224D5A1EFBD}"/>
              </a:ext>
            </a:extLst>
          </p:cNvPr>
          <p:cNvSpPr txBox="1"/>
          <p:nvPr/>
        </p:nvSpPr>
        <p:spPr>
          <a:xfrm>
            <a:off x="402667" y="3586645"/>
            <a:ext cx="48320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The </a:t>
            </a:r>
            <a:r>
              <a:rPr lang="en-US" altLang="zh-CN" dirty="0" err="1"/>
              <a:t>GroupByContainerCount</a:t>
            </a:r>
            <a:r>
              <a:rPr lang="en-US" altLang="zh-CN" dirty="0"/>
              <a:t> grouper is a </a:t>
            </a:r>
            <a:r>
              <a:rPr lang="en-US" altLang="zh-CN" dirty="0" err="1"/>
              <a:t>BalacingGrouper</a:t>
            </a:r>
            <a:r>
              <a:rPr lang="en-US" altLang="zh-CN" dirty="0"/>
              <a:t>, which means instead of re-group, it has the functionality to balance the assignment when number of containers changed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2D4527E-5B97-4754-9EF4-E18C44A19E66}"/>
              </a:ext>
            </a:extLst>
          </p:cNvPr>
          <p:cNvSpPr txBox="1"/>
          <p:nvPr/>
        </p:nvSpPr>
        <p:spPr>
          <a:xfrm>
            <a:off x="402668" y="5016771"/>
            <a:ext cx="48320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The balance functionality is only used when AM is re-starting in this version!</a:t>
            </a:r>
            <a:endParaRPr lang="zh-CN" altLang="en-US" dirty="0"/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92592F14-CFE5-41FD-8F57-AA3CA55390C0}"/>
              </a:ext>
            </a:extLst>
          </p:cNvPr>
          <p:cNvSpPr/>
          <p:nvPr/>
        </p:nvSpPr>
        <p:spPr>
          <a:xfrm>
            <a:off x="6193520" y="1539386"/>
            <a:ext cx="2013358" cy="535204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E070A1BC-C06E-42CE-A815-B9B7FCEA638A}"/>
              </a:ext>
            </a:extLst>
          </p:cNvPr>
          <p:cNvSpPr/>
          <p:nvPr/>
        </p:nvSpPr>
        <p:spPr>
          <a:xfrm>
            <a:off x="6193520" y="931851"/>
            <a:ext cx="2013358" cy="535204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2EA91118-1673-46E2-8942-0B5DE6864F22}"/>
              </a:ext>
            </a:extLst>
          </p:cNvPr>
          <p:cNvSpPr/>
          <p:nvPr/>
        </p:nvSpPr>
        <p:spPr>
          <a:xfrm>
            <a:off x="6193520" y="315369"/>
            <a:ext cx="2013358" cy="535204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D326DB7A-B041-466E-9210-79BBF36EB25E}"/>
              </a:ext>
            </a:extLst>
          </p:cNvPr>
          <p:cNvSpPr txBox="1"/>
          <p:nvPr/>
        </p:nvSpPr>
        <p:spPr>
          <a:xfrm>
            <a:off x="6474550" y="406344"/>
            <a:ext cx="1451295" cy="3794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Container 1</a:t>
            </a:r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EA5405A9-E301-4917-9252-895691D5425F}"/>
              </a:ext>
            </a:extLst>
          </p:cNvPr>
          <p:cNvSpPr txBox="1"/>
          <p:nvPr/>
        </p:nvSpPr>
        <p:spPr>
          <a:xfrm>
            <a:off x="6474551" y="1035083"/>
            <a:ext cx="1451295" cy="3794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Container 2</a:t>
            </a:r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8D275117-1824-44FD-B2B2-49042FC0CFF8}"/>
              </a:ext>
            </a:extLst>
          </p:cNvPr>
          <p:cNvSpPr txBox="1"/>
          <p:nvPr/>
        </p:nvSpPr>
        <p:spPr>
          <a:xfrm>
            <a:off x="6474550" y="1636615"/>
            <a:ext cx="1451295" cy="3794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Container 3</a:t>
            </a:r>
            <a:endParaRPr lang="zh-CN" altLang="en-US" dirty="0"/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10D3832C-F0E1-4061-B5E5-83064EAD81B8}"/>
              </a:ext>
            </a:extLst>
          </p:cNvPr>
          <p:cNvSpPr/>
          <p:nvPr/>
        </p:nvSpPr>
        <p:spPr>
          <a:xfrm>
            <a:off x="9414894" y="354298"/>
            <a:ext cx="360727" cy="360727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CDAE65C9-9DB9-488E-8002-791C4F2999B9}"/>
              </a:ext>
            </a:extLst>
          </p:cNvPr>
          <p:cNvSpPr/>
          <p:nvPr/>
        </p:nvSpPr>
        <p:spPr>
          <a:xfrm>
            <a:off x="9895164" y="354298"/>
            <a:ext cx="360727" cy="360727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38F66549-3423-4A64-BA93-99C1066B93D2}"/>
              </a:ext>
            </a:extLst>
          </p:cNvPr>
          <p:cNvSpPr/>
          <p:nvPr/>
        </p:nvSpPr>
        <p:spPr>
          <a:xfrm>
            <a:off x="10375434" y="354298"/>
            <a:ext cx="360727" cy="360727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D6B6AF10-FC14-45A3-BBC6-8AFE3D901250}"/>
              </a:ext>
            </a:extLst>
          </p:cNvPr>
          <p:cNvSpPr/>
          <p:nvPr/>
        </p:nvSpPr>
        <p:spPr>
          <a:xfrm>
            <a:off x="10870382" y="354298"/>
            <a:ext cx="360727" cy="360727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4E13B1B7-8F03-46F9-89EA-F33D5F0377A6}"/>
              </a:ext>
            </a:extLst>
          </p:cNvPr>
          <p:cNvSpPr/>
          <p:nvPr/>
        </p:nvSpPr>
        <p:spPr>
          <a:xfrm>
            <a:off x="9414894" y="841868"/>
            <a:ext cx="360727" cy="360727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B0067BA8-05A5-4EF9-B650-CF072FB25078}"/>
              </a:ext>
            </a:extLst>
          </p:cNvPr>
          <p:cNvSpPr/>
          <p:nvPr/>
        </p:nvSpPr>
        <p:spPr>
          <a:xfrm>
            <a:off x="9895164" y="841868"/>
            <a:ext cx="360727" cy="360727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1336EF7B-38DE-47EA-9EB1-D8762C964FBA}"/>
              </a:ext>
            </a:extLst>
          </p:cNvPr>
          <p:cNvSpPr/>
          <p:nvPr/>
        </p:nvSpPr>
        <p:spPr>
          <a:xfrm>
            <a:off x="10375434" y="841868"/>
            <a:ext cx="360727" cy="360727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34CD6496-390D-4CDE-A028-4EFD3B195E04}"/>
              </a:ext>
            </a:extLst>
          </p:cNvPr>
          <p:cNvSpPr/>
          <p:nvPr/>
        </p:nvSpPr>
        <p:spPr>
          <a:xfrm>
            <a:off x="10870382" y="841868"/>
            <a:ext cx="360727" cy="360727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0E9E53B9-F134-47F4-A801-14F35C40548F}"/>
              </a:ext>
            </a:extLst>
          </p:cNvPr>
          <p:cNvSpPr txBox="1"/>
          <p:nvPr/>
        </p:nvSpPr>
        <p:spPr>
          <a:xfrm>
            <a:off x="10039871" y="-87955"/>
            <a:ext cx="1187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Tasks</a:t>
            </a:r>
            <a:endParaRPr lang="zh-CN" altLang="en-US" dirty="0"/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3B562D16-9684-4BA5-8F92-6E203E1B30E9}"/>
              </a:ext>
            </a:extLst>
          </p:cNvPr>
          <p:cNvSpPr txBox="1"/>
          <p:nvPr/>
        </p:nvSpPr>
        <p:spPr>
          <a:xfrm>
            <a:off x="402668" y="5847127"/>
            <a:ext cx="48320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Grouper will keep the Task-Container mapping in </a:t>
            </a:r>
            <a:r>
              <a:rPr lang="en-US" altLang="zh-CN" dirty="0" err="1"/>
              <a:t>CoordinatorStream</a:t>
            </a:r>
            <a:r>
              <a:rPr lang="en-US" altLang="zh-CN" dirty="0"/>
              <a:t>. Balance method will keep the host-affinity when re-starting</a:t>
            </a:r>
            <a:endParaRPr lang="zh-CN" altLang="en-US" dirty="0"/>
          </a:p>
        </p:txBody>
      </p:sp>
      <p:sp>
        <p:nvSpPr>
          <p:cNvPr id="42" name="矩形: 圆角 41">
            <a:extLst>
              <a:ext uri="{FF2B5EF4-FFF2-40B4-BE49-F238E27FC236}">
                <a16:creationId xmlns:a16="http://schemas.microsoft.com/office/drawing/2014/main" id="{E9AE190A-DCC5-45DD-98AD-0BD370D238DE}"/>
              </a:ext>
            </a:extLst>
          </p:cNvPr>
          <p:cNvSpPr/>
          <p:nvPr/>
        </p:nvSpPr>
        <p:spPr>
          <a:xfrm>
            <a:off x="5910729" y="2478386"/>
            <a:ext cx="1586217" cy="108338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EC932944-6273-4FD3-B5F1-4C66359DF25F}"/>
              </a:ext>
            </a:extLst>
          </p:cNvPr>
          <p:cNvSpPr txBox="1"/>
          <p:nvPr/>
        </p:nvSpPr>
        <p:spPr>
          <a:xfrm>
            <a:off x="6049154" y="2557942"/>
            <a:ext cx="1451295" cy="3794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Container 1</a:t>
            </a:r>
            <a:endParaRPr lang="zh-CN" altLang="en-US" dirty="0"/>
          </a:p>
        </p:txBody>
      </p:sp>
      <p:sp>
        <p:nvSpPr>
          <p:cNvPr id="57" name="矩形: 圆角 56">
            <a:extLst>
              <a:ext uri="{FF2B5EF4-FFF2-40B4-BE49-F238E27FC236}">
                <a16:creationId xmlns:a16="http://schemas.microsoft.com/office/drawing/2014/main" id="{A7441136-79AC-48A4-8139-CC147ED0E040}"/>
              </a:ext>
            </a:extLst>
          </p:cNvPr>
          <p:cNvSpPr/>
          <p:nvPr/>
        </p:nvSpPr>
        <p:spPr>
          <a:xfrm>
            <a:off x="8017070" y="2478385"/>
            <a:ext cx="1586218" cy="1114463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ED7A266E-CA1D-4D1F-8387-889428084510}"/>
              </a:ext>
            </a:extLst>
          </p:cNvPr>
          <p:cNvSpPr txBox="1"/>
          <p:nvPr/>
        </p:nvSpPr>
        <p:spPr>
          <a:xfrm>
            <a:off x="8155494" y="2557942"/>
            <a:ext cx="1451295" cy="3794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Container 2</a:t>
            </a:r>
            <a:endParaRPr lang="zh-CN" altLang="en-US" dirty="0"/>
          </a:p>
        </p:txBody>
      </p:sp>
      <p:sp>
        <p:nvSpPr>
          <p:cNvPr id="65" name="矩形: 圆角 64">
            <a:extLst>
              <a:ext uri="{FF2B5EF4-FFF2-40B4-BE49-F238E27FC236}">
                <a16:creationId xmlns:a16="http://schemas.microsoft.com/office/drawing/2014/main" id="{66BBEF70-7BC3-49E5-B5B0-095A8844286D}"/>
              </a:ext>
            </a:extLst>
          </p:cNvPr>
          <p:cNvSpPr/>
          <p:nvPr/>
        </p:nvSpPr>
        <p:spPr>
          <a:xfrm>
            <a:off x="10180037" y="2478385"/>
            <a:ext cx="1451295" cy="110680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F13EEEEA-DD0C-4A3D-9FFA-3702A98D2A9A}"/>
              </a:ext>
            </a:extLst>
          </p:cNvPr>
          <p:cNvSpPr txBox="1"/>
          <p:nvPr/>
        </p:nvSpPr>
        <p:spPr>
          <a:xfrm>
            <a:off x="10261834" y="2557942"/>
            <a:ext cx="1451295" cy="3794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Container 3</a:t>
            </a:r>
            <a:endParaRPr lang="zh-CN" altLang="en-US" dirty="0"/>
          </a:p>
        </p:txBody>
      </p:sp>
      <p:sp>
        <p:nvSpPr>
          <p:cNvPr id="75" name="文本框 74">
            <a:extLst>
              <a:ext uri="{FF2B5EF4-FFF2-40B4-BE49-F238E27FC236}">
                <a16:creationId xmlns:a16="http://schemas.microsoft.com/office/drawing/2014/main" id="{08CCF3BA-2ED9-4C02-BFFD-63841A8B5F8D}"/>
              </a:ext>
            </a:extLst>
          </p:cNvPr>
          <p:cNvSpPr txBox="1"/>
          <p:nvPr/>
        </p:nvSpPr>
        <p:spPr>
          <a:xfrm>
            <a:off x="6390660" y="-120077"/>
            <a:ext cx="1556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Containers</a:t>
            </a:r>
            <a:endParaRPr lang="zh-CN" altLang="en-US" dirty="0"/>
          </a:p>
        </p:txBody>
      </p:sp>
      <p:sp>
        <p:nvSpPr>
          <p:cNvPr id="76" name="箭头: 下 75">
            <a:extLst>
              <a:ext uri="{FF2B5EF4-FFF2-40B4-BE49-F238E27FC236}">
                <a16:creationId xmlns:a16="http://schemas.microsoft.com/office/drawing/2014/main" id="{5FCA203D-3898-457B-877C-656031A869BB}"/>
              </a:ext>
            </a:extLst>
          </p:cNvPr>
          <p:cNvSpPr/>
          <p:nvPr/>
        </p:nvSpPr>
        <p:spPr>
          <a:xfrm>
            <a:off x="8494547" y="2113086"/>
            <a:ext cx="764102" cy="309740"/>
          </a:xfrm>
          <a:prstGeom prst="down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文本框 76">
            <a:extLst>
              <a:ext uri="{FF2B5EF4-FFF2-40B4-BE49-F238E27FC236}">
                <a16:creationId xmlns:a16="http://schemas.microsoft.com/office/drawing/2014/main" id="{C482C33F-2E7A-4479-B802-5C14064B8236}"/>
              </a:ext>
            </a:extLst>
          </p:cNvPr>
          <p:cNvSpPr txBox="1"/>
          <p:nvPr/>
        </p:nvSpPr>
        <p:spPr>
          <a:xfrm>
            <a:off x="7390697" y="3978609"/>
            <a:ext cx="2789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If adding a new </a:t>
            </a:r>
            <a:r>
              <a:rPr lang="en-US" altLang="zh-CN" dirty="0" err="1"/>
              <a:t>conatiner</a:t>
            </a:r>
            <a:endParaRPr lang="zh-CN" altLang="en-US" dirty="0"/>
          </a:p>
        </p:txBody>
      </p:sp>
      <p:sp>
        <p:nvSpPr>
          <p:cNvPr id="78" name="箭头: 下 77">
            <a:extLst>
              <a:ext uri="{FF2B5EF4-FFF2-40B4-BE49-F238E27FC236}">
                <a16:creationId xmlns:a16="http://schemas.microsoft.com/office/drawing/2014/main" id="{BCCA3DD1-9707-4CF7-A58A-D5BE6D7B82C7}"/>
              </a:ext>
            </a:extLst>
          </p:cNvPr>
          <p:cNvSpPr/>
          <p:nvPr/>
        </p:nvSpPr>
        <p:spPr>
          <a:xfrm>
            <a:off x="8494547" y="4412908"/>
            <a:ext cx="480270" cy="415229"/>
          </a:xfrm>
          <a:prstGeom prst="down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文本框 79">
            <a:extLst>
              <a:ext uri="{FF2B5EF4-FFF2-40B4-BE49-F238E27FC236}">
                <a16:creationId xmlns:a16="http://schemas.microsoft.com/office/drawing/2014/main" id="{684DBC2F-9EBA-4BB6-9518-C627FEDE6678}"/>
              </a:ext>
            </a:extLst>
          </p:cNvPr>
          <p:cNvSpPr txBox="1"/>
          <p:nvPr/>
        </p:nvSpPr>
        <p:spPr>
          <a:xfrm>
            <a:off x="9459989" y="396161"/>
            <a:ext cx="2041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1</a:t>
            </a:r>
            <a:endParaRPr lang="zh-CN" altLang="en-US" sz="1200" dirty="0"/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DAC0FEB2-5556-48DF-B792-459A31CFDB74}"/>
              </a:ext>
            </a:extLst>
          </p:cNvPr>
          <p:cNvSpPr txBox="1"/>
          <p:nvPr/>
        </p:nvSpPr>
        <p:spPr>
          <a:xfrm>
            <a:off x="9937805" y="388499"/>
            <a:ext cx="2041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2</a:t>
            </a:r>
            <a:endParaRPr lang="zh-CN" altLang="en-US" sz="1200" dirty="0"/>
          </a:p>
        </p:txBody>
      </p:sp>
      <p:sp>
        <p:nvSpPr>
          <p:cNvPr id="82" name="文本框 81">
            <a:extLst>
              <a:ext uri="{FF2B5EF4-FFF2-40B4-BE49-F238E27FC236}">
                <a16:creationId xmlns:a16="http://schemas.microsoft.com/office/drawing/2014/main" id="{64C54C52-4648-4F7D-8C81-EA9144315B30}"/>
              </a:ext>
            </a:extLst>
          </p:cNvPr>
          <p:cNvSpPr txBox="1"/>
          <p:nvPr/>
        </p:nvSpPr>
        <p:spPr>
          <a:xfrm>
            <a:off x="10429609" y="396161"/>
            <a:ext cx="2041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3</a:t>
            </a:r>
            <a:endParaRPr lang="zh-CN" altLang="en-US" sz="1200" dirty="0"/>
          </a:p>
        </p:txBody>
      </p:sp>
      <p:sp>
        <p:nvSpPr>
          <p:cNvPr id="83" name="文本框 82">
            <a:extLst>
              <a:ext uri="{FF2B5EF4-FFF2-40B4-BE49-F238E27FC236}">
                <a16:creationId xmlns:a16="http://schemas.microsoft.com/office/drawing/2014/main" id="{64143C8B-6C65-44E2-83FC-4AD65544573D}"/>
              </a:ext>
            </a:extLst>
          </p:cNvPr>
          <p:cNvSpPr txBox="1"/>
          <p:nvPr/>
        </p:nvSpPr>
        <p:spPr>
          <a:xfrm>
            <a:off x="10915476" y="396161"/>
            <a:ext cx="2041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4</a:t>
            </a:r>
            <a:endParaRPr lang="zh-CN" altLang="en-US" sz="1200" dirty="0"/>
          </a:p>
        </p:txBody>
      </p:sp>
      <p:sp>
        <p:nvSpPr>
          <p:cNvPr id="84" name="文本框 83">
            <a:extLst>
              <a:ext uri="{FF2B5EF4-FFF2-40B4-BE49-F238E27FC236}">
                <a16:creationId xmlns:a16="http://schemas.microsoft.com/office/drawing/2014/main" id="{CCC72E17-0B6D-401E-A81C-A52E5C6A54C2}"/>
              </a:ext>
            </a:extLst>
          </p:cNvPr>
          <p:cNvSpPr txBox="1"/>
          <p:nvPr/>
        </p:nvSpPr>
        <p:spPr>
          <a:xfrm>
            <a:off x="10915476" y="867375"/>
            <a:ext cx="2041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8</a:t>
            </a:r>
            <a:endParaRPr lang="zh-CN" altLang="en-US" sz="1200" dirty="0"/>
          </a:p>
        </p:txBody>
      </p:sp>
      <p:sp>
        <p:nvSpPr>
          <p:cNvPr id="85" name="文本框 84">
            <a:extLst>
              <a:ext uri="{FF2B5EF4-FFF2-40B4-BE49-F238E27FC236}">
                <a16:creationId xmlns:a16="http://schemas.microsoft.com/office/drawing/2014/main" id="{13378423-C34E-4F5B-8D05-CDDA92445B9C}"/>
              </a:ext>
            </a:extLst>
          </p:cNvPr>
          <p:cNvSpPr txBox="1"/>
          <p:nvPr/>
        </p:nvSpPr>
        <p:spPr>
          <a:xfrm>
            <a:off x="10448133" y="877549"/>
            <a:ext cx="2041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7</a:t>
            </a:r>
            <a:endParaRPr lang="zh-CN" altLang="en-US" sz="1200" dirty="0"/>
          </a:p>
        </p:txBody>
      </p:sp>
      <p:sp>
        <p:nvSpPr>
          <p:cNvPr id="86" name="文本框 85">
            <a:extLst>
              <a:ext uri="{FF2B5EF4-FFF2-40B4-BE49-F238E27FC236}">
                <a16:creationId xmlns:a16="http://schemas.microsoft.com/office/drawing/2014/main" id="{CD66A40D-68F9-4523-BBA3-ECF43F9FAFB9}"/>
              </a:ext>
            </a:extLst>
          </p:cNvPr>
          <p:cNvSpPr txBox="1"/>
          <p:nvPr/>
        </p:nvSpPr>
        <p:spPr>
          <a:xfrm>
            <a:off x="9942701" y="867375"/>
            <a:ext cx="2041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6</a:t>
            </a:r>
            <a:endParaRPr lang="zh-CN" altLang="en-US" sz="1200" dirty="0"/>
          </a:p>
        </p:txBody>
      </p:sp>
      <p:sp>
        <p:nvSpPr>
          <p:cNvPr id="87" name="文本框 86">
            <a:extLst>
              <a:ext uri="{FF2B5EF4-FFF2-40B4-BE49-F238E27FC236}">
                <a16:creationId xmlns:a16="http://schemas.microsoft.com/office/drawing/2014/main" id="{DD6D907E-433D-4B63-A8DE-678215B2FC66}"/>
              </a:ext>
            </a:extLst>
          </p:cNvPr>
          <p:cNvSpPr txBox="1"/>
          <p:nvPr/>
        </p:nvSpPr>
        <p:spPr>
          <a:xfrm>
            <a:off x="9470820" y="893914"/>
            <a:ext cx="2041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5</a:t>
            </a:r>
            <a:endParaRPr lang="zh-CN" altLang="en-US" sz="1200" dirty="0"/>
          </a:p>
        </p:txBody>
      </p:sp>
      <p:sp>
        <p:nvSpPr>
          <p:cNvPr id="103" name="椭圆 102">
            <a:extLst>
              <a:ext uri="{FF2B5EF4-FFF2-40B4-BE49-F238E27FC236}">
                <a16:creationId xmlns:a16="http://schemas.microsoft.com/office/drawing/2014/main" id="{892CD7A3-59C0-4DF2-AC0C-9FAD50837A9A}"/>
              </a:ext>
            </a:extLst>
          </p:cNvPr>
          <p:cNvSpPr/>
          <p:nvPr/>
        </p:nvSpPr>
        <p:spPr>
          <a:xfrm>
            <a:off x="6012102" y="2967569"/>
            <a:ext cx="360727" cy="360727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" name="椭圆 103">
            <a:extLst>
              <a:ext uri="{FF2B5EF4-FFF2-40B4-BE49-F238E27FC236}">
                <a16:creationId xmlns:a16="http://schemas.microsoft.com/office/drawing/2014/main" id="{67209661-985E-4C10-A3E0-A266784F2AF9}"/>
              </a:ext>
            </a:extLst>
          </p:cNvPr>
          <p:cNvSpPr/>
          <p:nvPr/>
        </p:nvSpPr>
        <p:spPr>
          <a:xfrm>
            <a:off x="6492372" y="2967569"/>
            <a:ext cx="360727" cy="360727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" name="椭圆 104">
            <a:extLst>
              <a:ext uri="{FF2B5EF4-FFF2-40B4-BE49-F238E27FC236}">
                <a16:creationId xmlns:a16="http://schemas.microsoft.com/office/drawing/2014/main" id="{5AFE7800-14D6-47A7-96CC-8F9551A726CE}"/>
              </a:ext>
            </a:extLst>
          </p:cNvPr>
          <p:cNvSpPr/>
          <p:nvPr/>
        </p:nvSpPr>
        <p:spPr>
          <a:xfrm>
            <a:off x="6972642" y="2967569"/>
            <a:ext cx="360727" cy="360727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" name="文本框 105">
            <a:extLst>
              <a:ext uri="{FF2B5EF4-FFF2-40B4-BE49-F238E27FC236}">
                <a16:creationId xmlns:a16="http://schemas.microsoft.com/office/drawing/2014/main" id="{EA85B256-14F8-40F8-873D-71472643F12A}"/>
              </a:ext>
            </a:extLst>
          </p:cNvPr>
          <p:cNvSpPr txBox="1"/>
          <p:nvPr/>
        </p:nvSpPr>
        <p:spPr>
          <a:xfrm>
            <a:off x="6057197" y="3009432"/>
            <a:ext cx="2041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1</a:t>
            </a:r>
            <a:endParaRPr lang="zh-CN" altLang="en-US" sz="1200" dirty="0"/>
          </a:p>
        </p:txBody>
      </p:sp>
      <p:sp>
        <p:nvSpPr>
          <p:cNvPr id="107" name="文本框 106">
            <a:extLst>
              <a:ext uri="{FF2B5EF4-FFF2-40B4-BE49-F238E27FC236}">
                <a16:creationId xmlns:a16="http://schemas.microsoft.com/office/drawing/2014/main" id="{116FF740-3B49-4C3C-AA3E-A73618AC9CEA}"/>
              </a:ext>
            </a:extLst>
          </p:cNvPr>
          <p:cNvSpPr txBox="1"/>
          <p:nvPr/>
        </p:nvSpPr>
        <p:spPr>
          <a:xfrm>
            <a:off x="6535013" y="3001770"/>
            <a:ext cx="2041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2</a:t>
            </a:r>
            <a:endParaRPr lang="zh-CN" altLang="en-US" sz="1200" dirty="0"/>
          </a:p>
        </p:txBody>
      </p:sp>
      <p:sp>
        <p:nvSpPr>
          <p:cNvPr id="108" name="文本框 107">
            <a:extLst>
              <a:ext uri="{FF2B5EF4-FFF2-40B4-BE49-F238E27FC236}">
                <a16:creationId xmlns:a16="http://schemas.microsoft.com/office/drawing/2014/main" id="{96C52A62-03CB-496D-A48F-05B75A67A95D}"/>
              </a:ext>
            </a:extLst>
          </p:cNvPr>
          <p:cNvSpPr txBox="1"/>
          <p:nvPr/>
        </p:nvSpPr>
        <p:spPr>
          <a:xfrm>
            <a:off x="7026817" y="3009432"/>
            <a:ext cx="2041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3</a:t>
            </a:r>
            <a:endParaRPr lang="zh-CN" altLang="en-US" sz="1200" dirty="0"/>
          </a:p>
        </p:txBody>
      </p:sp>
      <p:sp>
        <p:nvSpPr>
          <p:cNvPr id="109" name="椭圆 108">
            <a:extLst>
              <a:ext uri="{FF2B5EF4-FFF2-40B4-BE49-F238E27FC236}">
                <a16:creationId xmlns:a16="http://schemas.microsoft.com/office/drawing/2014/main" id="{CF55D113-921C-4489-9BCE-876742BF5349}"/>
              </a:ext>
            </a:extLst>
          </p:cNvPr>
          <p:cNvSpPr/>
          <p:nvPr/>
        </p:nvSpPr>
        <p:spPr>
          <a:xfrm>
            <a:off x="8117739" y="2949724"/>
            <a:ext cx="360727" cy="360727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0" name="椭圆 109">
            <a:extLst>
              <a:ext uri="{FF2B5EF4-FFF2-40B4-BE49-F238E27FC236}">
                <a16:creationId xmlns:a16="http://schemas.microsoft.com/office/drawing/2014/main" id="{6A794923-32D7-4B38-A68A-00D32D269AE2}"/>
              </a:ext>
            </a:extLst>
          </p:cNvPr>
          <p:cNvSpPr/>
          <p:nvPr/>
        </p:nvSpPr>
        <p:spPr>
          <a:xfrm>
            <a:off x="8598009" y="2949724"/>
            <a:ext cx="360727" cy="360727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1" name="椭圆 110">
            <a:extLst>
              <a:ext uri="{FF2B5EF4-FFF2-40B4-BE49-F238E27FC236}">
                <a16:creationId xmlns:a16="http://schemas.microsoft.com/office/drawing/2014/main" id="{1AEBD0CA-8D73-40D4-B5C3-F9827CF74B85}"/>
              </a:ext>
            </a:extLst>
          </p:cNvPr>
          <p:cNvSpPr/>
          <p:nvPr/>
        </p:nvSpPr>
        <p:spPr>
          <a:xfrm>
            <a:off x="9078279" y="2949724"/>
            <a:ext cx="360727" cy="360727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2" name="文本框 111">
            <a:extLst>
              <a:ext uri="{FF2B5EF4-FFF2-40B4-BE49-F238E27FC236}">
                <a16:creationId xmlns:a16="http://schemas.microsoft.com/office/drawing/2014/main" id="{8E711626-1418-4F0D-8FB6-8206DA4EA94A}"/>
              </a:ext>
            </a:extLst>
          </p:cNvPr>
          <p:cNvSpPr txBox="1"/>
          <p:nvPr/>
        </p:nvSpPr>
        <p:spPr>
          <a:xfrm>
            <a:off x="9150978" y="2985405"/>
            <a:ext cx="2041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6</a:t>
            </a:r>
            <a:endParaRPr lang="zh-CN" altLang="en-US" sz="1200" dirty="0"/>
          </a:p>
        </p:txBody>
      </p:sp>
      <p:sp>
        <p:nvSpPr>
          <p:cNvPr id="113" name="文本框 112">
            <a:extLst>
              <a:ext uri="{FF2B5EF4-FFF2-40B4-BE49-F238E27FC236}">
                <a16:creationId xmlns:a16="http://schemas.microsoft.com/office/drawing/2014/main" id="{4D62FE66-601D-4DB5-A539-0BA24FB073BD}"/>
              </a:ext>
            </a:extLst>
          </p:cNvPr>
          <p:cNvSpPr txBox="1"/>
          <p:nvPr/>
        </p:nvSpPr>
        <p:spPr>
          <a:xfrm>
            <a:off x="8645546" y="2975231"/>
            <a:ext cx="2041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5</a:t>
            </a:r>
            <a:endParaRPr lang="zh-CN" altLang="en-US" sz="1200" dirty="0"/>
          </a:p>
        </p:txBody>
      </p:sp>
      <p:sp>
        <p:nvSpPr>
          <p:cNvPr id="114" name="文本框 113">
            <a:extLst>
              <a:ext uri="{FF2B5EF4-FFF2-40B4-BE49-F238E27FC236}">
                <a16:creationId xmlns:a16="http://schemas.microsoft.com/office/drawing/2014/main" id="{D762A6CB-C875-468A-A93E-C71F6B746B1F}"/>
              </a:ext>
            </a:extLst>
          </p:cNvPr>
          <p:cNvSpPr txBox="1"/>
          <p:nvPr/>
        </p:nvSpPr>
        <p:spPr>
          <a:xfrm>
            <a:off x="8173665" y="3001770"/>
            <a:ext cx="2041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4</a:t>
            </a:r>
            <a:endParaRPr lang="zh-CN" altLang="en-US" sz="1200" dirty="0"/>
          </a:p>
        </p:txBody>
      </p:sp>
      <p:sp>
        <p:nvSpPr>
          <p:cNvPr id="115" name="椭圆 114">
            <a:extLst>
              <a:ext uri="{FF2B5EF4-FFF2-40B4-BE49-F238E27FC236}">
                <a16:creationId xmlns:a16="http://schemas.microsoft.com/office/drawing/2014/main" id="{8EA5B3CE-3DDA-4496-9446-5868C0E33A09}"/>
              </a:ext>
            </a:extLst>
          </p:cNvPr>
          <p:cNvSpPr/>
          <p:nvPr/>
        </p:nvSpPr>
        <p:spPr>
          <a:xfrm>
            <a:off x="10429609" y="2937355"/>
            <a:ext cx="360727" cy="360727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6" name="椭圆 115">
            <a:extLst>
              <a:ext uri="{FF2B5EF4-FFF2-40B4-BE49-F238E27FC236}">
                <a16:creationId xmlns:a16="http://schemas.microsoft.com/office/drawing/2014/main" id="{3DE892DF-6E7B-45B0-A1FE-AF5E299F8FD9}"/>
              </a:ext>
            </a:extLst>
          </p:cNvPr>
          <p:cNvSpPr/>
          <p:nvPr/>
        </p:nvSpPr>
        <p:spPr>
          <a:xfrm>
            <a:off x="10924557" y="2937355"/>
            <a:ext cx="360727" cy="360727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7" name="文本框 116">
            <a:extLst>
              <a:ext uri="{FF2B5EF4-FFF2-40B4-BE49-F238E27FC236}">
                <a16:creationId xmlns:a16="http://schemas.microsoft.com/office/drawing/2014/main" id="{499EBB4B-AD3F-4C01-BFB5-ECA3EAB7CD68}"/>
              </a:ext>
            </a:extLst>
          </p:cNvPr>
          <p:cNvSpPr txBox="1"/>
          <p:nvPr/>
        </p:nvSpPr>
        <p:spPr>
          <a:xfrm>
            <a:off x="10969651" y="2962862"/>
            <a:ext cx="2041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8</a:t>
            </a:r>
            <a:endParaRPr lang="zh-CN" altLang="en-US" sz="1200" dirty="0"/>
          </a:p>
        </p:txBody>
      </p:sp>
      <p:sp>
        <p:nvSpPr>
          <p:cNvPr id="118" name="文本框 117">
            <a:extLst>
              <a:ext uri="{FF2B5EF4-FFF2-40B4-BE49-F238E27FC236}">
                <a16:creationId xmlns:a16="http://schemas.microsoft.com/office/drawing/2014/main" id="{6747A1E5-E13E-4328-957A-81B740933E7B}"/>
              </a:ext>
            </a:extLst>
          </p:cNvPr>
          <p:cNvSpPr txBox="1"/>
          <p:nvPr/>
        </p:nvSpPr>
        <p:spPr>
          <a:xfrm>
            <a:off x="10502308" y="2973036"/>
            <a:ext cx="2041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7</a:t>
            </a:r>
            <a:endParaRPr lang="zh-CN" altLang="en-US" sz="1200" dirty="0"/>
          </a:p>
        </p:txBody>
      </p:sp>
      <p:sp>
        <p:nvSpPr>
          <p:cNvPr id="119" name="矩形: 圆角 118">
            <a:extLst>
              <a:ext uri="{FF2B5EF4-FFF2-40B4-BE49-F238E27FC236}">
                <a16:creationId xmlns:a16="http://schemas.microsoft.com/office/drawing/2014/main" id="{6D23D189-C2AE-4E95-B106-DBD6DCB1D6C3}"/>
              </a:ext>
            </a:extLst>
          </p:cNvPr>
          <p:cNvSpPr/>
          <p:nvPr/>
        </p:nvSpPr>
        <p:spPr>
          <a:xfrm>
            <a:off x="5804480" y="4938076"/>
            <a:ext cx="1586217" cy="108338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0" name="文本框 119">
            <a:extLst>
              <a:ext uri="{FF2B5EF4-FFF2-40B4-BE49-F238E27FC236}">
                <a16:creationId xmlns:a16="http://schemas.microsoft.com/office/drawing/2014/main" id="{1EF8C25E-7BE1-415C-9FC7-CC56B9306CE4}"/>
              </a:ext>
            </a:extLst>
          </p:cNvPr>
          <p:cNvSpPr txBox="1"/>
          <p:nvPr/>
        </p:nvSpPr>
        <p:spPr>
          <a:xfrm>
            <a:off x="5942905" y="5017632"/>
            <a:ext cx="1451295" cy="3794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Container 1</a:t>
            </a:r>
            <a:endParaRPr lang="zh-CN" altLang="en-US" dirty="0"/>
          </a:p>
        </p:txBody>
      </p:sp>
      <p:sp>
        <p:nvSpPr>
          <p:cNvPr id="121" name="椭圆 120">
            <a:extLst>
              <a:ext uri="{FF2B5EF4-FFF2-40B4-BE49-F238E27FC236}">
                <a16:creationId xmlns:a16="http://schemas.microsoft.com/office/drawing/2014/main" id="{5576CE9E-5A93-464D-8A29-74F5143EBCAE}"/>
              </a:ext>
            </a:extLst>
          </p:cNvPr>
          <p:cNvSpPr/>
          <p:nvPr/>
        </p:nvSpPr>
        <p:spPr>
          <a:xfrm>
            <a:off x="6174638" y="5408894"/>
            <a:ext cx="360727" cy="360727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2" name="椭圆 121">
            <a:extLst>
              <a:ext uri="{FF2B5EF4-FFF2-40B4-BE49-F238E27FC236}">
                <a16:creationId xmlns:a16="http://schemas.microsoft.com/office/drawing/2014/main" id="{795B702D-A490-4A3F-81CB-BC738C880B03}"/>
              </a:ext>
            </a:extLst>
          </p:cNvPr>
          <p:cNvSpPr/>
          <p:nvPr/>
        </p:nvSpPr>
        <p:spPr>
          <a:xfrm>
            <a:off x="6654908" y="5408894"/>
            <a:ext cx="360727" cy="360727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4" name="文本框 123">
            <a:extLst>
              <a:ext uri="{FF2B5EF4-FFF2-40B4-BE49-F238E27FC236}">
                <a16:creationId xmlns:a16="http://schemas.microsoft.com/office/drawing/2014/main" id="{F3846A1B-1408-4BEA-B595-F38C2865A341}"/>
              </a:ext>
            </a:extLst>
          </p:cNvPr>
          <p:cNvSpPr txBox="1"/>
          <p:nvPr/>
        </p:nvSpPr>
        <p:spPr>
          <a:xfrm>
            <a:off x="6219733" y="5450757"/>
            <a:ext cx="2041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1</a:t>
            </a:r>
            <a:endParaRPr lang="zh-CN" altLang="en-US" sz="1200" dirty="0"/>
          </a:p>
        </p:txBody>
      </p:sp>
      <p:sp>
        <p:nvSpPr>
          <p:cNvPr id="125" name="文本框 124">
            <a:extLst>
              <a:ext uri="{FF2B5EF4-FFF2-40B4-BE49-F238E27FC236}">
                <a16:creationId xmlns:a16="http://schemas.microsoft.com/office/drawing/2014/main" id="{D408FAFE-DF5A-42D6-A17D-107F82C1850A}"/>
              </a:ext>
            </a:extLst>
          </p:cNvPr>
          <p:cNvSpPr txBox="1"/>
          <p:nvPr/>
        </p:nvSpPr>
        <p:spPr>
          <a:xfrm>
            <a:off x="6697549" y="5443095"/>
            <a:ext cx="2041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2</a:t>
            </a:r>
            <a:endParaRPr lang="zh-CN" altLang="en-US" sz="1200" dirty="0"/>
          </a:p>
        </p:txBody>
      </p:sp>
      <p:sp>
        <p:nvSpPr>
          <p:cNvPr id="127" name="矩形: 圆角 126">
            <a:extLst>
              <a:ext uri="{FF2B5EF4-FFF2-40B4-BE49-F238E27FC236}">
                <a16:creationId xmlns:a16="http://schemas.microsoft.com/office/drawing/2014/main" id="{A45B3D23-636B-4701-AA9A-8EADAACC6AEE}"/>
              </a:ext>
            </a:extLst>
          </p:cNvPr>
          <p:cNvSpPr/>
          <p:nvPr/>
        </p:nvSpPr>
        <p:spPr>
          <a:xfrm>
            <a:off x="7534007" y="4947391"/>
            <a:ext cx="1586218" cy="1114463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8" name="文本框 127">
            <a:extLst>
              <a:ext uri="{FF2B5EF4-FFF2-40B4-BE49-F238E27FC236}">
                <a16:creationId xmlns:a16="http://schemas.microsoft.com/office/drawing/2014/main" id="{D275F3D4-8282-47CE-BFCA-340ADBC3D22B}"/>
              </a:ext>
            </a:extLst>
          </p:cNvPr>
          <p:cNvSpPr txBox="1"/>
          <p:nvPr/>
        </p:nvSpPr>
        <p:spPr>
          <a:xfrm>
            <a:off x="7672431" y="5026948"/>
            <a:ext cx="1451295" cy="3794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Container 2</a:t>
            </a:r>
            <a:endParaRPr lang="zh-CN" altLang="en-US" dirty="0"/>
          </a:p>
        </p:txBody>
      </p:sp>
      <p:sp>
        <p:nvSpPr>
          <p:cNvPr id="129" name="椭圆 128">
            <a:extLst>
              <a:ext uri="{FF2B5EF4-FFF2-40B4-BE49-F238E27FC236}">
                <a16:creationId xmlns:a16="http://schemas.microsoft.com/office/drawing/2014/main" id="{0C19C542-552F-47ED-96CE-731ECD0D3F18}"/>
              </a:ext>
            </a:extLst>
          </p:cNvPr>
          <p:cNvSpPr/>
          <p:nvPr/>
        </p:nvSpPr>
        <p:spPr>
          <a:xfrm>
            <a:off x="7904174" y="5444821"/>
            <a:ext cx="360727" cy="360727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0" name="椭圆 129">
            <a:extLst>
              <a:ext uri="{FF2B5EF4-FFF2-40B4-BE49-F238E27FC236}">
                <a16:creationId xmlns:a16="http://schemas.microsoft.com/office/drawing/2014/main" id="{721CB8D0-C939-40D3-99F3-9B18F205304E}"/>
              </a:ext>
            </a:extLst>
          </p:cNvPr>
          <p:cNvSpPr/>
          <p:nvPr/>
        </p:nvSpPr>
        <p:spPr>
          <a:xfrm>
            <a:off x="8384444" y="5444821"/>
            <a:ext cx="360727" cy="360727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3" name="文本框 132">
            <a:extLst>
              <a:ext uri="{FF2B5EF4-FFF2-40B4-BE49-F238E27FC236}">
                <a16:creationId xmlns:a16="http://schemas.microsoft.com/office/drawing/2014/main" id="{E99E1C0D-F058-4278-8BE7-D9BCC2F28220}"/>
              </a:ext>
            </a:extLst>
          </p:cNvPr>
          <p:cNvSpPr txBox="1"/>
          <p:nvPr/>
        </p:nvSpPr>
        <p:spPr>
          <a:xfrm>
            <a:off x="8431981" y="5470328"/>
            <a:ext cx="2041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5</a:t>
            </a:r>
            <a:endParaRPr lang="zh-CN" altLang="en-US" sz="1200" dirty="0"/>
          </a:p>
        </p:txBody>
      </p:sp>
      <p:sp>
        <p:nvSpPr>
          <p:cNvPr id="134" name="文本框 133">
            <a:extLst>
              <a:ext uri="{FF2B5EF4-FFF2-40B4-BE49-F238E27FC236}">
                <a16:creationId xmlns:a16="http://schemas.microsoft.com/office/drawing/2014/main" id="{D082718C-30AC-4ABC-9913-D72EC004A6F9}"/>
              </a:ext>
            </a:extLst>
          </p:cNvPr>
          <p:cNvSpPr txBox="1"/>
          <p:nvPr/>
        </p:nvSpPr>
        <p:spPr>
          <a:xfrm>
            <a:off x="7960100" y="5496867"/>
            <a:ext cx="2041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4</a:t>
            </a:r>
            <a:endParaRPr lang="zh-CN" altLang="en-US" sz="1200" dirty="0"/>
          </a:p>
        </p:txBody>
      </p:sp>
      <p:sp>
        <p:nvSpPr>
          <p:cNvPr id="135" name="矩形: 圆角 134">
            <a:extLst>
              <a:ext uri="{FF2B5EF4-FFF2-40B4-BE49-F238E27FC236}">
                <a16:creationId xmlns:a16="http://schemas.microsoft.com/office/drawing/2014/main" id="{0791183F-BDE3-47C2-92C7-CBF16DD60A9A}"/>
              </a:ext>
            </a:extLst>
          </p:cNvPr>
          <p:cNvSpPr/>
          <p:nvPr/>
        </p:nvSpPr>
        <p:spPr>
          <a:xfrm>
            <a:off x="9258649" y="4938076"/>
            <a:ext cx="1451295" cy="110680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6" name="文本框 135">
            <a:extLst>
              <a:ext uri="{FF2B5EF4-FFF2-40B4-BE49-F238E27FC236}">
                <a16:creationId xmlns:a16="http://schemas.microsoft.com/office/drawing/2014/main" id="{558AA603-3256-48FF-94C3-A12413BD1E27}"/>
              </a:ext>
            </a:extLst>
          </p:cNvPr>
          <p:cNvSpPr txBox="1"/>
          <p:nvPr/>
        </p:nvSpPr>
        <p:spPr>
          <a:xfrm>
            <a:off x="9340446" y="5017633"/>
            <a:ext cx="1451295" cy="3794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Container 3</a:t>
            </a:r>
            <a:endParaRPr lang="zh-CN" altLang="en-US" dirty="0"/>
          </a:p>
        </p:txBody>
      </p:sp>
      <p:sp>
        <p:nvSpPr>
          <p:cNvPr id="137" name="椭圆 136">
            <a:extLst>
              <a:ext uri="{FF2B5EF4-FFF2-40B4-BE49-F238E27FC236}">
                <a16:creationId xmlns:a16="http://schemas.microsoft.com/office/drawing/2014/main" id="{42E4FF1A-3A1B-4E41-973E-E543544A2B4B}"/>
              </a:ext>
            </a:extLst>
          </p:cNvPr>
          <p:cNvSpPr/>
          <p:nvPr/>
        </p:nvSpPr>
        <p:spPr>
          <a:xfrm>
            <a:off x="9563439" y="5477176"/>
            <a:ext cx="360727" cy="360727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8" name="椭圆 137">
            <a:extLst>
              <a:ext uri="{FF2B5EF4-FFF2-40B4-BE49-F238E27FC236}">
                <a16:creationId xmlns:a16="http://schemas.microsoft.com/office/drawing/2014/main" id="{4A7AB629-E99C-492C-B5DE-76E9E46B9C52}"/>
              </a:ext>
            </a:extLst>
          </p:cNvPr>
          <p:cNvSpPr/>
          <p:nvPr/>
        </p:nvSpPr>
        <p:spPr>
          <a:xfrm>
            <a:off x="10058387" y="5477176"/>
            <a:ext cx="360727" cy="360727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9" name="文本框 138">
            <a:extLst>
              <a:ext uri="{FF2B5EF4-FFF2-40B4-BE49-F238E27FC236}">
                <a16:creationId xmlns:a16="http://schemas.microsoft.com/office/drawing/2014/main" id="{CFDBEBBA-3F19-4F0B-BA8E-FC61B6D85F81}"/>
              </a:ext>
            </a:extLst>
          </p:cNvPr>
          <p:cNvSpPr txBox="1"/>
          <p:nvPr/>
        </p:nvSpPr>
        <p:spPr>
          <a:xfrm>
            <a:off x="10103481" y="5502683"/>
            <a:ext cx="2041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8</a:t>
            </a:r>
            <a:endParaRPr lang="zh-CN" altLang="en-US" sz="1200" dirty="0"/>
          </a:p>
        </p:txBody>
      </p:sp>
      <p:sp>
        <p:nvSpPr>
          <p:cNvPr id="140" name="文本框 139">
            <a:extLst>
              <a:ext uri="{FF2B5EF4-FFF2-40B4-BE49-F238E27FC236}">
                <a16:creationId xmlns:a16="http://schemas.microsoft.com/office/drawing/2014/main" id="{20F3BA34-B5BA-4FC6-BD7A-C68FC2ECDDAA}"/>
              </a:ext>
            </a:extLst>
          </p:cNvPr>
          <p:cNvSpPr txBox="1"/>
          <p:nvPr/>
        </p:nvSpPr>
        <p:spPr>
          <a:xfrm>
            <a:off x="9636138" y="5512857"/>
            <a:ext cx="2041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7</a:t>
            </a:r>
            <a:endParaRPr lang="zh-CN" altLang="en-US" sz="1200" dirty="0"/>
          </a:p>
        </p:txBody>
      </p:sp>
      <p:sp>
        <p:nvSpPr>
          <p:cNvPr id="141" name="矩形: 圆角 140">
            <a:extLst>
              <a:ext uri="{FF2B5EF4-FFF2-40B4-BE49-F238E27FC236}">
                <a16:creationId xmlns:a16="http://schemas.microsoft.com/office/drawing/2014/main" id="{6BA8C329-C937-4ABF-883D-4C1DDACFF493}"/>
              </a:ext>
            </a:extLst>
          </p:cNvPr>
          <p:cNvSpPr/>
          <p:nvPr/>
        </p:nvSpPr>
        <p:spPr>
          <a:xfrm>
            <a:off x="10790336" y="4908059"/>
            <a:ext cx="1451295" cy="110680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2" name="文本框 141">
            <a:extLst>
              <a:ext uri="{FF2B5EF4-FFF2-40B4-BE49-F238E27FC236}">
                <a16:creationId xmlns:a16="http://schemas.microsoft.com/office/drawing/2014/main" id="{D58D3F1D-311F-448D-AE5F-3FC9B2FFD412}"/>
              </a:ext>
            </a:extLst>
          </p:cNvPr>
          <p:cNvSpPr txBox="1"/>
          <p:nvPr/>
        </p:nvSpPr>
        <p:spPr>
          <a:xfrm>
            <a:off x="10872133" y="4987616"/>
            <a:ext cx="1451295" cy="3794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Container 4</a:t>
            </a:r>
            <a:endParaRPr lang="zh-CN" altLang="en-US" dirty="0"/>
          </a:p>
        </p:txBody>
      </p:sp>
      <p:sp>
        <p:nvSpPr>
          <p:cNvPr id="143" name="椭圆 142">
            <a:extLst>
              <a:ext uri="{FF2B5EF4-FFF2-40B4-BE49-F238E27FC236}">
                <a16:creationId xmlns:a16="http://schemas.microsoft.com/office/drawing/2014/main" id="{3DD17E3B-3942-4D26-ABC9-A0A99BF0D39C}"/>
              </a:ext>
            </a:extLst>
          </p:cNvPr>
          <p:cNvSpPr/>
          <p:nvPr/>
        </p:nvSpPr>
        <p:spPr>
          <a:xfrm>
            <a:off x="11039908" y="5367029"/>
            <a:ext cx="360727" cy="360727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4" name="椭圆 143">
            <a:extLst>
              <a:ext uri="{FF2B5EF4-FFF2-40B4-BE49-F238E27FC236}">
                <a16:creationId xmlns:a16="http://schemas.microsoft.com/office/drawing/2014/main" id="{C88A82FC-FAFD-4EB3-924E-A461B73709CE}"/>
              </a:ext>
            </a:extLst>
          </p:cNvPr>
          <p:cNvSpPr/>
          <p:nvPr/>
        </p:nvSpPr>
        <p:spPr>
          <a:xfrm>
            <a:off x="11534856" y="5367029"/>
            <a:ext cx="360727" cy="360727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5" name="文本框 144">
            <a:extLst>
              <a:ext uri="{FF2B5EF4-FFF2-40B4-BE49-F238E27FC236}">
                <a16:creationId xmlns:a16="http://schemas.microsoft.com/office/drawing/2014/main" id="{73C6F390-8BEB-42D8-8503-EFBC040F951F}"/>
              </a:ext>
            </a:extLst>
          </p:cNvPr>
          <p:cNvSpPr txBox="1"/>
          <p:nvPr/>
        </p:nvSpPr>
        <p:spPr>
          <a:xfrm>
            <a:off x="11597780" y="5397045"/>
            <a:ext cx="2041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6</a:t>
            </a:r>
            <a:endParaRPr lang="zh-CN" altLang="en-US" sz="1200" dirty="0"/>
          </a:p>
        </p:txBody>
      </p:sp>
      <p:sp>
        <p:nvSpPr>
          <p:cNvPr id="146" name="文本框 145">
            <a:extLst>
              <a:ext uri="{FF2B5EF4-FFF2-40B4-BE49-F238E27FC236}">
                <a16:creationId xmlns:a16="http://schemas.microsoft.com/office/drawing/2014/main" id="{403F2019-9801-4E0A-82A1-8484457B7530}"/>
              </a:ext>
            </a:extLst>
          </p:cNvPr>
          <p:cNvSpPr txBox="1"/>
          <p:nvPr/>
        </p:nvSpPr>
        <p:spPr>
          <a:xfrm>
            <a:off x="11086742" y="5405259"/>
            <a:ext cx="2041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3</a:t>
            </a:r>
            <a:endParaRPr lang="zh-CN" altLang="en-US" sz="1200" dirty="0"/>
          </a:p>
        </p:txBody>
      </p:sp>
      <p:sp>
        <p:nvSpPr>
          <p:cNvPr id="147" name="文本框 146">
            <a:extLst>
              <a:ext uri="{FF2B5EF4-FFF2-40B4-BE49-F238E27FC236}">
                <a16:creationId xmlns:a16="http://schemas.microsoft.com/office/drawing/2014/main" id="{FF5B03B5-8825-4ADF-8EBD-BEBF778CE36F}"/>
              </a:ext>
            </a:extLst>
          </p:cNvPr>
          <p:cNvSpPr txBox="1"/>
          <p:nvPr/>
        </p:nvSpPr>
        <p:spPr>
          <a:xfrm>
            <a:off x="7814515" y="2041535"/>
            <a:ext cx="1025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Group</a:t>
            </a:r>
            <a:endParaRPr lang="zh-CN" altLang="en-US" dirty="0"/>
          </a:p>
        </p:txBody>
      </p:sp>
      <p:sp>
        <p:nvSpPr>
          <p:cNvPr id="148" name="文本框 147">
            <a:extLst>
              <a:ext uri="{FF2B5EF4-FFF2-40B4-BE49-F238E27FC236}">
                <a16:creationId xmlns:a16="http://schemas.microsoft.com/office/drawing/2014/main" id="{6795A8E1-4FDE-4A8A-BA8B-CC0E92F260C8}"/>
              </a:ext>
            </a:extLst>
          </p:cNvPr>
          <p:cNvSpPr txBox="1"/>
          <p:nvPr/>
        </p:nvSpPr>
        <p:spPr>
          <a:xfrm>
            <a:off x="7657402" y="4398470"/>
            <a:ext cx="1087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Balance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2272362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ounded Rectangle 24"/>
          <p:cNvSpPr/>
          <p:nvPr/>
        </p:nvSpPr>
        <p:spPr>
          <a:xfrm>
            <a:off x="7876384" y="83648"/>
            <a:ext cx="2793076" cy="1871392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389718"/>
            <a:ext cx="10515600" cy="1325563"/>
          </a:xfrm>
        </p:spPr>
        <p:txBody>
          <a:bodyPr/>
          <a:lstStyle/>
          <a:p>
            <a:r>
              <a:rPr lang="en-US" dirty="0"/>
              <a:t>TaskModel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84093" y="554420"/>
            <a:ext cx="4846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TaskModel will be used by the SamzaContainer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84092" y="1114144"/>
            <a:ext cx="52370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Each TaskModel contains </a:t>
            </a:r>
            <a:r>
              <a:rPr lang="en-US" dirty="0" err="1"/>
              <a:t>TaskName</a:t>
            </a:r>
            <a:r>
              <a:rPr lang="en-US" dirty="0"/>
              <a:t>, the set of associated SystemStreamPartition and the associated </a:t>
            </a:r>
            <a:r>
              <a:rPr lang="en-US" dirty="0" err="1"/>
              <a:t>ChangelogPartition</a:t>
            </a:r>
            <a:r>
              <a:rPr lang="en-US" dirty="0"/>
              <a:t>.</a:t>
            </a:r>
          </a:p>
        </p:txBody>
      </p:sp>
      <p:sp>
        <p:nvSpPr>
          <p:cNvPr id="17" name="Rectangle 16"/>
          <p:cNvSpPr/>
          <p:nvPr/>
        </p:nvSpPr>
        <p:spPr>
          <a:xfrm>
            <a:off x="9761917" y="452980"/>
            <a:ext cx="587070" cy="1336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9761916" y="783579"/>
            <a:ext cx="587070" cy="36198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9761916" y="779905"/>
            <a:ext cx="649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SSP2</a:t>
            </a:r>
          </a:p>
        </p:txBody>
      </p:sp>
      <p:sp>
        <p:nvSpPr>
          <p:cNvPr id="21" name="Rectangle 20"/>
          <p:cNvSpPr/>
          <p:nvPr/>
        </p:nvSpPr>
        <p:spPr>
          <a:xfrm>
            <a:off x="9762736" y="1156585"/>
            <a:ext cx="587070" cy="36198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9762736" y="1152911"/>
            <a:ext cx="649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SSP3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9865133" y="1542611"/>
            <a:ext cx="461665" cy="14971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27" name="Rectangle 26"/>
          <p:cNvSpPr/>
          <p:nvPr/>
        </p:nvSpPr>
        <p:spPr>
          <a:xfrm>
            <a:off x="8158332" y="477578"/>
            <a:ext cx="1463040" cy="46142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8298877" y="507768"/>
            <a:ext cx="1360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TaskName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9755869" y="442796"/>
            <a:ext cx="649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SSP1</a:t>
            </a:r>
          </a:p>
        </p:txBody>
      </p:sp>
      <p:sp>
        <p:nvSpPr>
          <p:cNvPr id="28" name="Rectangle 27"/>
          <p:cNvSpPr/>
          <p:nvPr/>
        </p:nvSpPr>
        <p:spPr>
          <a:xfrm>
            <a:off x="8158332" y="1035684"/>
            <a:ext cx="1217427" cy="7495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8204353" y="1069961"/>
            <a:ext cx="12608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ChangelogPartition</a:t>
            </a:r>
            <a:endParaRPr lang="en-US" dirty="0"/>
          </a:p>
        </p:txBody>
      </p:sp>
      <p:sp>
        <p:nvSpPr>
          <p:cNvPr id="30" name="Title 1"/>
          <p:cNvSpPr txBox="1">
            <a:spLocks/>
          </p:cNvSpPr>
          <p:nvPr/>
        </p:nvSpPr>
        <p:spPr>
          <a:xfrm>
            <a:off x="-59263" y="163736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ContainerModel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76660" y="2663033"/>
            <a:ext cx="46218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ContainerModel is used to define which </a:t>
            </a:r>
            <a:r>
              <a:rPr lang="en-US" dirty="0" err="1"/>
              <a:t>TaskModels</a:t>
            </a:r>
            <a:r>
              <a:rPr lang="en-US" dirty="0"/>
              <a:t> a SamzaContainer should process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17097" y="3367326"/>
            <a:ext cx="47133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Each ContainerModel contains a </a:t>
            </a:r>
            <a:r>
              <a:rPr lang="en-US" dirty="0" err="1"/>
              <a:t>containerID</a:t>
            </a:r>
            <a:r>
              <a:rPr lang="en-US" dirty="0"/>
              <a:t> and a set of </a:t>
            </a:r>
            <a:r>
              <a:rPr lang="en-US" dirty="0" err="1"/>
              <a:t>TaskModels</a:t>
            </a:r>
            <a:endParaRPr lang="en-US" dirty="0"/>
          </a:p>
        </p:txBody>
      </p:sp>
      <p:sp>
        <p:nvSpPr>
          <p:cNvPr id="33" name="Rounded Rectangle 32"/>
          <p:cNvSpPr/>
          <p:nvPr/>
        </p:nvSpPr>
        <p:spPr>
          <a:xfrm>
            <a:off x="7476223" y="2123926"/>
            <a:ext cx="3524597" cy="2187523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8571307" y="54754"/>
            <a:ext cx="2369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TaskModel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8319208" y="2116810"/>
            <a:ext cx="1995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ContainerModel</a:t>
            </a:r>
          </a:p>
        </p:txBody>
      </p:sp>
      <p:sp>
        <p:nvSpPr>
          <p:cNvPr id="36" name="Rectangle 35"/>
          <p:cNvSpPr/>
          <p:nvPr/>
        </p:nvSpPr>
        <p:spPr>
          <a:xfrm>
            <a:off x="7561229" y="2968655"/>
            <a:ext cx="1372806" cy="56546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Container ID</a:t>
            </a:r>
          </a:p>
        </p:txBody>
      </p:sp>
      <p:sp>
        <p:nvSpPr>
          <p:cNvPr id="37" name="Rectangle 36"/>
          <p:cNvSpPr/>
          <p:nvPr/>
        </p:nvSpPr>
        <p:spPr>
          <a:xfrm>
            <a:off x="9175104" y="2488187"/>
            <a:ext cx="1628089" cy="42514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/>
          <p:cNvSpPr txBox="1"/>
          <p:nvPr/>
        </p:nvSpPr>
        <p:spPr>
          <a:xfrm>
            <a:off x="9281964" y="2524728"/>
            <a:ext cx="1521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TaskModel 1</a:t>
            </a:r>
          </a:p>
        </p:txBody>
      </p:sp>
      <p:sp>
        <p:nvSpPr>
          <p:cNvPr id="39" name="Rectangle 38"/>
          <p:cNvSpPr/>
          <p:nvPr/>
        </p:nvSpPr>
        <p:spPr>
          <a:xfrm>
            <a:off x="9175104" y="2914808"/>
            <a:ext cx="1628089" cy="42514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/>
          <p:cNvSpPr txBox="1"/>
          <p:nvPr/>
        </p:nvSpPr>
        <p:spPr>
          <a:xfrm>
            <a:off x="9281964" y="2951349"/>
            <a:ext cx="1521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TaskModel 2</a:t>
            </a:r>
          </a:p>
        </p:txBody>
      </p:sp>
      <p:sp>
        <p:nvSpPr>
          <p:cNvPr id="41" name="Rectangle 40"/>
          <p:cNvSpPr/>
          <p:nvPr/>
        </p:nvSpPr>
        <p:spPr>
          <a:xfrm>
            <a:off x="9175104" y="3321552"/>
            <a:ext cx="1628089" cy="42514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>
            <a:off x="9281964" y="3358093"/>
            <a:ext cx="1521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TaskModel 3</a:t>
            </a:r>
          </a:p>
        </p:txBody>
      </p:sp>
      <p:sp>
        <p:nvSpPr>
          <p:cNvPr id="43" name="Rectangle 42"/>
          <p:cNvSpPr/>
          <p:nvPr/>
        </p:nvSpPr>
        <p:spPr>
          <a:xfrm>
            <a:off x="9175104" y="3745568"/>
            <a:ext cx="1628089" cy="42514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9727897" y="3764837"/>
            <a:ext cx="540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45" name="Title 1"/>
          <p:cNvSpPr txBox="1">
            <a:spLocks/>
          </p:cNvSpPr>
          <p:nvPr/>
        </p:nvSpPr>
        <p:spPr>
          <a:xfrm>
            <a:off x="-59263" y="378538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JobModel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617096" y="4830200"/>
            <a:ext cx="55592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data model used in </a:t>
            </a:r>
            <a:r>
              <a:rPr lang="en-US" dirty="0" err="1"/>
              <a:t>JobCoordinator</a:t>
            </a:r>
            <a:r>
              <a:rPr lang="en-US" dirty="0"/>
              <a:t> and SamzaContainer to determine how to execute </a:t>
            </a:r>
            <a:r>
              <a:rPr lang="en-US" dirty="0" err="1"/>
              <a:t>Samza</a:t>
            </a:r>
            <a:r>
              <a:rPr lang="en-US" dirty="0"/>
              <a:t> job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741786" y="5644681"/>
            <a:ext cx="54345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Each JobModel contains a set of </a:t>
            </a:r>
            <a:r>
              <a:rPr lang="en-US" dirty="0" err="1"/>
              <a:t>ContainerModels</a:t>
            </a:r>
            <a:r>
              <a:rPr lang="en-US" dirty="0"/>
              <a:t>, and a </a:t>
            </a:r>
            <a:r>
              <a:rPr lang="en-US" dirty="0" err="1"/>
              <a:t>LocalityMapping</a:t>
            </a:r>
            <a:r>
              <a:rPr lang="en-US" dirty="0"/>
              <a:t> from </a:t>
            </a:r>
            <a:r>
              <a:rPr lang="en-US" dirty="0" err="1"/>
              <a:t>ContainerID</a:t>
            </a:r>
            <a:r>
              <a:rPr lang="en-US" dirty="0"/>
              <a:t> to </a:t>
            </a:r>
            <a:r>
              <a:rPr lang="en-US" dirty="0" err="1"/>
              <a:t>HostKey</a:t>
            </a:r>
            <a:r>
              <a:rPr lang="en-US" dirty="0"/>
              <a:t> for host-affinity.</a:t>
            </a:r>
          </a:p>
        </p:txBody>
      </p:sp>
      <p:sp>
        <p:nvSpPr>
          <p:cNvPr id="49" name="Rounded Rectangle 48"/>
          <p:cNvSpPr/>
          <p:nvPr/>
        </p:nvSpPr>
        <p:spPr>
          <a:xfrm>
            <a:off x="7148679" y="4493211"/>
            <a:ext cx="4179683" cy="2187523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/>
          <p:cNvSpPr txBox="1"/>
          <p:nvPr/>
        </p:nvSpPr>
        <p:spPr>
          <a:xfrm>
            <a:off x="8680467" y="4492674"/>
            <a:ext cx="1569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JobModel</a:t>
            </a:r>
          </a:p>
        </p:txBody>
      </p:sp>
      <p:sp>
        <p:nvSpPr>
          <p:cNvPr id="56" name="Rectangle 55"/>
          <p:cNvSpPr/>
          <p:nvPr/>
        </p:nvSpPr>
        <p:spPr>
          <a:xfrm>
            <a:off x="7365167" y="4878376"/>
            <a:ext cx="1842535" cy="42514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/>
          <p:cNvSpPr txBox="1"/>
          <p:nvPr/>
        </p:nvSpPr>
        <p:spPr>
          <a:xfrm>
            <a:off x="7336072" y="4913846"/>
            <a:ext cx="1900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ContainerModel 1</a:t>
            </a:r>
          </a:p>
        </p:txBody>
      </p:sp>
      <p:sp>
        <p:nvSpPr>
          <p:cNvPr id="58" name="Rectangle 57"/>
          <p:cNvSpPr/>
          <p:nvPr/>
        </p:nvSpPr>
        <p:spPr>
          <a:xfrm>
            <a:off x="7365167" y="5304997"/>
            <a:ext cx="1842535" cy="42514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/>
          <p:cNvSpPr txBox="1"/>
          <p:nvPr/>
        </p:nvSpPr>
        <p:spPr>
          <a:xfrm>
            <a:off x="7336073" y="5341538"/>
            <a:ext cx="1871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ContainerModel 2</a:t>
            </a:r>
          </a:p>
        </p:txBody>
      </p:sp>
      <p:sp>
        <p:nvSpPr>
          <p:cNvPr id="60" name="Rectangle 59"/>
          <p:cNvSpPr/>
          <p:nvPr/>
        </p:nvSpPr>
        <p:spPr>
          <a:xfrm>
            <a:off x="7365167" y="5711741"/>
            <a:ext cx="1842535" cy="42514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/>
          <p:cNvSpPr txBox="1"/>
          <p:nvPr/>
        </p:nvSpPr>
        <p:spPr>
          <a:xfrm>
            <a:off x="7336073" y="5748282"/>
            <a:ext cx="1871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ContainerModel 3</a:t>
            </a:r>
          </a:p>
        </p:txBody>
      </p:sp>
      <p:sp>
        <p:nvSpPr>
          <p:cNvPr id="62" name="Rectangle 61"/>
          <p:cNvSpPr/>
          <p:nvPr/>
        </p:nvSpPr>
        <p:spPr>
          <a:xfrm>
            <a:off x="7365167" y="6135757"/>
            <a:ext cx="1842535" cy="42514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/>
          <p:cNvSpPr txBox="1"/>
          <p:nvPr/>
        </p:nvSpPr>
        <p:spPr>
          <a:xfrm>
            <a:off x="8025599" y="6155026"/>
            <a:ext cx="540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64" name="Rectangle 63"/>
          <p:cNvSpPr/>
          <p:nvPr/>
        </p:nvSpPr>
        <p:spPr>
          <a:xfrm>
            <a:off x="9483575" y="5050604"/>
            <a:ext cx="1535570" cy="127772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64"/>
          <p:cNvSpPr txBox="1"/>
          <p:nvPr/>
        </p:nvSpPr>
        <p:spPr>
          <a:xfrm>
            <a:off x="9674354" y="5248471"/>
            <a:ext cx="11540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Container-to-Host Mapping</a:t>
            </a:r>
          </a:p>
        </p:txBody>
      </p:sp>
    </p:spTree>
    <p:extLst>
      <p:ext uri="{BB962C8B-B14F-4D97-AF65-F5344CB8AC3E}">
        <p14:creationId xmlns:p14="http://schemas.microsoft.com/office/powerpoint/2010/main" val="354877325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ContainerProcessManager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410044" cy="4351338"/>
          </a:xfrm>
        </p:spPr>
        <p:txBody>
          <a:bodyPr>
            <a:normAutofit fontScale="77500" lnSpcReduction="20000"/>
          </a:bodyPr>
          <a:lstStyle/>
          <a:p>
            <a:r>
              <a:rPr lang="en-US" dirty="0" err="1" smtClean="0"/>
              <a:t>ContainerProcessManager</a:t>
            </a:r>
            <a:r>
              <a:rPr lang="en-US" dirty="0" smtClean="0"/>
              <a:t> is responsible for interacting with YARN and managing all containers</a:t>
            </a:r>
          </a:p>
          <a:p>
            <a:endParaRPr lang="en-US" dirty="0" smtClean="0"/>
          </a:p>
          <a:p>
            <a:r>
              <a:rPr lang="en-US" dirty="0" err="1" smtClean="0"/>
              <a:t>SamzaApplicationState</a:t>
            </a:r>
            <a:r>
              <a:rPr lang="en-US" dirty="0" smtClean="0"/>
              <a:t> is the class used to display information in </a:t>
            </a:r>
            <a:r>
              <a:rPr lang="en-US" dirty="0" err="1" smtClean="0"/>
              <a:t>Samza</a:t>
            </a:r>
            <a:r>
              <a:rPr lang="en-US" dirty="0" smtClean="0"/>
              <a:t> UI.</a:t>
            </a:r>
          </a:p>
          <a:p>
            <a:endParaRPr lang="en-US" dirty="0"/>
          </a:p>
          <a:p>
            <a:r>
              <a:rPr lang="en-US" dirty="0" err="1" smtClean="0"/>
              <a:t>ContainerAllocator</a:t>
            </a:r>
            <a:r>
              <a:rPr lang="en-US" dirty="0" smtClean="0"/>
              <a:t> is running on its own thread</a:t>
            </a:r>
          </a:p>
          <a:p>
            <a:endParaRPr lang="en-US" dirty="0"/>
          </a:p>
          <a:p>
            <a:r>
              <a:rPr lang="en-US" dirty="0" err="1" smtClean="0"/>
              <a:t>YarnClusterResourceManager</a:t>
            </a:r>
            <a:r>
              <a:rPr lang="en-US" dirty="0" smtClean="0"/>
              <a:t> is the API class for interacting with YARN</a:t>
            </a:r>
          </a:p>
          <a:p>
            <a:endParaRPr lang="en-US" dirty="0"/>
          </a:p>
          <a:p>
            <a:r>
              <a:rPr lang="en-US" dirty="0" err="1" smtClean="0"/>
              <a:t>ContainerProcessManager</a:t>
            </a:r>
            <a:r>
              <a:rPr lang="en-US" dirty="0" smtClean="0"/>
              <a:t> implements callbacks of </a:t>
            </a:r>
            <a:r>
              <a:rPr lang="en-US" dirty="0" err="1" smtClean="0"/>
              <a:t>ClusterResourceManager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7746021" y="1690688"/>
            <a:ext cx="3719147" cy="276701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8196687" y="1690688"/>
            <a:ext cx="2998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ContainerProcessManager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7886700" y="2060020"/>
            <a:ext cx="3429000" cy="39559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8357879" y="2060020"/>
            <a:ext cx="24866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SamzaApplicationState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7886699" y="3414394"/>
            <a:ext cx="3429000" cy="395599"/>
          </a:xfrm>
          <a:prstGeom prst="rect">
            <a:avLst/>
          </a:prstGeom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8200292" y="3414394"/>
            <a:ext cx="2644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ClusterResourceManager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7886699" y="3803494"/>
            <a:ext cx="3429000" cy="39559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081140" y="3819877"/>
            <a:ext cx="3311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YarnClusterResourceManager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7886699" y="2733957"/>
            <a:ext cx="3429000" cy="39559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8491565" y="2733957"/>
            <a:ext cx="2219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ContainerAllocator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89925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ContainerAllocator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7149242" cy="4170729"/>
          </a:xfrm>
        </p:spPr>
        <p:txBody>
          <a:bodyPr>
            <a:normAutofit fontScale="85000" lnSpcReduction="20000"/>
          </a:bodyPr>
          <a:lstStyle/>
          <a:p>
            <a:r>
              <a:rPr lang="en-US" dirty="0" err="1" smtClean="0"/>
              <a:t>ContainerAllocator</a:t>
            </a:r>
            <a:r>
              <a:rPr lang="en-US" dirty="0" smtClean="0"/>
              <a:t> is responsible to keep requesting more containers (if needed) from YARN, start the </a:t>
            </a:r>
            <a:r>
              <a:rPr lang="en-US" dirty="0" err="1" smtClean="0"/>
              <a:t>StreamProcessor</a:t>
            </a:r>
            <a:r>
              <a:rPr lang="en-US" dirty="0" smtClean="0"/>
              <a:t> in new containers and release extra containers.</a:t>
            </a:r>
          </a:p>
          <a:p>
            <a:endParaRPr lang="en-US" dirty="0"/>
          </a:p>
          <a:p>
            <a:r>
              <a:rPr lang="en-US" dirty="0" err="1" smtClean="0"/>
              <a:t>ResourceRequestState</a:t>
            </a:r>
            <a:r>
              <a:rPr lang="en-US" dirty="0" smtClean="0"/>
              <a:t> store all </a:t>
            </a:r>
            <a:r>
              <a:rPr lang="en-US" dirty="0" err="1" smtClean="0"/>
              <a:t>ResourceRequests</a:t>
            </a:r>
            <a:r>
              <a:rPr lang="en-US" dirty="0" smtClean="0"/>
              <a:t> made by </a:t>
            </a:r>
            <a:r>
              <a:rPr lang="en-US" dirty="0" err="1" smtClean="0"/>
              <a:t>ContainerProcessManager</a:t>
            </a:r>
            <a:r>
              <a:rPr lang="en-US" dirty="0" smtClean="0"/>
              <a:t> in a priority queue. It also stores all allocated resources in a Host-to-Resources map</a:t>
            </a:r>
          </a:p>
          <a:p>
            <a:endParaRPr lang="en-US" dirty="0"/>
          </a:p>
          <a:p>
            <a:r>
              <a:rPr lang="en-US" dirty="0" smtClean="0"/>
              <a:t>The </a:t>
            </a:r>
            <a:r>
              <a:rPr lang="en-US" dirty="0" err="1" smtClean="0"/>
              <a:t>ResourceRequests</a:t>
            </a:r>
            <a:r>
              <a:rPr lang="en-US" dirty="0" smtClean="0"/>
              <a:t> are sent to </a:t>
            </a:r>
            <a:r>
              <a:rPr lang="en-US" dirty="0" err="1" smtClean="0"/>
              <a:t>YarnClusterResourceManager</a:t>
            </a:r>
            <a:r>
              <a:rPr lang="en-US" dirty="0" smtClean="0"/>
              <a:t> </a:t>
            </a:r>
            <a:r>
              <a:rPr lang="en-US" u="sng" dirty="0" smtClean="0"/>
              <a:t>in </a:t>
            </a:r>
            <a:r>
              <a:rPr lang="en-US" u="sng" dirty="0" err="1" smtClean="0"/>
              <a:t>ResourceRequestState</a:t>
            </a:r>
            <a:endParaRPr lang="en-US" u="sng" dirty="0"/>
          </a:p>
        </p:txBody>
      </p:sp>
      <p:sp>
        <p:nvSpPr>
          <p:cNvPr id="4" name="Rectangle 3"/>
          <p:cNvSpPr/>
          <p:nvPr/>
        </p:nvSpPr>
        <p:spPr>
          <a:xfrm>
            <a:off x="8727093" y="1462881"/>
            <a:ext cx="3335953" cy="240573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9383954" y="1456293"/>
            <a:ext cx="20222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ContainerAllocator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9117623" y="1825624"/>
            <a:ext cx="2527055" cy="15418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9237049" y="1839741"/>
            <a:ext cx="2407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ResourceRequestState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8727093" y="4127929"/>
            <a:ext cx="3335953" cy="5934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8906608" y="4229101"/>
            <a:ext cx="30773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YarnClusterResourceManager</a:t>
            </a:r>
            <a:endParaRPr lang="en-US" dirty="0"/>
          </a:p>
        </p:txBody>
      </p:sp>
      <p:cxnSp>
        <p:nvCxnSpPr>
          <p:cNvPr id="18" name="Straight Arrow Connector 17"/>
          <p:cNvCxnSpPr>
            <a:stCxn id="6" idx="2"/>
            <a:endCxn id="13" idx="0"/>
          </p:cNvCxnSpPr>
          <p:nvPr/>
        </p:nvCxnSpPr>
        <p:spPr>
          <a:xfrm>
            <a:off x="10381151" y="3367453"/>
            <a:ext cx="13919" cy="760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9309771" y="2303098"/>
            <a:ext cx="2142760" cy="28794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requestQueue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9309770" y="2765698"/>
            <a:ext cx="2142761" cy="28794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allocatedResources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261085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Initialization of </a:t>
            </a:r>
            <a:r>
              <a:rPr lang="en-US" dirty="0" err="1" smtClean="0"/>
              <a:t>ContainerProcessManager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" y="1825625"/>
            <a:ext cx="5143499" cy="4351338"/>
          </a:xfrm>
        </p:spPr>
        <p:txBody>
          <a:bodyPr/>
          <a:lstStyle/>
          <a:p>
            <a:r>
              <a:rPr lang="en-US" dirty="0" smtClean="0"/>
              <a:t>1) </a:t>
            </a:r>
            <a:r>
              <a:rPr lang="en-US" dirty="0" err="1" smtClean="0"/>
              <a:t>YarnApplicationMaster</a:t>
            </a:r>
            <a:r>
              <a:rPr lang="en-US" dirty="0" smtClean="0"/>
              <a:t> create </a:t>
            </a:r>
            <a:r>
              <a:rPr lang="en-US" dirty="0" err="1" smtClean="0"/>
              <a:t>ContainerProcessManager</a:t>
            </a:r>
            <a:endParaRPr lang="en-US" dirty="0" smtClean="0"/>
          </a:p>
          <a:p>
            <a:r>
              <a:rPr lang="en-US" dirty="0" smtClean="0"/>
              <a:t>2) </a:t>
            </a:r>
            <a:r>
              <a:rPr lang="en-US" dirty="0" err="1" smtClean="0"/>
              <a:t>ContainerProcessManager</a:t>
            </a:r>
            <a:r>
              <a:rPr lang="en-US" dirty="0" smtClean="0"/>
              <a:t> create </a:t>
            </a:r>
            <a:r>
              <a:rPr lang="en-US" dirty="0" err="1" smtClean="0"/>
              <a:t>YarnClusterResourceManager</a:t>
            </a:r>
            <a:r>
              <a:rPr lang="en-US" dirty="0"/>
              <a:t> </a:t>
            </a:r>
            <a:r>
              <a:rPr lang="en-US" dirty="0" smtClean="0"/>
              <a:t>and use it to register with YARN</a:t>
            </a:r>
          </a:p>
          <a:p>
            <a:r>
              <a:rPr lang="en-US" dirty="0" smtClean="0"/>
              <a:t>3)Create </a:t>
            </a:r>
            <a:r>
              <a:rPr lang="en-US" dirty="0" err="1" smtClean="0"/>
              <a:t>ContainerAllocator</a:t>
            </a:r>
            <a:r>
              <a:rPr lang="en-US" dirty="0"/>
              <a:t> </a:t>
            </a:r>
            <a:r>
              <a:rPr lang="en-US" dirty="0" smtClean="0"/>
              <a:t>and </a:t>
            </a:r>
            <a:r>
              <a:rPr lang="en-US" dirty="0" err="1" smtClean="0"/>
              <a:t>ResourceRequestState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275382" y="2814181"/>
            <a:ext cx="3560886" cy="114469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/>
          <p:cNvCxnSpPr>
            <a:endCxn id="4" idx="0"/>
          </p:cNvCxnSpPr>
          <p:nvPr/>
        </p:nvCxnSpPr>
        <p:spPr>
          <a:xfrm flipH="1">
            <a:off x="7055825" y="2427319"/>
            <a:ext cx="2" cy="386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5275383" y="2016004"/>
            <a:ext cx="3560885" cy="40316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846882" y="2032918"/>
            <a:ext cx="24178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YarnApplicationMaster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5671036" y="2789112"/>
            <a:ext cx="2769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ContainerProcessManager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9231922" y="3018770"/>
            <a:ext cx="3560886" cy="94010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9918976" y="3016095"/>
            <a:ext cx="2186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ContainerAllocator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5521568" y="3412056"/>
            <a:ext cx="3050931" cy="43961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5530358" y="3447197"/>
            <a:ext cx="3050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YarnClusterResourceManager</a:t>
            </a:r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9524999" y="3413755"/>
            <a:ext cx="3050931" cy="43961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9800490" y="3412056"/>
            <a:ext cx="2397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ResourceRequestState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6066692" y="4667849"/>
            <a:ext cx="5328138" cy="1002323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8264767" y="4984344"/>
            <a:ext cx="835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YARN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7117369" y="2427319"/>
            <a:ext cx="751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1)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5231422" y="3458484"/>
            <a:ext cx="3692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2)</a:t>
            </a:r>
            <a:endParaRPr lang="en-US" dirty="0"/>
          </a:p>
        </p:txBody>
      </p:sp>
      <p:cxnSp>
        <p:nvCxnSpPr>
          <p:cNvPr id="34" name="Straight Arrow Connector 33"/>
          <p:cNvCxnSpPr>
            <a:stCxn id="25" idx="2"/>
            <a:endCxn id="29" idx="0"/>
          </p:cNvCxnSpPr>
          <p:nvPr/>
        </p:nvCxnSpPr>
        <p:spPr>
          <a:xfrm>
            <a:off x="7047034" y="3851671"/>
            <a:ext cx="1683727" cy="8161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8867671" y="3123529"/>
            <a:ext cx="447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3)</a:t>
            </a:r>
            <a:endParaRPr lang="en-US" dirty="0"/>
          </a:p>
        </p:txBody>
      </p:sp>
      <p:cxnSp>
        <p:nvCxnSpPr>
          <p:cNvPr id="37" name="Straight Arrow Connector 36"/>
          <p:cNvCxnSpPr>
            <a:stCxn id="4" idx="3"/>
            <a:endCxn id="22" idx="1"/>
          </p:cNvCxnSpPr>
          <p:nvPr/>
        </p:nvCxnSpPr>
        <p:spPr>
          <a:xfrm>
            <a:off x="8836268" y="3386530"/>
            <a:ext cx="395654" cy="1022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437037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Initialization of </a:t>
            </a:r>
            <a:r>
              <a:rPr lang="en-US" dirty="0" err="1" smtClean="0"/>
              <a:t>ContainerProcessManager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" y="1825625"/>
            <a:ext cx="5143499" cy="4351338"/>
          </a:xfrm>
        </p:spPr>
        <p:txBody>
          <a:bodyPr/>
          <a:lstStyle/>
          <a:p>
            <a:r>
              <a:rPr lang="en-US" dirty="0" smtClean="0"/>
              <a:t>1) </a:t>
            </a:r>
            <a:r>
              <a:rPr lang="en-US" dirty="0" err="1" smtClean="0"/>
              <a:t>YarnApplicationMaster</a:t>
            </a:r>
            <a:r>
              <a:rPr lang="en-US" dirty="0" smtClean="0"/>
              <a:t> create </a:t>
            </a:r>
            <a:r>
              <a:rPr lang="en-US" dirty="0" err="1" smtClean="0"/>
              <a:t>ContainerProcessManager</a:t>
            </a:r>
            <a:endParaRPr lang="en-US" dirty="0" smtClean="0"/>
          </a:p>
          <a:p>
            <a:r>
              <a:rPr lang="en-US" dirty="0" smtClean="0"/>
              <a:t>2) </a:t>
            </a:r>
            <a:r>
              <a:rPr lang="en-US" dirty="0" err="1" smtClean="0"/>
              <a:t>ContainerProcessManager</a:t>
            </a:r>
            <a:r>
              <a:rPr lang="en-US" dirty="0" smtClean="0"/>
              <a:t> create </a:t>
            </a:r>
            <a:r>
              <a:rPr lang="en-US" dirty="0" err="1" smtClean="0"/>
              <a:t>YarnClusterResourceManager</a:t>
            </a:r>
            <a:r>
              <a:rPr lang="en-US" dirty="0"/>
              <a:t> </a:t>
            </a:r>
            <a:r>
              <a:rPr lang="en-US" dirty="0" smtClean="0"/>
              <a:t>and use it to register with YARN</a:t>
            </a:r>
          </a:p>
          <a:p>
            <a:r>
              <a:rPr lang="en-US" dirty="0" smtClean="0"/>
              <a:t>3)Create </a:t>
            </a:r>
            <a:r>
              <a:rPr lang="en-US" dirty="0" err="1" smtClean="0"/>
              <a:t>ContainerAllocator</a:t>
            </a:r>
            <a:r>
              <a:rPr lang="en-US" dirty="0" smtClean="0"/>
              <a:t>, </a:t>
            </a:r>
            <a:r>
              <a:rPr lang="en-US" dirty="0" err="1" smtClean="0"/>
              <a:t>ResourceRequestState</a:t>
            </a:r>
            <a:r>
              <a:rPr lang="en-US" dirty="0" smtClean="0"/>
              <a:t> and their thread.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6736" y="2224454"/>
            <a:ext cx="7991707" cy="2668831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V="1">
            <a:off x="4879731" y="2303585"/>
            <a:ext cx="703384" cy="351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4721469" y="3165231"/>
            <a:ext cx="975946" cy="3936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4967654" y="4317023"/>
            <a:ext cx="826477" cy="5762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118946" y="5834062"/>
            <a:ext cx="39477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 </a:t>
            </a:r>
            <a:r>
              <a:rPr lang="en-US" dirty="0" err="1" smtClean="0"/>
              <a:t>StreamProcessor</a:t>
            </a:r>
            <a:r>
              <a:rPr lang="en-US" dirty="0" smtClean="0"/>
              <a:t> mode, the host affinity is not available for now</a:t>
            </a:r>
            <a:endParaRPr lang="en-US" dirty="0"/>
          </a:p>
        </p:txBody>
      </p:sp>
      <p:cxnSp>
        <p:nvCxnSpPr>
          <p:cNvPr id="18" name="Straight Arrow Connector 17"/>
          <p:cNvCxnSpPr>
            <a:stCxn id="16" idx="0"/>
          </p:cNvCxnSpPr>
          <p:nvPr/>
        </p:nvCxnSpPr>
        <p:spPr>
          <a:xfrm flipV="1">
            <a:off x="4092819" y="3970154"/>
            <a:ext cx="2272812" cy="18639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4131" y="4990245"/>
            <a:ext cx="6172200" cy="628650"/>
          </a:xfrm>
          <a:prstGeom prst="rect">
            <a:avLst/>
          </a:prstGeom>
        </p:spPr>
      </p:pic>
      <p:cxnSp>
        <p:nvCxnSpPr>
          <p:cNvPr id="24" name="Straight Arrow Connector 23"/>
          <p:cNvCxnSpPr/>
          <p:nvPr/>
        </p:nvCxnSpPr>
        <p:spPr>
          <a:xfrm>
            <a:off x="4967654" y="4898475"/>
            <a:ext cx="2048610" cy="4727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12617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Start of </a:t>
            </a:r>
            <a:r>
              <a:rPr lang="en-US" dirty="0" err="1" smtClean="0"/>
              <a:t>ContainerProcessManager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" y="1825625"/>
            <a:ext cx="5304691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4) </a:t>
            </a:r>
            <a:r>
              <a:rPr lang="en-US" dirty="0" err="1" smtClean="0"/>
              <a:t>ContainerProcessManager</a:t>
            </a:r>
            <a:r>
              <a:rPr lang="en-US" dirty="0" smtClean="0"/>
              <a:t> requests containers(according to </a:t>
            </a:r>
            <a:r>
              <a:rPr lang="en-US" dirty="0" err="1" smtClean="0"/>
              <a:t>JobConfig</a:t>
            </a:r>
            <a:r>
              <a:rPr lang="en-US" dirty="0" smtClean="0"/>
              <a:t>) through </a:t>
            </a:r>
            <a:r>
              <a:rPr lang="en-US" dirty="0" err="1" smtClean="0"/>
              <a:t>ContainerAllocator</a:t>
            </a:r>
            <a:endParaRPr lang="en-US" dirty="0"/>
          </a:p>
          <a:p>
            <a:r>
              <a:rPr lang="en-US" dirty="0" smtClean="0"/>
              <a:t>5) </a:t>
            </a:r>
            <a:r>
              <a:rPr lang="en-US" dirty="0" err="1" smtClean="0"/>
              <a:t>ContainerAllocator</a:t>
            </a:r>
            <a:r>
              <a:rPr lang="en-US" dirty="0" smtClean="0"/>
              <a:t> add these </a:t>
            </a:r>
            <a:r>
              <a:rPr lang="en-US" dirty="0" err="1" smtClean="0"/>
              <a:t>ResourceRequests</a:t>
            </a:r>
            <a:r>
              <a:rPr lang="en-US" dirty="0" smtClean="0"/>
              <a:t> to </a:t>
            </a:r>
            <a:r>
              <a:rPr lang="en-US" dirty="0" err="1" smtClean="0"/>
              <a:t>ResourceRequestState</a:t>
            </a:r>
            <a:endParaRPr lang="en-US" dirty="0" smtClean="0"/>
          </a:p>
          <a:p>
            <a:r>
              <a:rPr lang="en-US" dirty="0" smtClean="0"/>
              <a:t>6)</a:t>
            </a:r>
            <a:r>
              <a:rPr lang="en-US" dirty="0" err="1" smtClean="0"/>
              <a:t>ResourceRequestState</a:t>
            </a:r>
            <a:r>
              <a:rPr lang="en-US" dirty="0" smtClean="0"/>
              <a:t> store these </a:t>
            </a:r>
            <a:r>
              <a:rPr lang="en-US" dirty="0" err="1" smtClean="0"/>
              <a:t>ResourceRequests</a:t>
            </a:r>
            <a:r>
              <a:rPr lang="en-US" dirty="0" smtClean="0"/>
              <a:t> and makes requests to </a:t>
            </a:r>
            <a:r>
              <a:rPr lang="en-US" dirty="0" err="1" smtClean="0"/>
              <a:t>YarnClusterResourceManager</a:t>
            </a:r>
            <a:endParaRPr lang="en-US" dirty="0" smtClean="0"/>
          </a:p>
          <a:p>
            <a:r>
              <a:rPr lang="en-US" dirty="0" smtClean="0"/>
              <a:t>7) </a:t>
            </a:r>
            <a:r>
              <a:rPr lang="en-US" dirty="0" err="1" smtClean="0"/>
              <a:t>YarnClusterResourceManager</a:t>
            </a:r>
            <a:r>
              <a:rPr lang="en-US" dirty="0" smtClean="0"/>
              <a:t> makes requests accordingly to YARN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275382" y="2814181"/>
            <a:ext cx="3560886" cy="114469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5671036" y="2789112"/>
            <a:ext cx="2769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ContainerProcessManager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9231922" y="3018770"/>
            <a:ext cx="3560886" cy="94010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9918976" y="3016095"/>
            <a:ext cx="2186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ContainerAllocator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5521568" y="3412056"/>
            <a:ext cx="3050931" cy="43961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5530358" y="3447197"/>
            <a:ext cx="3050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YarnClusterResourceManager</a:t>
            </a:r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9524999" y="3413755"/>
            <a:ext cx="3050931" cy="43961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9800490" y="3412056"/>
            <a:ext cx="2397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ResourceRequestState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6066692" y="4667849"/>
            <a:ext cx="5328138" cy="1002323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8264767" y="4984344"/>
            <a:ext cx="835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YARN</a:t>
            </a:r>
            <a:endParaRPr lang="en-US" dirty="0"/>
          </a:p>
        </p:txBody>
      </p:sp>
      <p:cxnSp>
        <p:nvCxnSpPr>
          <p:cNvPr id="7" name="Straight Arrow Connector 6"/>
          <p:cNvCxnSpPr>
            <a:stCxn id="4" idx="3"/>
            <a:endCxn id="22" idx="1"/>
          </p:cNvCxnSpPr>
          <p:nvPr/>
        </p:nvCxnSpPr>
        <p:spPr>
          <a:xfrm>
            <a:off x="8836268" y="3386530"/>
            <a:ext cx="395654" cy="1022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8836268" y="3094892"/>
            <a:ext cx="395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4)</a:t>
            </a:r>
            <a:endParaRPr lang="en-US" dirty="0"/>
          </a:p>
        </p:txBody>
      </p:sp>
      <p:cxnSp>
        <p:nvCxnSpPr>
          <p:cNvPr id="13" name="Straight Arrow Connector 12"/>
          <p:cNvCxnSpPr>
            <a:endCxn id="27" idx="1"/>
          </p:cNvCxnSpPr>
          <p:nvPr/>
        </p:nvCxnSpPr>
        <p:spPr>
          <a:xfrm>
            <a:off x="9231922" y="3464224"/>
            <a:ext cx="293077" cy="1693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9212657" y="3240711"/>
            <a:ext cx="3839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5)</a:t>
            </a:r>
            <a:endParaRPr lang="en-US" dirty="0"/>
          </a:p>
        </p:txBody>
      </p:sp>
      <p:cxnSp>
        <p:nvCxnSpPr>
          <p:cNvPr id="16" name="Straight Arrow Connector 15"/>
          <p:cNvCxnSpPr>
            <a:stCxn id="27" idx="1"/>
            <a:endCxn id="26" idx="3"/>
          </p:cNvCxnSpPr>
          <p:nvPr/>
        </p:nvCxnSpPr>
        <p:spPr>
          <a:xfrm flipH="1" flipV="1">
            <a:off x="8581289" y="3631863"/>
            <a:ext cx="943710" cy="17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8917490" y="3550041"/>
            <a:ext cx="424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6)</a:t>
            </a:r>
            <a:endParaRPr lang="en-US" dirty="0"/>
          </a:p>
        </p:txBody>
      </p:sp>
      <p:cxnSp>
        <p:nvCxnSpPr>
          <p:cNvPr id="24" name="Straight Arrow Connector 23"/>
          <p:cNvCxnSpPr>
            <a:stCxn id="26" idx="3"/>
            <a:endCxn id="29" idx="0"/>
          </p:cNvCxnSpPr>
          <p:nvPr/>
        </p:nvCxnSpPr>
        <p:spPr>
          <a:xfrm>
            <a:off x="8581289" y="3631863"/>
            <a:ext cx="149472" cy="10359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8682400" y="4149856"/>
            <a:ext cx="417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7)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54576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Start of </a:t>
            </a:r>
            <a:r>
              <a:rPr lang="en-US" dirty="0" err="1" smtClean="0"/>
              <a:t>ContainerProcessManager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" y="1825625"/>
            <a:ext cx="5304691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4) </a:t>
            </a:r>
            <a:r>
              <a:rPr lang="en-US" dirty="0" err="1" smtClean="0"/>
              <a:t>ContainerProcessManager</a:t>
            </a:r>
            <a:r>
              <a:rPr lang="en-US" dirty="0" smtClean="0"/>
              <a:t> requests containers(according to </a:t>
            </a:r>
            <a:r>
              <a:rPr lang="en-US" dirty="0" err="1" smtClean="0"/>
              <a:t>JobConfig</a:t>
            </a:r>
            <a:r>
              <a:rPr lang="en-US" dirty="0" smtClean="0"/>
              <a:t>) through </a:t>
            </a:r>
            <a:r>
              <a:rPr lang="en-US" dirty="0" err="1" smtClean="0"/>
              <a:t>ContainerAllocator</a:t>
            </a:r>
            <a:endParaRPr lang="en-US" dirty="0"/>
          </a:p>
          <a:p>
            <a:r>
              <a:rPr lang="en-US" dirty="0" smtClean="0"/>
              <a:t>5) </a:t>
            </a:r>
            <a:r>
              <a:rPr lang="en-US" dirty="0" err="1" smtClean="0"/>
              <a:t>ContainerAllocator</a:t>
            </a:r>
            <a:r>
              <a:rPr lang="en-US" dirty="0" smtClean="0"/>
              <a:t> add these </a:t>
            </a:r>
            <a:r>
              <a:rPr lang="en-US" dirty="0" err="1" smtClean="0"/>
              <a:t>ResourceRequests</a:t>
            </a:r>
            <a:r>
              <a:rPr lang="en-US" dirty="0" smtClean="0"/>
              <a:t> to </a:t>
            </a:r>
            <a:r>
              <a:rPr lang="en-US" dirty="0" err="1" smtClean="0"/>
              <a:t>ResourceRequestState</a:t>
            </a:r>
            <a:endParaRPr lang="en-US" dirty="0" smtClean="0"/>
          </a:p>
          <a:p>
            <a:r>
              <a:rPr lang="en-US" dirty="0" smtClean="0"/>
              <a:t>6)</a:t>
            </a:r>
            <a:r>
              <a:rPr lang="en-US" dirty="0" err="1" smtClean="0"/>
              <a:t>ResourceRequestState</a:t>
            </a:r>
            <a:r>
              <a:rPr lang="en-US" dirty="0" smtClean="0"/>
              <a:t> store these </a:t>
            </a:r>
            <a:r>
              <a:rPr lang="en-US" dirty="0" err="1" smtClean="0"/>
              <a:t>ResourceRequests</a:t>
            </a:r>
            <a:r>
              <a:rPr lang="en-US" dirty="0" smtClean="0"/>
              <a:t> and makes requests to </a:t>
            </a:r>
            <a:r>
              <a:rPr lang="en-US" dirty="0" err="1" smtClean="0"/>
              <a:t>YarnClusterResourceManager</a:t>
            </a:r>
            <a:endParaRPr lang="en-US" dirty="0" smtClean="0"/>
          </a:p>
          <a:p>
            <a:r>
              <a:rPr lang="en-US" dirty="0" smtClean="0"/>
              <a:t>7) </a:t>
            </a:r>
            <a:r>
              <a:rPr lang="en-US" dirty="0" err="1" smtClean="0"/>
              <a:t>YarnClusterResourceManager</a:t>
            </a:r>
            <a:r>
              <a:rPr lang="en-US" dirty="0" smtClean="0"/>
              <a:t> makes requests accordingly to YARN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0495" y="1901702"/>
            <a:ext cx="7134225" cy="1419225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V="1">
            <a:off x="3455377" y="2611314"/>
            <a:ext cx="2514600" cy="2286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V="1">
            <a:off x="4589585" y="2303585"/>
            <a:ext cx="5899638" cy="87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0495" y="3444628"/>
            <a:ext cx="5038725" cy="1323975"/>
          </a:xfrm>
          <a:prstGeom prst="rect">
            <a:avLst/>
          </a:prstGeom>
        </p:spPr>
      </p:pic>
      <p:cxnSp>
        <p:nvCxnSpPr>
          <p:cNvPr id="37" name="Straight Arrow Connector 36"/>
          <p:cNvCxnSpPr/>
          <p:nvPr/>
        </p:nvCxnSpPr>
        <p:spPr>
          <a:xfrm>
            <a:off x="3798277" y="3531941"/>
            <a:ext cx="2057400" cy="9873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3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5677" y="4855916"/>
            <a:ext cx="7096125" cy="542925"/>
          </a:xfrm>
          <a:prstGeom prst="rect">
            <a:avLst/>
          </a:prstGeom>
        </p:spPr>
      </p:pic>
      <p:cxnSp>
        <p:nvCxnSpPr>
          <p:cNvPr id="40" name="Straight Arrow Connector 39"/>
          <p:cNvCxnSpPr/>
          <p:nvPr/>
        </p:nvCxnSpPr>
        <p:spPr>
          <a:xfrm>
            <a:off x="6321669" y="4633546"/>
            <a:ext cx="114300" cy="2223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4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0495" y="5482704"/>
            <a:ext cx="4248150" cy="219075"/>
          </a:xfrm>
          <a:prstGeom prst="rect">
            <a:avLst/>
          </a:prstGeom>
        </p:spPr>
      </p:pic>
      <p:cxnSp>
        <p:nvCxnSpPr>
          <p:cNvPr id="44" name="Straight Arrow Connector 43"/>
          <p:cNvCxnSpPr>
            <a:endCxn id="48" idx="1"/>
          </p:cNvCxnSpPr>
          <p:nvPr/>
        </p:nvCxnSpPr>
        <p:spPr>
          <a:xfrm>
            <a:off x="4378569" y="4654183"/>
            <a:ext cx="1591408" cy="13444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Picture 4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55689" y="5701779"/>
            <a:ext cx="1924050" cy="219075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69977" y="5884342"/>
            <a:ext cx="2381250" cy="228600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36564" y="6508321"/>
            <a:ext cx="3162300" cy="200025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48603" y="6314067"/>
            <a:ext cx="4686300" cy="257175"/>
          </a:xfrm>
          <a:prstGeom prst="rect">
            <a:avLst/>
          </a:prstGeom>
        </p:spPr>
      </p:pic>
      <p:cxnSp>
        <p:nvCxnSpPr>
          <p:cNvPr id="53" name="Straight Arrow Connector 52"/>
          <p:cNvCxnSpPr>
            <a:endCxn id="50" idx="1"/>
          </p:cNvCxnSpPr>
          <p:nvPr/>
        </p:nvCxnSpPr>
        <p:spPr>
          <a:xfrm>
            <a:off x="4378569" y="5715778"/>
            <a:ext cx="957995" cy="8925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89218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 resource available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" y="1825625"/>
            <a:ext cx="5313481" cy="4351338"/>
          </a:xfrm>
        </p:spPr>
        <p:txBody>
          <a:bodyPr>
            <a:normAutofit/>
          </a:bodyPr>
          <a:lstStyle/>
          <a:p>
            <a:r>
              <a:rPr lang="en-US" dirty="0" smtClean="0"/>
              <a:t>8) </a:t>
            </a:r>
            <a:r>
              <a:rPr lang="en-US" dirty="0" err="1" smtClean="0"/>
              <a:t>ContainerProcessManager</a:t>
            </a:r>
            <a:r>
              <a:rPr lang="en-US" dirty="0" smtClean="0"/>
              <a:t> will be informed by callbacks of </a:t>
            </a:r>
            <a:r>
              <a:rPr lang="en-US" dirty="0" err="1" smtClean="0"/>
              <a:t>YarnClusterResourceManager</a:t>
            </a:r>
            <a:r>
              <a:rPr lang="en-US" dirty="0" smtClean="0"/>
              <a:t> when new resource available</a:t>
            </a:r>
          </a:p>
          <a:p>
            <a:endParaRPr lang="en-US" dirty="0" smtClean="0"/>
          </a:p>
          <a:p>
            <a:r>
              <a:rPr lang="en-US" dirty="0" smtClean="0"/>
              <a:t>9) </a:t>
            </a:r>
            <a:r>
              <a:rPr lang="en-US" dirty="0" err="1" smtClean="0"/>
              <a:t>ContainerProcessManager</a:t>
            </a:r>
            <a:r>
              <a:rPr lang="en-US" dirty="0" smtClean="0"/>
              <a:t> will add this new resource to </a:t>
            </a:r>
            <a:r>
              <a:rPr lang="en-US" dirty="0" err="1" smtClean="0"/>
              <a:t>ContainerAllocator</a:t>
            </a:r>
            <a:r>
              <a:rPr lang="en-US" dirty="0" smtClean="0"/>
              <a:t> and </a:t>
            </a:r>
            <a:r>
              <a:rPr lang="en-US" dirty="0" err="1" smtClean="0"/>
              <a:t>ResourceRequestState</a:t>
            </a:r>
            <a:endParaRPr lang="en-US" dirty="0"/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275382" y="2814181"/>
            <a:ext cx="3560886" cy="114469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5671036" y="2789112"/>
            <a:ext cx="2769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ContainerProcessManager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9231922" y="3018770"/>
            <a:ext cx="3560886" cy="94010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9918976" y="3016095"/>
            <a:ext cx="2186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ContainerAllocator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5521568" y="3412056"/>
            <a:ext cx="3050931" cy="43961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5530358" y="3447197"/>
            <a:ext cx="3050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YarnClusterResourceManager</a:t>
            </a:r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9524999" y="3413755"/>
            <a:ext cx="3050931" cy="43961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9800490" y="3412056"/>
            <a:ext cx="2397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ResourceRequestState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6066692" y="4667849"/>
            <a:ext cx="5328138" cy="1002323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8264767" y="4984344"/>
            <a:ext cx="835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YARN</a:t>
            </a:r>
            <a:endParaRPr lang="en-US" dirty="0"/>
          </a:p>
        </p:txBody>
      </p:sp>
      <p:cxnSp>
        <p:nvCxnSpPr>
          <p:cNvPr id="6" name="Straight Arrow Connector 5"/>
          <p:cNvCxnSpPr>
            <a:stCxn id="29" idx="0"/>
            <a:endCxn id="25" idx="2"/>
          </p:cNvCxnSpPr>
          <p:nvPr/>
        </p:nvCxnSpPr>
        <p:spPr>
          <a:xfrm flipH="1" flipV="1">
            <a:off x="7047034" y="3851671"/>
            <a:ext cx="1683727" cy="8161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8159262" y="4115438"/>
            <a:ext cx="413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8)</a:t>
            </a:r>
            <a:endParaRPr lang="en-US" dirty="0"/>
          </a:p>
        </p:txBody>
      </p:sp>
      <p:cxnSp>
        <p:nvCxnSpPr>
          <p:cNvPr id="11" name="Straight Arrow Connector 10"/>
          <p:cNvCxnSpPr>
            <a:stCxn id="4" idx="3"/>
            <a:endCxn id="27" idx="1"/>
          </p:cNvCxnSpPr>
          <p:nvPr/>
        </p:nvCxnSpPr>
        <p:spPr>
          <a:xfrm>
            <a:off x="8836268" y="3386530"/>
            <a:ext cx="688731" cy="2470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8872690" y="3079467"/>
            <a:ext cx="3709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9)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658097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 resource available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" y="1825625"/>
            <a:ext cx="5313481" cy="4351338"/>
          </a:xfrm>
        </p:spPr>
        <p:txBody>
          <a:bodyPr>
            <a:normAutofit/>
          </a:bodyPr>
          <a:lstStyle/>
          <a:p>
            <a:r>
              <a:rPr lang="en-US" dirty="0" smtClean="0"/>
              <a:t>8) </a:t>
            </a:r>
            <a:r>
              <a:rPr lang="en-US" dirty="0" err="1" smtClean="0"/>
              <a:t>ContainerProcessManager</a:t>
            </a:r>
            <a:r>
              <a:rPr lang="en-US" dirty="0" smtClean="0"/>
              <a:t> will be informed by callbacks of </a:t>
            </a:r>
            <a:r>
              <a:rPr lang="en-US" dirty="0" err="1" smtClean="0"/>
              <a:t>YarnClusterResourceManager</a:t>
            </a:r>
            <a:r>
              <a:rPr lang="en-US" dirty="0" smtClean="0"/>
              <a:t> when new resource available</a:t>
            </a:r>
          </a:p>
          <a:p>
            <a:endParaRPr lang="en-US" dirty="0" smtClean="0"/>
          </a:p>
          <a:p>
            <a:r>
              <a:rPr lang="en-US" dirty="0" smtClean="0"/>
              <a:t>9) </a:t>
            </a:r>
            <a:r>
              <a:rPr lang="en-US" dirty="0" err="1" smtClean="0"/>
              <a:t>ContainerProcessManager</a:t>
            </a:r>
            <a:r>
              <a:rPr lang="en-US" dirty="0" smtClean="0"/>
              <a:t> will add this new resource to </a:t>
            </a:r>
            <a:r>
              <a:rPr lang="en-US" dirty="0" err="1" smtClean="0"/>
              <a:t>ContainerAllocator</a:t>
            </a:r>
            <a:r>
              <a:rPr lang="en-US" dirty="0" smtClean="0"/>
              <a:t> and </a:t>
            </a:r>
            <a:r>
              <a:rPr lang="en-US" dirty="0" err="1" smtClean="0"/>
              <a:t>ResourceRequestState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3647" y="1962150"/>
            <a:ext cx="4486275" cy="876300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V="1">
            <a:off x="4985238" y="2189285"/>
            <a:ext cx="1732085" cy="3692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8232" y="2838450"/>
            <a:ext cx="4648200" cy="628650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>
          <a:xfrm>
            <a:off x="7649308" y="2558562"/>
            <a:ext cx="184638" cy="2798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3042138" y="3235570"/>
            <a:ext cx="3833447" cy="17888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6292" y="3848832"/>
            <a:ext cx="4133850" cy="590550"/>
          </a:xfrm>
          <a:prstGeom prst="rect">
            <a:avLst/>
          </a:prstGeom>
        </p:spPr>
      </p:pic>
      <p:cxnSp>
        <p:nvCxnSpPr>
          <p:cNvPr id="20" name="Straight Arrow Connector 19"/>
          <p:cNvCxnSpPr/>
          <p:nvPr/>
        </p:nvCxnSpPr>
        <p:spPr>
          <a:xfrm flipV="1">
            <a:off x="3042138" y="4144108"/>
            <a:ext cx="3833447" cy="8803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6686" y="4795837"/>
            <a:ext cx="3714750" cy="2286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75585" y="4997694"/>
            <a:ext cx="3629025" cy="238125"/>
          </a:xfrm>
          <a:prstGeom prst="rect">
            <a:avLst/>
          </a:prstGeom>
        </p:spPr>
      </p:pic>
      <p:cxnSp>
        <p:nvCxnSpPr>
          <p:cNvPr id="32" name="Straight Arrow Connector 31"/>
          <p:cNvCxnSpPr/>
          <p:nvPr/>
        </p:nvCxnSpPr>
        <p:spPr>
          <a:xfrm flipH="1">
            <a:off x="7710854" y="4144107"/>
            <a:ext cx="835269" cy="6517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endCxn id="24" idx="1"/>
          </p:cNvCxnSpPr>
          <p:nvPr/>
        </p:nvCxnSpPr>
        <p:spPr>
          <a:xfrm flipV="1">
            <a:off x="3745523" y="5116757"/>
            <a:ext cx="3130062" cy="2905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44814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Concepts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3362" y="1670348"/>
            <a:ext cx="10515600" cy="4937485"/>
          </a:xfrm>
        </p:spPr>
        <p:txBody>
          <a:bodyPr>
            <a:normAutofit/>
          </a:bodyPr>
          <a:lstStyle/>
          <a:p>
            <a:r>
              <a:rPr lang="en-US" dirty="0"/>
              <a:t>Tasks</a:t>
            </a:r>
          </a:p>
          <a:p>
            <a:pPr marL="0" indent="0">
              <a:buNone/>
            </a:pPr>
            <a:r>
              <a:rPr lang="en-US" sz="2200" dirty="0"/>
              <a:t>A job is scaled by breaking into multiple tasks. Task is the unit of parallelism of the job.</a:t>
            </a:r>
          </a:p>
          <a:p>
            <a:pPr marL="0" indent="0">
              <a:buNone/>
            </a:pPr>
            <a:r>
              <a:rPr lang="en-US" sz="2200" dirty="0"/>
              <a:t>Each task consumes messages from one partition of each input stream.</a:t>
            </a:r>
          </a:p>
          <a:p>
            <a:pPr marL="0" indent="0">
              <a:buNone/>
            </a:pPr>
            <a:r>
              <a:rPr lang="en-US" sz="2200" dirty="0"/>
              <a:t>A task processes messages in the order of message offset. But there is no defined ordering across partitions.</a:t>
            </a:r>
          </a:p>
          <a:p>
            <a:pPr marL="0" indent="0">
              <a:buNone/>
            </a:pPr>
            <a:r>
              <a:rPr lang="en-US" sz="2200" dirty="0"/>
              <a:t>Number of tasks in a job is determined by the number of input partitions. There cannot be more tasks than input partitions or there will be some tasks have no input.</a:t>
            </a:r>
          </a:p>
          <a:p>
            <a:pPr marL="0" indent="0">
              <a:buNone/>
            </a:pPr>
            <a:r>
              <a:rPr lang="en-US" sz="2200" dirty="0"/>
              <a:t>The assignment of partitions to tasks never changes.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9375" y="248789"/>
            <a:ext cx="1952625" cy="270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56471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ContainerAllocator’s</a:t>
            </a:r>
            <a:r>
              <a:rPr lang="en-US" dirty="0" smtClean="0"/>
              <a:t> logic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" y="1825625"/>
            <a:ext cx="5313481" cy="435133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It runs on an independent thread</a:t>
            </a:r>
          </a:p>
          <a:p>
            <a:r>
              <a:rPr lang="en-US" dirty="0" smtClean="0"/>
              <a:t>After start:</a:t>
            </a:r>
          </a:p>
          <a:p>
            <a:pPr marL="0" indent="0">
              <a:buNone/>
            </a:pPr>
            <a:r>
              <a:rPr lang="en-US" dirty="0" smtClean="0"/>
              <a:t>10) </a:t>
            </a:r>
            <a:r>
              <a:rPr lang="en-US" dirty="0" err="1" smtClean="0"/>
              <a:t>ContainerAllocator</a:t>
            </a:r>
            <a:r>
              <a:rPr lang="en-US" dirty="0" smtClean="0"/>
              <a:t> runs </a:t>
            </a:r>
            <a:r>
              <a:rPr lang="en-US" dirty="0" err="1" smtClean="0"/>
              <a:t>StreamProcessors</a:t>
            </a:r>
            <a:r>
              <a:rPr lang="en-US" dirty="0" smtClean="0"/>
              <a:t> on available containers if there is available resource and pending request</a:t>
            </a:r>
          </a:p>
          <a:p>
            <a:pPr marL="0" indent="0">
              <a:buNone/>
            </a:pPr>
            <a:r>
              <a:rPr lang="en-US" dirty="0" smtClean="0"/>
              <a:t>11) Release extra resources to YARN</a:t>
            </a:r>
          </a:p>
          <a:p>
            <a:pPr marL="0" indent="0">
              <a:buNone/>
            </a:pPr>
            <a:r>
              <a:rPr lang="en-US" dirty="0" smtClean="0"/>
              <a:t>12) Sleep for certain time interval and return to 10)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5275382" y="2814181"/>
            <a:ext cx="3560886" cy="114469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5671036" y="2789112"/>
            <a:ext cx="2769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ContainerProcessManager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9231922" y="3018770"/>
            <a:ext cx="3560886" cy="94010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9918976" y="3016095"/>
            <a:ext cx="2186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ContainerAllocator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5521568" y="3412056"/>
            <a:ext cx="3050931" cy="43961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5530358" y="3447197"/>
            <a:ext cx="3050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YarnClusterResourceManager</a:t>
            </a:r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9524999" y="3413755"/>
            <a:ext cx="3050931" cy="43961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/>
          <p:cNvSpPr txBox="1"/>
          <p:nvPr/>
        </p:nvSpPr>
        <p:spPr>
          <a:xfrm>
            <a:off x="9800490" y="3412056"/>
            <a:ext cx="2397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ResourceRequestState</a:t>
            </a:r>
            <a:endParaRPr lang="en-US" dirty="0"/>
          </a:p>
        </p:txBody>
      </p:sp>
      <p:sp>
        <p:nvSpPr>
          <p:cNvPr id="39" name="Rectangle 38"/>
          <p:cNvSpPr/>
          <p:nvPr/>
        </p:nvSpPr>
        <p:spPr>
          <a:xfrm>
            <a:off x="6066692" y="4667849"/>
            <a:ext cx="5328138" cy="1002323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/>
          <p:cNvSpPr txBox="1"/>
          <p:nvPr/>
        </p:nvSpPr>
        <p:spPr>
          <a:xfrm>
            <a:off x="8264767" y="4984344"/>
            <a:ext cx="835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YARN</a:t>
            </a:r>
            <a:endParaRPr lang="en-US" dirty="0"/>
          </a:p>
        </p:txBody>
      </p:sp>
      <p:cxnSp>
        <p:nvCxnSpPr>
          <p:cNvPr id="17" name="Straight Arrow Connector 16"/>
          <p:cNvCxnSpPr>
            <a:stCxn id="33" idx="1"/>
            <a:endCxn id="36" idx="3"/>
          </p:cNvCxnSpPr>
          <p:nvPr/>
        </p:nvCxnSpPr>
        <p:spPr>
          <a:xfrm flipH="1">
            <a:off x="8581289" y="3488824"/>
            <a:ext cx="650633" cy="1430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36" idx="3"/>
            <a:endCxn id="39" idx="0"/>
          </p:cNvCxnSpPr>
          <p:nvPr/>
        </p:nvCxnSpPr>
        <p:spPr>
          <a:xfrm>
            <a:off x="8581289" y="3631863"/>
            <a:ext cx="149472" cy="10359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8579827" y="3545548"/>
            <a:ext cx="518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10)</a:t>
            </a:r>
            <a:endParaRPr lang="en-US" dirty="0"/>
          </a:p>
        </p:txBody>
      </p:sp>
      <p:sp>
        <p:nvSpPr>
          <p:cNvPr id="46" name="TextBox 45"/>
          <p:cNvSpPr txBox="1"/>
          <p:nvPr/>
        </p:nvSpPr>
        <p:spPr>
          <a:xfrm>
            <a:off x="8940313" y="3545548"/>
            <a:ext cx="529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11)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21093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ContainerAllocator’s</a:t>
            </a:r>
            <a:r>
              <a:rPr lang="en-US" dirty="0" smtClean="0"/>
              <a:t> logic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" y="1825625"/>
            <a:ext cx="5313481" cy="435133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It runs on an independent thread</a:t>
            </a:r>
          </a:p>
          <a:p>
            <a:r>
              <a:rPr lang="en-US" dirty="0" smtClean="0"/>
              <a:t>After start:</a:t>
            </a:r>
          </a:p>
          <a:p>
            <a:pPr marL="0" indent="0">
              <a:buNone/>
            </a:pPr>
            <a:r>
              <a:rPr lang="en-US" dirty="0" smtClean="0"/>
              <a:t>10) </a:t>
            </a:r>
            <a:r>
              <a:rPr lang="en-US" dirty="0" err="1" smtClean="0"/>
              <a:t>ContainerAllocator</a:t>
            </a:r>
            <a:r>
              <a:rPr lang="en-US" dirty="0" smtClean="0"/>
              <a:t> runs </a:t>
            </a:r>
            <a:r>
              <a:rPr lang="en-US" dirty="0" err="1" smtClean="0"/>
              <a:t>StreamProcessors</a:t>
            </a:r>
            <a:r>
              <a:rPr lang="en-US" dirty="0" smtClean="0"/>
              <a:t> on available containers if there is available resource and pending request</a:t>
            </a:r>
          </a:p>
          <a:p>
            <a:pPr marL="0" indent="0">
              <a:buNone/>
            </a:pPr>
            <a:r>
              <a:rPr lang="en-US" dirty="0" smtClean="0"/>
              <a:t>11) Release extra resources to YARN</a:t>
            </a:r>
          </a:p>
          <a:p>
            <a:pPr marL="0" indent="0">
              <a:buNone/>
            </a:pPr>
            <a:r>
              <a:rPr lang="en-US" dirty="0" smtClean="0"/>
              <a:t>12) Sleep for certain time interval and return to 10)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7027" y="1619616"/>
            <a:ext cx="4829175" cy="2809875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V="1">
            <a:off x="4791808" y="2347546"/>
            <a:ext cx="2057400" cy="5976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5669" y="4460874"/>
            <a:ext cx="5876925" cy="981075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>
            <a:off x="7367954" y="2347546"/>
            <a:ext cx="272561" cy="21453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4457700" y="3372521"/>
            <a:ext cx="2171700" cy="14808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4273062" y="2683732"/>
            <a:ext cx="2576146" cy="18091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4791808" y="3024553"/>
            <a:ext cx="2057400" cy="24173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197308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97DF1EF-5FC2-4F95-8091-BED508D961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28600"/>
            <a:ext cx="10515600" cy="1325563"/>
          </a:xfrm>
        </p:spPr>
        <p:txBody>
          <a:bodyPr/>
          <a:lstStyle/>
          <a:p>
            <a:r>
              <a:rPr lang="en-US" altLang="zh-CN" dirty="0" err="1"/>
              <a:t>ContainerAllocator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D43EB1B-FC20-43ED-8103-F2B0A6B9A74F}"/>
              </a:ext>
            </a:extLst>
          </p:cNvPr>
          <p:cNvSpPr txBox="1"/>
          <p:nvPr/>
        </p:nvSpPr>
        <p:spPr>
          <a:xfrm>
            <a:off x="190500" y="1096963"/>
            <a:ext cx="43307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9. </a:t>
            </a:r>
            <a:r>
              <a:rPr lang="en-US" altLang="zh-CN" dirty="0" err="1"/>
              <a:t>ContainerAllocator</a:t>
            </a:r>
            <a:r>
              <a:rPr lang="en-US" altLang="zh-CN" dirty="0"/>
              <a:t> will keeps doing following things until it shutdown:</a:t>
            </a:r>
          </a:p>
          <a:p>
            <a:endParaRPr lang="en-US" altLang="zh-CN" dirty="0"/>
          </a:p>
          <a:p>
            <a:r>
              <a:rPr lang="en-US" altLang="zh-CN" dirty="0"/>
              <a:t>1)Check </a:t>
            </a:r>
            <a:r>
              <a:rPr lang="en-US" altLang="zh-CN" dirty="0">
                <a:hlinkClick r:id="rId2" action="ppaction://hlinksldjump"/>
              </a:rPr>
              <a:t>ResourceRequestState</a:t>
            </a:r>
            <a:r>
              <a:rPr lang="en-US" altLang="zh-CN" dirty="0"/>
              <a:t> to find next pending resource request(container) and hosts still have available resource</a:t>
            </a:r>
          </a:p>
          <a:p>
            <a:endParaRPr lang="en-US" altLang="zh-CN" dirty="0"/>
          </a:p>
          <a:p>
            <a:r>
              <a:rPr lang="en-US" altLang="zh-CN" dirty="0"/>
              <a:t>2)Use </a:t>
            </a:r>
            <a:r>
              <a:rPr lang="en-US" altLang="zh-CN" dirty="0" err="1"/>
              <a:t>YarnClusterResourceManager</a:t>
            </a:r>
            <a:r>
              <a:rPr lang="en-US" altLang="zh-CN" dirty="0"/>
              <a:t> to run the resource request(container) on the host which have available resource</a:t>
            </a:r>
          </a:p>
          <a:p>
            <a:endParaRPr lang="en-US" altLang="zh-CN" dirty="0"/>
          </a:p>
          <a:p>
            <a:r>
              <a:rPr lang="en-US" altLang="zh-CN" dirty="0"/>
              <a:t>3)If no more pending resource request, release  allocated extra resources</a:t>
            </a:r>
          </a:p>
          <a:p>
            <a:endParaRPr lang="en-US" altLang="zh-CN" dirty="0"/>
          </a:p>
          <a:p>
            <a:r>
              <a:rPr lang="en-US" altLang="zh-CN" dirty="0"/>
              <a:t>4)Sleep for </a:t>
            </a:r>
            <a:r>
              <a:rPr lang="en-US" altLang="zh-CN" dirty="0" err="1"/>
              <a:t>time_interval</a:t>
            </a:r>
            <a:r>
              <a:rPr lang="en-US" altLang="zh-CN" dirty="0"/>
              <a:t> to wait the cluster allocate resource</a:t>
            </a:r>
            <a:endParaRPr lang="zh-CN" altLang="en-US" dirty="0"/>
          </a:p>
        </p:txBody>
      </p:sp>
      <p:sp>
        <p:nvSpPr>
          <p:cNvPr id="4" name="Rectangle 3"/>
          <p:cNvSpPr/>
          <p:nvPr/>
        </p:nvSpPr>
        <p:spPr>
          <a:xfrm>
            <a:off x="6142143" y="259149"/>
            <a:ext cx="5503025" cy="50851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094221" y="249515"/>
            <a:ext cx="2003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ContainerAllocator</a:t>
            </a:r>
            <a:endParaRPr lang="en-US" dirty="0"/>
          </a:p>
        </p:txBody>
      </p:sp>
      <p:sp>
        <p:nvSpPr>
          <p:cNvPr id="28" name="Diamond 27"/>
          <p:cNvSpPr/>
          <p:nvPr/>
        </p:nvSpPr>
        <p:spPr>
          <a:xfrm>
            <a:off x="8188488" y="2158392"/>
            <a:ext cx="1346662" cy="373896"/>
          </a:xfrm>
          <a:prstGeom prst="diamond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8671633" y="2141437"/>
            <a:ext cx="424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1)</a:t>
            </a:r>
          </a:p>
        </p:txBody>
      </p:sp>
      <p:cxnSp>
        <p:nvCxnSpPr>
          <p:cNvPr id="31" name="Straight Arrow Connector 30"/>
          <p:cNvCxnSpPr>
            <a:stCxn id="28" idx="2"/>
            <a:endCxn id="32" idx="0"/>
          </p:cNvCxnSpPr>
          <p:nvPr/>
        </p:nvCxnSpPr>
        <p:spPr>
          <a:xfrm flipH="1">
            <a:off x="8851801" y="2532288"/>
            <a:ext cx="10018" cy="3138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7914207" y="2846121"/>
            <a:ext cx="1875187" cy="108549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Arrow Connector 35"/>
          <p:cNvCxnSpPr>
            <a:stCxn id="39" idx="2"/>
            <a:endCxn id="44" idx="0"/>
          </p:cNvCxnSpPr>
          <p:nvPr/>
        </p:nvCxnSpPr>
        <p:spPr>
          <a:xfrm>
            <a:off x="8861820" y="1034926"/>
            <a:ext cx="0" cy="2668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/>
          <p:cNvSpPr/>
          <p:nvPr/>
        </p:nvSpPr>
        <p:spPr>
          <a:xfrm>
            <a:off x="8094221" y="678056"/>
            <a:ext cx="1535198" cy="34440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8094221" y="665594"/>
            <a:ext cx="1535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Allocator Start</a:t>
            </a:r>
          </a:p>
        </p:txBody>
      </p:sp>
      <p:sp>
        <p:nvSpPr>
          <p:cNvPr id="44" name="Diamond 43"/>
          <p:cNvSpPr/>
          <p:nvPr/>
        </p:nvSpPr>
        <p:spPr>
          <a:xfrm>
            <a:off x="8131940" y="1301784"/>
            <a:ext cx="1459759" cy="468919"/>
          </a:xfrm>
          <a:prstGeom prst="diamond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/>
          <p:cNvSpPr txBox="1"/>
          <p:nvPr/>
        </p:nvSpPr>
        <p:spPr>
          <a:xfrm>
            <a:off x="8271589" y="1336276"/>
            <a:ext cx="1282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Shutdown?</a:t>
            </a:r>
          </a:p>
        </p:txBody>
      </p:sp>
      <p:cxnSp>
        <p:nvCxnSpPr>
          <p:cNvPr id="53" name="Straight Arrow Connector 52"/>
          <p:cNvCxnSpPr>
            <a:stCxn id="44" idx="3"/>
            <a:endCxn id="54" idx="1"/>
          </p:cNvCxnSpPr>
          <p:nvPr/>
        </p:nvCxnSpPr>
        <p:spPr>
          <a:xfrm>
            <a:off x="9591699" y="1536244"/>
            <a:ext cx="608017" cy="43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/>
          <p:cNvSpPr/>
          <p:nvPr/>
        </p:nvSpPr>
        <p:spPr>
          <a:xfrm>
            <a:off x="10199716" y="1239747"/>
            <a:ext cx="1202234" cy="60165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/>
          <p:cNvSpPr txBox="1"/>
          <p:nvPr/>
        </p:nvSpPr>
        <p:spPr>
          <a:xfrm>
            <a:off x="10237575" y="1213077"/>
            <a:ext cx="12022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Allocator Shutdown</a:t>
            </a:r>
          </a:p>
        </p:txBody>
      </p:sp>
      <p:cxnSp>
        <p:nvCxnSpPr>
          <p:cNvPr id="58" name="Straight Arrow Connector 57"/>
          <p:cNvCxnSpPr>
            <a:stCxn id="44" idx="2"/>
            <a:endCxn id="28" idx="0"/>
          </p:cNvCxnSpPr>
          <p:nvPr/>
        </p:nvCxnSpPr>
        <p:spPr>
          <a:xfrm flipH="1">
            <a:off x="8861819" y="1770703"/>
            <a:ext cx="1" cy="3876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9629388" y="1189722"/>
            <a:ext cx="579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yes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8880943" y="1735091"/>
            <a:ext cx="4894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</a:t>
            </a:r>
          </a:p>
        </p:txBody>
      </p:sp>
      <p:sp>
        <p:nvSpPr>
          <p:cNvPr id="74" name="Rectangle 73"/>
          <p:cNvSpPr/>
          <p:nvPr/>
        </p:nvSpPr>
        <p:spPr>
          <a:xfrm>
            <a:off x="10120475" y="3021106"/>
            <a:ext cx="1312518" cy="89164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TextBox 68"/>
          <p:cNvSpPr txBox="1"/>
          <p:nvPr/>
        </p:nvSpPr>
        <p:spPr>
          <a:xfrm>
            <a:off x="10138439" y="2994607"/>
            <a:ext cx="12053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3) Release extra resource</a:t>
            </a:r>
          </a:p>
        </p:txBody>
      </p:sp>
      <p:cxnSp>
        <p:nvCxnSpPr>
          <p:cNvPr id="89" name="Elbow Connector 88"/>
          <p:cNvCxnSpPr>
            <a:stCxn id="28" idx="3"/>
            <a:endCxn id="69" idx="0"/>
          </p:cNvCxnSpPr>
          <p:nvPr/>
        </p:nvCxnSpPr>
        <p:spPr>
          <a:xfrm>
            <a:off x="9535150" y="2345340"/>
            <a:ext cx="1205965" cy="64926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/>
          <p:cNvSpPr txBox="1"/>
          <p:nvPr/>
        </p:nvSpPr>
        <p:spPr>
          <a:xfrm>
            <a:off x="7920315" y="2905277"/>
            <a:ext cx="19582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2) Run the request(container) on resource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8880650" y="2518410"/>
            <a:ext cx="673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yes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9882927" y="2026509"/>
            <a:ext cx="632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</a:t>
            </a:r>
          </a:p>
        </p:txBody>
      </p:sp>
      <p:sp>
        <p:nvSpPr>
          <p:cNvPr id="97" name="Rectangle 96"/>
          <p:cNvSpPr/>
          <p:nvPr/>
        </p:nvSpPr>
        <p:spPr>
          <a:xfrm>
            <a:off x="7914206" y="4368507"/>
            <a:ext cx="1875187" cy="80633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TextBox 97"/>
          <p:cNvSpPr txBox="1"/>
          <p:nvPr/>
        </p:nvSpPr>
        <p:spPr>
          <a:xfrm>
            <a:off x="7909561" y="4453464"/>
            <a:ext cx="19421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4)Sleep for the </a:t>
            </a:r>
            <a:r>
              <a:rPr lang="en-US" dirty="0" err="1"/>
              <a:t>time_interval</a:t>
            </a:r>
            <a:r>
              <a:rPr lang="en-US" dirty="0"/>
              <a:t> time</a:t>
            </a:r>
          </a:p>
        </p:txBody>
      </p:sp>
      <p:cxnSp>
        <p:nvCxnSpPr>
          <p:cNvPr id="100" name="Elbow Connector 99"/>
          <p:cNvCxnSpPr>
            <a:stCxn id="69" idx="2"/>
            <a:endCxn id="97" idx="3"/>
          </p:cNvCxnSpPr>
          <p:nvPr/>
        </p:nvCxnSpPr>
        <p:spPr>
          <a:xfrm rot="5400000">
            <a:off x="9838386" y="3868944"/>
            <a:ext cx="853737" cy="95172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Elbow Connector 109"/>
          <p:cNvCxnSpPr>
            <a:stCxn id="90" idx="1"/>
            <a:endCxn id="28" idx="1"/>
          </p:cNvCxnSpPr>
          <p:nvPr/>
        </p:nvCxnSpPr>
        <p:spPr>
          <a:xfrm rot="10800000" flipH="1">
            <a:off x="7920314" y="2345340"/>
            <a:ext cx="268173" cy="1021602"/>
          </a:xfrm>
          <a:prstGeom prst="bentConnector3">
            <a:avLst>
              <a:gd name="adj1" fmla="val -8524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Elbow Connector 111"/>
          <p:cNvCxnSpPr>
            <a:stCxn id="98" idx="1"/>
            <a:endCxn id="44" idx="1"/>
          </p:cNvCxnSpPr>
          <p:nvPr/>
        </p:nvCxnSpPr>
        <p:spPr>
          <a:xfrm rot="10800000" flipH="1">
            <a:off x="7909560" y="1536244"/>
            <a:ext cx="222379" cy="3240386"/>
          </a:xfrm>
          <a:prstGeom prst="bentConnector3">
            <a:avLst>
              <a:gd name="adj1" fmla="val -44296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681639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24690"/>
            <a:ext cx="10515600" cy="1325563"/>
          </a:xfrm>
        </p:spPr>
        <p:txBody>
          <a:bodyPr/>
          <a:lstStyle/>
          <a:p>
            <a:r>
              <a:rPr lang="en-US" dirty="0"/>
              <a:t>ResourceRequestState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16131" y="939338"/>
            <a:ext cx="61929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ResourceRequestState</a:t>
            </a:r>
            <a:r>
              <a:rPr lang="en-US" altLang="zh-CN" dirty="0"/>
              <a:t> maintains all resource requests(containers) and all resources allocated by the cluster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16131" y="1828799"/>
            <a:ext cx="59269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Resource requests are stored in a priority queue and ordered according to their time-stamps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82632" y="2867891"/>
            <a:ext cx="58604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There is a host-to-resources map to store all allocated resource on each host in the cluster (For host-affinity)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16131" y="4133790"/>
            <a:ext cx="5752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This class is thread safe, and could be written concurrently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945633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87741"/>
            <a:ext cx="10515600" cy="1325563"/>
          </a:xfrm>
        </p:spPr>
        <p:txBody>
          <a:bodyPr/>
          <a:lstStyle/>
          <a:p>
            <a:r>
              <a:rPr lang="en-US" dirty="0"/>
              <a:t>Create ClusterBasedJobCoordinator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789470"/>
            <a:ext cx="41979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 Read the </a:t>
            </a:r>
            <a:r>
              <a:rPr lang="en-US" dirty="0" err="1"/>
              <a:t>CoordinatorSystemConfig</a:t>
            </a:r>
            <a:r>
              <a:rPr lang="en-US" dirty="0"/>
              <a:t> from the container’s environment variables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1787236"/>
            <a:ext cx="43309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2. Create </a:t>
            </a:r>
            <a:r>
              <a:rPr lang="en-US" dirty="0" err="1"/>
              <a:t>CoordinatorStreamManager</a:t>
            </a:r>
            <a:r>
              <a:rPr lang="en-US" dirty="0"/>
              <a:t> from </a:t>
            </a:r>
            <a:r>
              <a:rPr lang="en-US" altLang="zh-CN" dirty="0" err="1"/>
              <a:t>coordinatorSystemConfig</a:t>
            </a:r>
            <a:r>
              <a:rPr lang="en-US" altLang="zh-CN" dirty="0"/>
              <a:t> to read and write </a:t>
            </a:r>
            <a:r>
              <a:rPr lang="en-US" altLang="zh-CN" dirty="0" err="1"/>
              <a:t>CoordinatorSystemStream</a:t>
            </a:r>
            <a:r>
              <a:rPr lang="en-US" altLang="zh-CN" dirty="0"/>
              <a:t>(Consumer and Producer)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00099" y="3096282"/>
            <a:ext cx="39146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3. Read latest checkpoint </a:t>
            </a:r>
            <a:r>
              <a:rPr lang="en-US" dirty="0">
                <a:hlinkClick r:id="rId2" action="ppaction://hlinksldjump"/>
              </a:rPr>
              <a:t>SystemStreamPartition</a:t>
            </a:r>
            <a:r>
              <a:rPr lang="en-US" dirty="0"/>
              <a:t>-to-Task mapping from </a:t>
            </a:r>
            <a:r>
              <a:rPr lang="en-US" dirty="0" err="1"/>
              <a:t>CoordinatorSystemStream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63633" y="4027463"/>
            <a:ext cx="41147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4. Read the </a:t>
            </a:r>
            <a:r>
              <a:rPr lang="en-US" dirty="0" err="1"/>
              <a:t>ChangelogPartitionMapping</a:t>
            </a:r>
            <a:r>
              <a:rPr lang="en-US" dirty="0"/>
              <a:t> and combine it with SystemStreamPartition to build the </a:t>
            </a:r>
            <a:r>
              <a:rPr lang="en-US" dirty="0">
                <a:hlinkClick r:id="rId3" action="ppaction://hlinksldjump"/>
              </a:rPr>
              <a:t>JobModel</a:t>
            </a:r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108066" y="5401917"/>
            <a:ext cx="41147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5. </a:t>
            </a:r>
            <a:r>
              <a:rPr lang="en-US" dirty="0" err="1"/>
              <a:t>JobModelManager</a:t>
            </a:r>
            <a:r>
              <a:rPr lang="en-US" dirty="0"/>
              <a:t> start a web server to share the JobModel for tasks running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8E0BB567-49DB-4187-99F4-2F8520057D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7800" y="1435801"/>
            <a:ext cx="4955872" cy="1325563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6FD0DFCD-2826-407A-B3E5-90BBDECEC2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7800" y="752129"/>
            <a:ext cx="6125623" cy="721012"/>
          </a:xfrm>
          <a:prstGeom prst="rect">
            <a:avLst/>
          </a:prstGeom>
        </p:spPr>
      </p:pic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1E615EC2-48E9-466C-B6FB-090163F62D03}"/>
              </a:ext>
            </a:extLst>
          </p:cNvPr>
          <p:cNvCxnSpPr>
            <a:stCxn id="4" idx="3"/>
            <a:endCxn id="18" idx="1"/>
          </p:cNvCxnSpPr>
          <p:nvPr/>
        </p:nvCxnSpPr>
        <p:spPr>
          <a:xfrm flipV="1">
            <a:off x="4197927" y="1112635"/>
            <a:ext cx="105987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50848825-81B0-4D89-9E3E-30510714A5A9}"/>
              </a:ext>
            </a:extLst>
          </p:cNvPr>
          <p:cNvCxnSpPr>
            <a:stCxn id="5" idx="3"/>
          </p:cNvCxnSpPr>
          <p:nvPr/>
        </p:nvCxnSpPr>
        <p:spPr>
          <a:xfrm flipV="1">
            <a:off x="4330931" y="2315361"/>
            <a:ext cx="1054801" cy="720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图片 27">
            <a:extLst>
              <a:ext uri="{FF2B5EF4-FFF2-40B4-BE49-F238E27FC236}">
                <a16:creationId xmlns:a16="http://schemas.microsoft.com/office/drawing/2014/main" id="{2EA7CEEA-4512-4A61-B9E7-D43A933949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0120" y="4274628"/>
            <a:ext cx="4955871" cy="554904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6C41FFAE-BE59-4A8D-A0E5-5FFFA870DB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85447" y="2774124"/>
            <a:ext cx="5141424" cy="310405"/>
          </a:xfrm>
          <a:prstGeom prst="rect">
            <a:avLst/>
          </a:prstGeom>
        </p:spPr>
      </p:pic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F639F5D4-7E1E-4539-9D94-AA4DA4F23A2C}"/>
              </a:ext>
            </a:extLst>
          </p:cNvPr>
          <p:cNvCxnSpPr>
            <a:cxnSpLocks/>
            <a:endCxn id="28" idx="1"/>
          </p:cNvCxnSpPr>
          <p:nvPr/>
        </p:nvCxnSpPr>
        <p:spPr>
          <a:xfrm>
            <a:off x="3850547" y="4274628"/>
            <a:ext cx="2379573" cy="2774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D3BBFB86-421C-44BD-B4AE-8262265C683B}"/>
              </a:ext>
            </a:extLst>
          </p:cNvPr>
          <p:cNvCxnSpPr>
            <a:cxnSpLocks/>
          </p:cNvCxnSpPr>
          <p:nvPr/>
        </p:nvCxnSpPr>
        <p:spPr>
          <a:xfrm flipV="1">
            <a:off x="4031794" y="3050941"/>
            <a:ext cx="1353653" cy="5070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图片 46">
            <a:extLst>
              <a:ext uri="{FF2B5EF4-FFF2-40B4-BE49-F238E27FC236}">
                <a16:creationId xmlns:a16="http://schemas.microsoft.com/office/drawing/2014/main" id="{8BCCAC5B-385D-455D-AE7E-6D8C327A11D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85447" y="3299405"/>
            <a:ext cx="3991690" cy="877605"/>
          </a:xfrm>
          <a:prstGeom prst="rect">
            <a:avLst/>
          </a:prstGeom>
        </p:spPr>
      </p:pic>
      <p:cxnSp>
        <p:nvCxnSpPr>
          <p:cNvPr id="50" name="直接箭头连接符 49">
            <a:extLst>
              <a:ext uri="{FF2B5EF4-FFF2-40B4-BE49-F238E27FC236}">
                <a16:creationId xmlns:a16="http://schemas.microsoft.com/office/drawing/2014/main" id="{7B5E1016-CFA9-49EC-BA3F-644001E55263}"/>
              </a:ext>
            </a:extLst>
          </p:cNvPr>
          <p:cNvCxnSpPr>
            <a:cxnSpLocks/>
          </p:cNvCxnSpPr>
          <p:nvPr/>
        </p:nvCxnSpPr>
        <p:spPr>
          <a:xfrm flipH="1">
            <a:off x="8573935" y="3050941"/>
            <a:ext cx="1224407" cy="16720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箭头连接符 54">
            <a:extLst>
              <a:ext uri="{FF2B5EF4-FFF2-40B4-BE49-F238E27FC236}">
                <a16:creationId xmlns:a16="http://schemas.microsoft.com/office/drawing/2014/main" id="{7DDAE201-0761-4595-BE32-06CD0AAF4C5F}"/>
              </a:ext>
            </a:extLst>
          </p:cNvPr>
          <p:cNvCxnSpPr>
            <a:stCxn id="8" idx="3"/>
            <a:endCxn id="47" idx="1"/>
          </p:cNvCxnSpPr>
          <p:nvPr/>
        </p:nvCxnSpPr>
        <p:spPr>
          <a:xfrm>
            <a:off x="4014702" y="3557947"/>
            <a:ext cx="1370745" cy="1802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箭头连接符 56">
            <a:extLst>
              <a:ext uri="{FF2B5EF4-FFF2-40B4-BE49-F238E27FC236}">
                <a16:creationId xmlns:a16="http://schemas.microsoft.com/office/drawing/2014/main" id="{4159B7C3-9673-4AE2-A8E4-1751A6531B5E}"/>
              </a:ext>
            </a:extLst>
          </p:cNvPr>
          <p:cNvCxnSpPr>
            <a:cxnSpLocks/>
            <a:endCxn id="47" idx="1"/>
          </p:cNvCxnSpPr>
          <p:nvPr/>
        </p:nvCxnSpPr>
        <p:spPr>
          <a:xfrm flipV="1">
            <a:off x="3422708" y="3738208"/>
            <a:ext cx="1962739" cy="10478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图片 58">
            <a:extLst>
              <a:ext uri="{FF2B5EF4-FFF2-40B4-BE49-F238E27FC236}">
                <a16:creationId xmlns:a16="http://schemas.microsoft.com/office/drawing/2014/main" id="{57A96B9B-BA5C-437D-B787-DE54E504588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48765" y="4963995"/>
            <a:ext cx="3665054" cy="875389"/>
          </a:xfrm>
          <a:prstGeom prst="rect">
            <a:avLst/>
          </a:prstGeom>
        </p:spPr>
      </p:pic>
      <p:cxnSp>
        <p:nvCxnSpPr>
          <p:cNvPr id="74" name="直接箭头连接符 73">
            <a:extLst>
              <a:ext uri="{FF2B5EF4-FFF2-40B4-BE49-F238E27FC236}">
                <a16:creationId xmlns:a16="http://schemas.microsoft.com/office/drawing/2014/main" id="{62929B72-4A4F-4B79-B6C9-F2FD0D0E97F8}"/>
              </a:ext>
            </a:extLst>
          </p:cNvPr>
          <p:cNvCxnSpPr>
            <a:endCxn id="59" idx="1"/>
          </p:cNvCxnSpPr>
          <p:nvPr/>
        </p:nvCxnSpPr>
        <p:spPr>
          <a:xfrm>
            <a:off x="3422708" y="4786012"/>
            <a:ext cx="2126057" cy="6156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6" name="图片 75">
            <a:extLst>
              <a:ext uri="{FF2B5EF4-FFF2-40B4-BE49-F238E27FC236}">
                <a16:creationId xmlns:a16="http://schemas.microsoft.com/office/drawing/2014/main" id="{448FF2F3-52F8-45D6-8DA5-26E031B5AD9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21084" y="6251299"/>
            <a:ext cx="3665054" cy="513252"/>
          </a:xfrm>
          <a:prstGeom prst="rect">
            <a:avLst/>
          </a:prstGeom>
        </p:spPr>
      </p:pic>
      <p:cxnSp>
        <p:nvCxnSpPr>
          <p:cNvPr id="78" name="直接箭头连接符 77">
            <a:extLst>
              <a:ext uri="{FF2B5EF4-FFF2-40B4-BE49-F238E27FC236}">
                <a16:creationId xmlns:a16="http://schemas.microsoft.com/office/drawing/2014/main" id="{46859AA6-EB08-455A-B0DD-F090B692A91A}"/>
              </a:ext>
            </a:extLst>
          </p:cNvPr>
          <p:cNvCxnSpPr>
            <a:stCxn id="48" idx="3"/>
            <a:endCxn id="76" idx="1"/>
          </p:cNvCxnSpPr>
          <p:nvPr/>
        </p:nvCxnSpPr>
        <p:spPr>
          <a:xfrm>
            <a:off x="4222864" y="5725083"/>
            <a:ext cx="1298220" cy="7828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224006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C009BC-B8BD-496C-849C-1B5133301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580" y="-280827"/>
            <a:ext cx="10515600" cy="1325563"/>
          </a:xfrm>
        </p:spPr>
        <p:txBody>
          <a:bodyPr/>
          <a:lstStyle/>
          <a:p>
            <a:r>
              <a:rPr lang="en-US" altLang="zh-CN" dirty="0"/>
              <a:t>Read JobModel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06AF5A9-FDEC-44DF-AEB1-92C0314A98A0}"/>
              </a:ext>
            </a:extLst>
          </p:cNvPr>
          <p:cNvSpPr txBox="1"/>
          <p:nvPr/>
        </p:nvSpPr>
        <p:spPr>
          <a:xfrm>
            <a:off x="377505" y="805343"/>
            <a:ext cx="41693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3.Read latest checkpoint SSPS from </a:t>
            </a:r>
            <a:r>
              <a:rPr lang="en-US" altLang="zh-CN" dirty="0" err="1"/>
              <a:t>CoordinatorStream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DDA8E89-2FF0-4C42-A28B-779E63DE2C1D}"/>
              </a:ext>
            </a:extLst>
          </p:cNvPr>
          <p:cNvSpPr txBox="1"/>
          <p:nvPr/>
        </p:nvSpPr>
        <p:spPr>
          <a:xfrm>
            <a:off x="906010" y="1359395"/>
            <a:ext cx="36408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(1) Read the number of containers from </a:t>
            </a:r>
            <a:r>
              <a:rPr lang="en-US" altLang="zh-CN" dirty="0" err="1"/>
              <a:t>configs</a:t>
            </a:r>
            <a:r>
              <a:rPr lang="en-US" altLang="zh-CN" dirty="0"/>
              <a:t>. Create same number of Processors.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EFF1254-82DF-4A61-BACA-30D1F252AA31}"/>
              </a:ext>
            </a:extLst>
          </p:cNvPr>
          <p:cNvSpPr txBox="1"/>
          <p:nvPr/>
        </p:nvSpPr>
        <p:spPr>
          <a:xfrm>
            <a:off x="906009" y="2453698"/>
            <a:ext cx="36408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(2) Get the </a:t>
            </a:r>
            <a:r>
              <a:rPr lang="en-US" altLang="zh-CN" dirty="0">
                <a:hlinkClick r:id="rId2" action="ppaction://hlinksldjump"/>
              </a:rPr>
              <a:t>StreamMetadataCache</a:t>
            </a:r>
            <a:r>
              <a:rPr lang="en-US" altLang="zh-CN" dirty="0"/>
              <a:t> for all input </a:t>
            </a:r>
            <a:r>
              <a:rPr lang="en-US" altLang="zh-CN" dirty="0" err="1"/>
              <a:t>SystemStreams</a:t>
            </a:r>
            <a:r>
              <a:rPr lang="en-US" altLang="zh-CN" dirty="0"/>
              <a:t> from </a:t>
            </a:r>
            <a:r>
              <a:rPr lang="en-US" altLang="zh-CN" dirty="0" err="1"/>
              <a:t>CoordinatorSystemStream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1B41EE6-5B6A-4F07-B2ED-3371F617E714}"/>
              </a:ext>
            </a:extLst>
          </p:cNvPr>
          <p:cNvSpPr txBox="1"/>
          <p:nvPr/>
        </p:nvSpPr>
        <p:spPr>
          <a:xfrm>
            <a:off x="906008" y="3648949"/>
            <a:ext cx="36408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(3) Read all </a:t>
            </a:r>
            <a:r>
              <a:rPr lang="en-US" altLang="zh-CN" dirty="0">
                <a:hlinkClick r:id="rId2" action="ppaction://hlinksldjump"/>
              </a:rPr>
              <a:t>SystemStreamPartitions</a:t>
            </a:r>
            <a:r>
              <a:rPr lang="en-US" altLang="zh-CN" dirty="0"/>
              <a:t> from StreamMetadataCache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CA7E8C8-15F6-4CB1-B94F-AC8FE30AA4C8}"/>
              </a:ext>
            </a:extLst>
          </p:cNvPr>
          <p:cNvSpPr txBox="1"/>
          <p:nvPr/>
        </p:nvSpPr>
        <p:spPr>
          <a:xfrm>
            <a:off x="906008" y="4650973"/>
            <a:ext cx="40654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(4) Get the Grouper (</a:t>
            </a:r>
            <a:r>
              <a:rPr lang="en-US" altLang="zh-CN" dirty="0" err="1"/>
              <a:t>GroupByPartition</a:t>
            </a:r>
            <a:r>
              <a:rPr lang="en-US" altLang="zh-CN" dirty="0"/>
              <a:t>) according to </a:t>
            </a:r>
            <a:r>
              <a:rPr lang="en-US" altLang="zh-CN" dirty="0" err="1"/>
              <a:t>confgis</a:t>
            </a:r>
            <a:r>
              <a:rPr lang="en-US" altLang="zh-CN" dirty="0"/>
              <a:t>.  And use it to group </a:t>
            </a:r>
            <a:r>
              <a:rPr lang="en-US" altLang="zh-CN" dirty="0" err="1"/>
              <a:t>SystemStreamPartations</a:t>
            </a:r>
            <a:r>
              <a:rPr lang="en-US" altLang="zh-CN" dirty="0"/>
              <a:t> to Tasks</a:t>
            </a:r>
            <a:endParaRPr lang="zh-CN" altLang="en-US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46B0E17E-4FAD-4C88-B860-428E2E2C77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4696" y="352349"/>
            <a:ext cx="5086335" cy="840006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39A476ED-460F-4268-AF5B-F3E1644981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4696" y="13905"/>
            <a:ext cx="4704762" cy="295238"/>
          </a:xfrm>
          <a:prstGeom prst="rect">
            <a:avLst/>
          </a:prstGeom>
        </p:spPr>
      </p:pic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8DA36F8D-21B8-4592-AEF8-4ECB463D4CC7}"/>
              </a:ext>
            </a:extLst>
          </p:cNvPr>
          <p:cNvCxnSpPr>
            <a:cxnSpLocks/>
            <a:stCxn id="4" idx="3"/>
            <a:endCxn id="17" idx="1"/>
          </p:cNvCxnSpPr>
          <p:nvPr/>
        </p:nvCxnSpPr>
        <p:spPr>
          <a:xfrm flipV="1">
            <a:off x="4546833" y="161524"/>
            <a:ext cx="1117863" cy="16595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图片 19">
            <a:extLst>
              <a:ext uri="{FF2B5EF4-FFF2-40B4-BE49-F238E27FC236}">
                <a16:creationId xmlns:a16="http://schemas.microsoft.com/office/drawing/2014/main" id="{9835B438-B32C-4B01-8A4B-BF008E591B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0854" y="1193274"/>
            <a:ext cx="4513601" cy="1307679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199624B2-573D-40FE-A46C-D69DEA0A62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30854" y="5358167"/>
            <a:ext cx="3075750" cy="1264218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19F896DE-44DC-49C0-9376-6992212784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74455" y="2542427"/>
            <a:ext cx="4599007" cy="2774266"/>
          </a:xfrm>
          <a:prstGeom prst="rect">
            <a:avLst/>
          </a:prstGeom>
        </p:spPr>
      </p:pic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F3D0FDF7-9432-473B-8734-C391B58AC83F}"/>
              </a:ext>
            </a:extLst>
          </p:cNvPr>
          <p:cNvCxnSpPr>
            <a:stCxn id="5" idx="3"/>
          </p:cNvCxnSpPr>
          <p:nvPr/>
        </p:nvCxnSpPr>
        <p:spPr>
          <a:xfrm>
            <a:off x="4546832" y="2915363"/>
            <a:ext cx="1468074" cy="2509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0013718C-21D8-4904-93AE-AF8F8D8EB875}"/>
              </a:ext>
            </a:extLst>
          </p:cNvPr>
          <p:cNvCxnSpPr/>
          <p:nvPr/>
        </p:nvCxnSpPr>
        <p:spPr>
          <a:xfrm flipH="1">
            <a:off x="6803472" y="1128508"/>
            <a:ext cx="1551963" cy="1053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36F5B5B6-A3BA-4926-AE3A-2005BB1EDC21}"/>
              </a:ext>
            </a:extLst>
          </p:cNvPr>
          <p:cNvCxnSpPr/>
          <p:nvPr/>
        </p:nvCxnSpPr>
        <p:spPr>
          <a:xfrm flipH="1">
            <a:off x="6971251" y="1380237"/>
            <a:ext cx="687898" cy="42844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66895A0E-F065-4C6E-8B1A-86EEED209420}"/>
              </a:ext>
            </a:extLst>
          </p:cNvPr>
          <p:cNvCxnSpPr/>
          <p:nvPr/>
        </p:nvCxnSpPr>
        <p:spPr>
          <a:xfrm flipH="1" flipV="1">
            <a:off x="6399108" y="3166358"/>
            <a:ext cx="83052" cy="28239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84002C82-22CD-4156-9FE1-15A1A6E80090}"/>
              </a:ext>
            </a:extLst>
          </p:cNvPr>
          <p:cNvCxnSpPr>
            <a:stCxn id="7" idx="3"/>
            <a:endCxn id="22" idx="1"/>
          </p:cNvCxnSpPr>
          <p:nvPr/>
        </p:nvCxnSpPr>
        <p:spPr>
          <a:xfrm>
            <a:off x="4546831" y="3972115"/>
            <a:ext cx="1384023" cy="20181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图片 41">
            <a:extLst>
              <a:ext uri="{FF2B5EF4-FFF2-40B4-BE49-F238E27FC236}">
                <a16:creationId xmlns:a16="http://schemas.microsoft.com/office/drawing/2014/main" id="{4AB9E46E-E2D8-4CAB-B56C-2E2A6F1DEF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04469" y="5902603"/>
            <a:ext cx="4225409" cy="443366"/>
          </a:xfrm>
          <a:prstGeom prst="rect">
            <a:avLst/>
          </a:prstGeom>
        </p:spPr>
      </p:pic>
      <p:cxnSp>
        <p:nvCxnSpPr>
          <p:cNvPr id="48" name="直接箭头连接符 47">
            <a:extLst>
              <a:ext uri="{FF2B5EF4-FFF2-40B4-BE49-F238E27FC236}">
                <a16:creationId xmlns:a16="http://schemas.microsoft.com/office/drawing/2014/main" id="{18E993B7-EDC1-4EBF-8B3F-E644EEE35C17}"/>
              </a:ext>
            </a:extLst>
          </p:cNvPr>
          <p:cNvCxnSpPr>
            <a:cxnSpLocks/>
            <a:stCxn id="8" idx="2"/>
          </p:cNvCxnSpPr>
          <p:nvPr/>
        </p:nvCxnSpPr>
        <p:spPr>
          <a:xfrm flipH="1">
            <a:off x="2533475" y="5574303"/>
            <a:ext cx="405272" cy="6838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501554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C009BC-B8BD-496C-849C-1B5133301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580" y="-280827"/>
            <a:ext cx="10515600" cy="1325563"/>
          </a:xfrm>
        </p:spPr>
        <p:txBody>
          <a:bodyPr/>
          <a:lstStyle/>
          <a:p>
            <a:r>
              <a:rPr lang="en-US" altLang="zh-CN" dirty="0"/>
              <a:t>Read JobModel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06AF5A9-FDEC-44DF-AEB1-92C0314A98A0}"/>
              </a:ext>
            </a:extLst>
          </p:cNvPr>
          <p:cNvSpPr txBox="1"/>
          <p:nvPr/>
        </p:nvSpPr>
        <p:spPr>
          <a:xfrm>
            <a:off x="377505" y="805343"/>
            <a:ext cx="4169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4.Build JobModel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DDA8E89-2FF0-4C42-A28B-779E63DE2C1D}"/>
              </a:ext>
            </a:extLst>
          </p:cNvPr>
          <p:cNvSpPr txBox="1"/>
          <p:nvPr/>
        </p:nvSpPr>
        <p:spPr>
          <a:xfrm>
            <a:off x="906010" y="1359395"/>
            <a:ext cx="41815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(5) Create </a:t>
            </a:r>
            <a:r>
              <a:rPr lang="en-US" altLang="zh-CN" dirty="0" err="1"/>
              <a:t>ChangelogStreamManager</a:t>
            </a:r>
            <a:r>
              <a:rPr lang="en-US" altLang="zh-CN" dirty="0"/>
              <a:t>. Use it to read the </a:t>
            </a:r>
            <a:r>
              <a:rPr lang="en-US" altLang="zh-CN" dirty="0" err="1"/>
              <a:t>TaskName</a:t>
            </a:r>
            <a:r>
              <a:rPr lang="en-US" altLang="zh-CN" dirty="0"/>
              <a:t>-to-Partition mapping from </a:t>
            </a:r>
            <a:r>
              <a:rPr lang="en-US" altLang="zh-CN" dirty="0" err="1"/>
              <a:t>CoordinatorSystemStream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EFF1254-82DF-4A61-BACA-30D1F252AA31}"/>
              </a:ext>
            </a:extLst>
          </p:cNvPr>
          <p:cNvSpPr txBox="1"/>
          <p:nvPr/>
        </p:nvSpPr>
        <p:spPr>
          <a:xfrm>
            <a:off x="906009" y="2453698"/>
            <a:ext cx="40971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(6)Combine the </a:t>
            </a:r>
            <a:r>
              <a:rPr lang="en-US" altLang="zh-CN" dirty="0" err="1"/>
              <a:t>Changlog</a:t>
            </a:r>
            <a:r>
              <a:rPr lang="en-US" altLang="zh-CN" dirty="0"/>
              <a:t> </a:t>
            </a:r>
            <a:r>
              <a:rPr lang="en-US" altLang="zh-CN" dirty="0" err="1"/>
              <a:t>TaskName</a:t>
            </a:r>
            <a:r>
              <a:rPr lang="en-US" altLang="zh-CN" dirty="0"/>
              <a:t>-Partition mapping with Task-SSP mapping, get the </a:t>
            </a:r>
            <a:r>
              <a:rPr lang="en-US" altLang="zh-CN" dirty="0">
                <a:hlinkClick r:id="rId2" action="ppaction://hlinksldjump"/>
              </a:rPr>
              <a:t>TaskModel</a:t>
            </a:r>
            <a:r>
              <a:rPr lang="en-US" altLang="zh-CN" dirty="0"/>
              <a:t> for each task.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1B41EE6-5B6A-4F07-B2ED-3371F617E714}"/>
              </a:ext>
            </a:extLst>
          </p:cNvPr>
          <p:cNvSpPr txBox="1"/>
          <p:nvPr/>
        </p:nvSpPr>
        <p:spPr>
          <a:xfrm>
            <a:off x="906008" y="3648949"/>
            <a:ext cx="443360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(7) Create the </a:t>
            </a:r>
            <a:r>
              <a:rPr lang="en-US" altLang="zh-CN" dirty="0">
                <a:hlinkClick r:id="rId3" action="ppaction://hlinksldjump"/>
              </a:rPr>
              <a:t>ContainerGrouper</a:t>
            </a:r>
            <a:r>
              <a:rPr lang="en-US" altLang="zh-CN" dirty="0"/>
              <a:t> according to configs. Use the ContainerGrouper to group the </a:t>
            </a:r>
            <a:r>
              <a:rPr lang="en-US" altLang="zh-CN" dirty="0" err="1"/>
              <a:t>TaskModels</a:t>
            </a:r>
            <a:r>
              <a:rPr lang="en-US" altLang="zh-CN" dirty="0"/>
              <a:t> with containers and get the </a:t>
            </a:r>
            <a:r>
              <a:rPr lang="en-US" altLang="zh-CN" dirty="0">
                <a:hlinkClick r:id="rId2" action="ppaction://hlinksldjump"/>
              </a:rPr>
              <a:t>ContainerModel</a:t>
            </a:r>
            <a:r>
              <a:rPr lang="en-US" altLang="zh-CN" dirty="0"/>
              <a:t> for each container(If host-affinity enabled, use balance method instead of group)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CA7E8C8-15F6-4CB1-B94F-AC8FE30AA4C8}"/>
              </a:ext>
            </a:extLst>
          </p:cNvPr>
          <p:cNvSpPr txBox="1"/>
          <p:nvPr/>
        </p:nvSpPr>
        <p:spPr>
          <a:xfrm>
            <a:off x="913257" y="5592853"/>
            <a:ext cx="42812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(8) Build the </a:t>
            </a:r>
            <a:r>
              <a:rPr lang="en-US" altLang="zh-CN" dirty="0">
                <a:hlinkClick r:id="rId2" action="ppaction://hlinksldjump"/>
              </a:rPr>
              <a:t>JobModel</a:t>
            </a:r>
            <a:r>
              <a:rPr lang="en-US" altLang="zh-CN" dirty="0"/>
              <a:t> using </a:t>
            </a:r>
            <a:r>
              <a:rPr lang="en-US" altLang="zh-CN" dirty="0" err="1"/>
              <a:t>ContainerModels</a:t>
            </a:r>
            <a:r>
              <a:rPr lang="en-US" altLang="zh-CN" dirty="0"/>
              <a:t> and configs.(If host-affinity enabled, also use </a:t>
            </a:r>
            <a:r>
              <a:rPr lang="en-US" altLang="zh-CN" dirty="0" err="1"/>
              <a:t>LocalityManager</a:t>
            </a:r>
            <a:r>
              <a:rPr lang="en-US" altLang="zh-CN" dirty="0"/>
              <a:t>)</a:t>
            </a:r>
            <a:endParaRPr lang="zh-CN" altLang="en-US" dirty="0"/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BB42FCB0-825D-4076-823B-60287043F1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700859"/>
            <a:ext cx="5349996" cy="1181168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AD3AE901-FC08-4106-B8C0-BD6B20BE6D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49380" y="45548"/>
            <a:ext cx="6483903" cy="442246"/>
          </a:xfrm>
          <a:prstGeom prst="rect">
            <a:avLst/>
          </a:prstGeom>
        </p:spPr>
      </p:pic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F66B9CA1-4D96-4BA8-B312-EC0DD9BAA45B}"/>
              </a:ext>
            </a:extLst>
          </p:cNvPr>
          <p:cNvCxnSpPr>
            <a:cxnSpLocks/>
          </p:cNvCxnSpPr>
          <p:nvPr/>
        </p:nvCxnSpPr>
        <p:spPr>
          <a:xfrm flipV="1">
            <a:off x="4915949" y="428938"/>
            <a:ext cx="5691231" cy="13921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52588FA8-4E53-406D-B707-EA73B87EEDF7}"/>
              </a:ext>
            </a:extLst>
          </p:cNvPr>
          <p:cNvCxnSpPr/>
          <p:nvPr/>
        </p:nvCxnSpPr>
        <p:spPr>
          <a:xfrm flipV="1">
            <a:off x="4941116" y="1074524"/>
            <a:ext cx="1233181" cy="978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图片 27">
            <a:extLst>
              <a:ext uri="{FF2B5EF4-FFF2-40B4-BE49-F238E27FC236}">
                <a16:creationId xmlns:a16="http://schemas.microsoft.com/office/drawing/2014/main" id="{76EC3022-5177-4B90-AF8E-1E62D00531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1970399"/>
            <a:ext cx="4795602" cy="1761152"/>
          </a:xfrm>
          <a:prstGeom prst="rect">
            <a:avLst/>
          </a:prstGeom>
        </p:spPr>
      </p:pic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5D64F77C-B2EC-4B52-BF74-B6C15675F893}"/>
              </a:ext>
            </a:extLst>
          </p:cNvPr>
          <p:cNvCxnSpPr>
            <a:cxnSpLocks/>
            <a:stCxn id="5" idx="3"/>
          </p:cNvCxnSpPr>
          <p:nvPr/>
        </p:nvCxnSpPr>
        <p:spPr>
          <a:xfrm flipV="1">
            <a:off x="5003138" y="2713635"/>
            <a:ext cx="1171159" cy="2017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图片 37">
            <a:extLst>
              <a:ext uri="{FF2B5EF4-FFF2-40B4-BE49-F238E27FC236}">
                <a16:creationId xmlns:a16="http://schemas.microsoft.com/office/drawing/2014/main" id="{72AFE911-BB16-48ED-9349-E133BC8F7B9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0" y="3825263"/>
            <a:ext cx="5146158" cy="1401697"/>
          </a:xfrm>
          <a:prstGeom prst="rect">
            <a:avLst/>
          </a:prstGeom>
        </p:spPr>
      </p:pic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DB303E09-DC41-4545-8F57-6FFDAF3DEDB5}"/>
              </a:ext>
            </a:extLst>
          </p:cNvPr>
          <p:cNvCxnSpPr>
            <a:stCxn id="7" idx="3"/>
          </p:cNvCxnSpPr>
          <p:nvPr/>
        </p:nvCxnSpPr>
        <p:spPr>
          <a:xfrm flipV="1">
            <a:off x="5339611" y="4392186"/>
            <a:ext cx="834686" cy="1339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箭头连接符 41">
            <a:extLst>
              <a:ext uri="{FF2B5EF4-FFF2-40B4-BE49-F238E27FC236}">
                <a16:creationId xmlns:a16="http://schemas.microsoft.com/office/drawing/2014/main" id="{3B054347-1503-4EE6-BFBC-2CD444609B95}"/>
              </a:ext>
            </a:extLst>
          </p:cNvPr>
          <p:cNvCxnSpPr/>
          <p:nvPr/>
        </p:nvCxnSpPr>
        <p:spPr>
          <a:xfrm>
            <a:off x="5194502" y="4009938"/>
            <a:ext cx="901498" cy="587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箭头连接符 44">
            <a:extLst>
              <a:ext uri="{FF2B5EF4-FFF2-40B4-BE49-F238E27FC236}">
                <a16:creationId xmlns:a16="http://schemas.microsoft.com/office/drawing/2014/main" id="{5C471A9D-A6AD-47CE-9131-35E5F03FCAF8}"/>
              </a:ext>
            </a:extLst>
          </p:cNvPr>
          <p:cNvCxnSpPr/>
          <p:nvPr/>
        </p:nvCxnSpPr>
        <p:spPr>
          <a:xfrm flipV="1">
            <a:off x="4639112" y="4949505"/>
            <a:ext cx="1535185" cy="10402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图片 45">
            <a:extLst>
              <a:ext uri="{FF2B5EF4-FFF2-40B4-BE49-F238E27FC236}">
                <a16:creationId xmlns:a16="http://schemas.microsoft.com/office/drawing/2014/main" id="{38FB2386-F1E2-4E41-9A75-437473CB7B2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04909" y="5186186"/>
            <a:ext cx="2809542" cy="1504401"/>
          </a:xfrm>
          <a:prstGeom prst="rect">
            <a:avLst/>
          </a:prstGeom>
        </p:spPr>
      </p:pic>
      <p:cxnSp>
        <p:nvCxnSpPr>
          <p:cNvPr id="49" name="直接箭头连接符 48">
            <a:extLst>
              <a:ext uri="{FF2B5EF4-FFF2-40B4-BE49-F238E27FC236}">
                <a16:creationId xmlns:a16="http://schemas.microsoft.com/office/drawing/2014/main" id="{6F94AB95-BF0B-400D-A2E5-BFBFADA3F030}"/>
              </a:ext>
            </a:extLst>
          </p:cNvPr>
          <p:cNvCxnSpPr/>
          <p:nvPr/>
        </p:nvCxnSpPr>
        <p:spPr>
          <a:xfrm flipV="1">
            <a:off x="4639112" y="5226960"/>
            <a:ext cx="2291574" cy="7627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431713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2921D2-579D-46B7-96E4-FF2204B7F8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88548"/>
            <a:ext cx="10515600" cy="1325563"/>
          </a:xfrm>
        </p:spPr>
        <p:txBody>
          <a:bodyPr/>
          <a:lstStyle/>
          <a:p>
            <a:r>
              <a:rPr lang="en-US" altLang="zh-CN" dirty="0"/>
              <a:t>Create ClusterBasedJobCoordinator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F55EA12-CBCE-4D7F-97D8-F2088606A259}"/>
              </a:ext>
            </a:extLst>
          </p:cNvPr>
          <p:cNvSpPr txBox="1"/>
          <p:nvPr/>
        </p:nvSpPr>
        <p:spPr>
          <a:xfrm>
            <a:off x="354165" y="734433"/>
            <a:ext cx="45044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6. </a:t>
            </a:r>
            <a:r>
              <a:rPr lang="en-US" altLang="ja-JP" dirty="0"/>
              <a:t>Create </a:t>
            </a:r>
            <a:r>
              <a:rPr lang="en-US" altLang="ja-JP" dirty="0" err="1"/>
              <a:t>PartitionMonitor</a:t>
            </a:r>
            <a:r>
              <a:rPr lang="en-US" altLang="ja-JP" dirty="0"/>
              <a:t>, which will monitor the </a:t>
            </a:r>
            <a:r>
              <a:rPr lang="en-US" altLang="ja-JP" dirty="0" err="1"/>
              <a:t>SystemStream</a:t>
            </a:r>
            <a:r>
              <a:rPr lang="en-US" altLang="ja-JP" dirty="0"/>
              <a:t> and throw Exception to YARN when </a:t>
            </a:r>
            <a:r>
              <a:rPr lang="en-US" altLang="ja-JP" dirty="0" err="1"/>
              <a:t>SystemStream’s</a:t>
            </a:r>
            <a:r>
              <a:rPr lang="en-US" altLang="ja-JP" dirty="0"/>
              <a:t> partition number changing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0C43A5C-A426-413F-86FF-1B246637933A}"/>
              </a:ext>
            </a:extLst>
          </p:cNvPr>
          <p:cNvSpPr txBox="1"/>
          <p:nvPr/>
        </p:nvSpPr>
        <p:spPr>
          <a:xfrm>
            <a:off x="348378" y="1846205"/>
            <a:ext cx="46166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7. Create </a:t>
            </a:r>
            <a:r>
              <a:rPr lang="en-US" altLang="zh-CN" dirty="0" err="1"/>
              <a:t>ContainerProcessManager</a:t>
            </a:r>
            <a:r>
              <a:rPr lang="en-US" altLang="zh-CN" dirty="0"/>
              <a:t>, which create the </a:t>
            </a:r>
            <a:r>
              <a:rPr lang="en-US" altLang="zh-CN" dirty="0" err="1"/>
              <a:t>ClusterResourceManager</a:t>
            </a:r>
            <a:r>
              <a:rPr lang="en-US" altLang="zh-CN" dirty="0"/>
              <a:t>(</a:t>
            </a:r>
            <a:r>
              <a:rPr lang="en-US" altLang="zh-CN" dirty="0" err="1"/>
              <a:t>YarnClusterResourceManager</a:t>
            </a:r>
            <a:r>
              <a:rPr lang="en-US" altLang="zh-CN" dirty="0"/>
              <a:t>) and </a:t>
            </a:r>
            <a:r>
              <a:rPr lang="en-US" altLang="zh-CN" dirty="0" err="1"/>
              <a:t>ContainerAllocator</a:t>
            </a:r>
            <a:r>
              <a:rPr lang="en-US" altLang="zh-CN" dirty="0"/>
              <a:t> according </a:t>
            </a:r>
            <a:r>
              <a:rPr lang="en-US" altLang="zh-CN" dirty="0" err="1"/>
              <a:t>configs</a:t>
            </a:r>
            <a:r>
              <a:rPr lang="en-US" altLang="zh-CN" dirty="0"/>
              <a:t>. </a:t>
            </a:r>
            <a:r>
              <a:rPr lang="en-US" altLang="zh-CN" dirty="0" err="1"/>
              <a:t>ContainerProcessManager</a:t>
            </a:r>
            <a:r>
              <a:rPr lang="en-US" altLang="zh-CN" dirty="0"/>
              <a:t> will start the </a:t>
            </a:r>
            <a:r>
              <a:rPr lang="en-US" altLang="zh-CN" dirty="0" err="1"/>
              <a:t>ContainerAllocator</a:t>
            </a:r>
            <a:r>
              <a:rPr lang="en-US" altLang="zh-CN" dirty="0"/>
              <a:t> on a new thread</a:t>
            </a:r>
            <a:endParaRPr lang="zh-CN" altLang="en-US" dirty="0"/>
          </a:p>
        </p:txBody>
      </p:sp>
      <p:sp>
        <p:nvSpPr>
          <p:cNvPr id="20" name="文本框 12">
            <a:extLst>
              <a:ext uri="{FF2B5EF4-FFF2-40B4-BE49-F238E27FC236}">
                <a16:creationId xmlns:a16="http://schemas.microsoft.com/office/drawing/2014/main" id="{50C43A5C-A426-413F-86FF-1B246637933A}"/>
              </a:ext>
            </a:extLst>
          </p:cNvPr>
          <p:cNvSpPr txBox="1"/>
          <p:nvPr/>
        </p:nvSpPr>
        <p:spPr>
          <a:xfrm>
            <a:off x="356460" y="3604427"/>
            <a:ext cx="46166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8. </a:t>
            </a:r>
            <a:r>
              <a:rPr lang="en-US" altLang="zh-CN" dirty="0" err="1"/>
              <a:t>ContainerAllocator</a:t>
            </a:r>
            <a:r>
              <a:rPr lang="en-US" altLang="zh-CN" dirty="0"/>
              <a:t> will maintain </a:t>
            </a:r>
            <a:r>
              <a:rPr lang="en-US" altLang="zh-CN" dirty="0">
                <a:hlinkClick r:id="rId2" action="ppaction://hlinksldjump"/>
              </a:rPr>
              <a:t>ResourceRequestState</a:t>
            </a:r>
            <a:r>
              <a:rPr lang="en-US" altLang="zh-CN" dirty="0"/>
              <a:t> to store information about resource requests(container) and resource allocated by the cluster.</a:t>
            </a:r>
            <a:endParaRPr lang="zh-CN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339046" y="5692339"/>
            <a:ext cx="46166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ContainerAllocator</a:t>
            </a:r>
            <a:r>
              <a:rPr lang="en-US" dirty="0"/>
              <a:t> use </a:t>
            </a:r>
            <a:r>
              <a:rPr lang="en-US" dirty="0" err="1"/>
              <a:t>YarnClusterResourceManager</a:t>
            </a:r>
            <a:r>
              <a:rPr lang="en-US" dirty="0"/>
              <a:t> to interact with YARN(send requests; receive resource allocated by YARN; run containers on nodes)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339046" y="4925382"/>
            <a:ext cx="45953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9. </a:t>
            </a:r>
            <a:r>
              <a:rPr lang="en-US" dirty="0" err="1"/>
              <a:t>ContainerAllocator</a:t>
            </a:r>
            <a:r>
              <a:rPr lang="en-US" dirty="0"/>
              <a:t> keeps run containers on allocated resource until it shutdown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1699" y="734433"/>
            <a:ext cx="4552950" cy="2095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7775" y="943983"/>
            <a:ext cx="4251527" cy="159036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4417" y="2505474"/>
            <a:ext cx="4094885" cy="524345"/>
          </a:xfrm>
          <a:prstGeom prst="rect">
            <a:avLst/>
          </a:prstGeom>
        </p:spPr>
      </p:pic>
      <p:cxnSp>
        <p:nvCxnSpPr>
          <p:cNvPr id="8" name="Straight Arrow Connector 7"/>
          <p:cNvCxnSpPr>
            <a:endCxn id="4" idx="1"/>
          </p:cNvCxnSpPr>
          <p:nvPr/>
        </p:nvCxnSpPr>
        <p:spPr>
          <a:xfrm flipV="1">
            <a:off x="4605251" y="839208"/>
            <a:ext cx="1026448" cy="2978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4643561" y="1137015"/>
            <a:ext cx="1208599" cy="7977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76355" y="3090827"/>
            <a:ext cx="5295900" cy="323850"/>
          </a:xfrm>
          <a:prstGeom prst="rect">
            <a:avLst/>
          </a:prstGeom>
        </p:spPr>
      </p:pic>
      <p:cxnSp>
        <p:nvCxnSpPr>
          <p:cNvPr id="14" name="Straight Arrow Connector 13"/>
          <p:cNvCxnSpPr>
            <a:endCxn id="11" idx="1"/>
          </p:cNvCxnSpPr>
          <p:nvPr/>
        </p:nvCxnSpPr>
        <p:spPr>
          <a:xfrm>
            <a:off x="4858636" y="2832159"/>
            <a:ext cx="617719" cy="4205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414677"/>
            <a:ext cx="5596932" cy="2066960"/>
          </a:xfrm>
          <a:prstGeom prst="rect">
            <a:avLst/>
          </a:prstGeom>
        </p:spPr>
      </p:pic>
      <p:cxnSp>
        <p:nvCxnSpPr>
          <p:cNvPr id="18" name="Straight Arrow Connector 17"/>
          <p:cNvCxnSpPr/>
          <p:nvPr/>
        </p:nvCxnSpPr>
        <p:spPr>
          <a:xfrm>
            <a:off x="4858636" y="2857743"/>
            <a:ext cx="993524" cy="14565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31699" y="5437592"/>
            <a:ext cx="4832692" cy="509493"/>
          </a:xfrm>
          <a:prstGeom prst="rect">
            <a:avLst/>
          </a:prstGeom>
        </p:spPr>
      </p:pic>
      <p:cxnSp>
        <p:nvCxnSpPr>
          <p:cNvPr id="24" name="Straight Arrow Connector 23"/>
          <p:cNvCxnSpPr/>
          <p:nvPr/>
        </p:nvCxnSpPr>
        <p:spPr>
          <a:xfrm>
            <a:off x="4272742" y="4339889"/>
            <a:ext cx="2527069" cy="13524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31699" y="5947085"/>
            <a:ext cx="2047728" cy="1183587"/>
          </a:xfrm>
          <a:prstGeom prst="rect">
            <a:avLst/>
          </a:prstGeom>
        </p:spPr>
      </p:pic>
      <p:cxnSp>
        <p:nvCxnSpPr>
          <p:cNvPr id="27" name="Straight Arrow Connector 26"/>
          <p:cNvCxnSpPr>
            <a:stCxn id="38" idx="3"/>
            <a:endCxn id="25" idx="1"/>
          </p:cNvCxnSpPr>
          <p:nvPr/>
        </p:nvCxnSpPr>
        <p:spPr>
          <a:xfrm>
            <a:off x="4934436" y="5248548"/>
            <a:ext cx="697263" cy="12903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248273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97DF1EF-5FC2-4F95-8091-BED508D961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28600"/>
            <a:ext cx="10515600" cy="1325563"/>
          </a:xfrm>
        </p:spPr>
        <p:txBody>
          <a:bodyPr/>
          <a:lstStyle/>
          <a:p>
            <a:r>
              <a:rPr lang="en-US" altLang="zh-CN" dirty="0" err="1"/>
              <a:t>ContainerAllocator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D43EB1B-FC20-43ED-8103-F2B0A6B9A74F}"/>
              </a:ext>
            </a:extLst>
          </p:cNvPr>
          <p:cNvSpPr txBox="1"/>
          <p:nvPr/>
        </p:nvSpPr>
        <p:spPr>
          <a:xfrm>
            <a:off x="190500" y="1096963"/>
            <a:ext cx="43307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9. </a:t>
            </a:r>
            <a:r>
              <a:rPr lang="en-US" altLang="zh-CN" dirty="0" err="1"/>
              <a:t>ContainerAllocator</a:t>
            </a:r>
            <a:r>
              <a:rPr lang="en-US" altLang="zh-CN" dirty="0"/>
              <a:t> will keeps doing following things until it shutdown:</a:t>
            </a:r>
          </a:p>
          <a:p>
            <a:endParaRPr lang="en-US" altLang="zh-CN" dirty="0"/>
          </a:p>
          <a:p>
            <a:r>
              <a:rPr lang="en-US" altLang="zh-CN" dirty="0"/>
              <a:t>1)Check </a:t>
            </a:r>
            <a:r>
              <a:rPr lang="en-US" altLang="zh-CN" dirty="0">
                <a:hlinkClick r:id="rId2" action="ppaction://hlinksldjump"/>
              </a:rPr>
              <a:t>ResourceRequestState</a:t>
            </a:r>
            <a:r>
              <a:rPr lang="en-US" altLang="zh-CN" dirty="0"/>
              <a:t> to find next pending resource request(container) and hosts still have available resource</a:t>
            </a:r>
          </a:p>
          <a:p>
            <a:endParaRPr lang="en-US" altLang="zh-CN" dirty="0"/>
          </a:p>
          <a:p>
            <a:r>
              <a:rPr lang="en-US" altLang="zh-CN" dirty="0"/>
              <a:t>2)Use </a:t>
            </a:r>
            <a:r>
              <a:rPr lang="en-US" altLang="zh-CN" dirty="0" err="1"/>
              <a:t>YarnClusterResourceManager</a:t>
            </a:r>
            <a:r>
              <a:rPr lang="en-US" altLang="zh-CN" dirty="0"/>
              <a:t> to run the resource request(container) on the host which have available resource</a:t>
            </a:r>
          </a:p>
          <a:p>
            <a:endParaRPr lang="en-US" altLang="zh-CN" dirty="0"/>
          </a:p>
          <a:p>
            <a:r>
              <a:rPr lang="en-US" altLang="zh-CN" dirty="0"/>
              <a:t>3)If no more pending resource request, release  allocated extra resources</a:t>
            </a:r>
          </a:p>
          <a:p>
            <a:endParaRPr lang="en-US" altLang="zh-CN" dirty="0"/>
          </a:p>
          <a:p>
            <a:r>
              <a:rPr lang="en-US" altLang="zh-CN" dirty="0"/>
              <a:t>4)Sleep for </a:t>
            </a:r>
            <a:r>
              <a:rPr lang="en-US" altLang="zh-CN" dirty="0" err="1"/>
              <a:t>time_interval</a:t>
            </a:r>
            <a:r>
              <a:rPr lang="en-US" altLang="zh-CN" dirty="0"/>
              <a:t> to wait the cluster allocate resource</a:t>
            </a:r>
            <a:endParaRPr lang="zh-CN" alt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9384" y="2539510"/>
            <a:ext cx="5867400" cy="1076325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>
            <a:off x="4189615" y="2422526"/>
            <a:ext cx="1817366" cy="2542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1787" y="3469272"/>
            <a:ext cx="5192250" cy="3214250"/>
          </a:xfrm>
          <a:prstGeom prst="rect">
            <a:avLst/>
          </a:prstGeom>
        </p:spPr>
      </p:pic>
      <p:cxnSp>
        <p:nvCxnSpPr>
          <p:cNvPr id="13" name="Straight Arrow Connector 12"/>
          <p:cNvCxnSpPr>
            <a:endCxn id="6" idx="1"/>
          </p:cNvCxnSpPr>
          <p:nvPr/>
        </p:nvCxnSpPr>
        <p:spPr>
          <a:xfrm flipV="1">
            <a:off x="4305993" y="3077673"/>
            <a:ext cx="1673391" cy="2814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4244809" y="3359120"/>
            <a:ext cx="1734575" cy="11879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4217212" y="3359120"/>
            <a:ext cx="1823356" cy="30333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46173" y="-168520"/>
            <a:ext cx="4800600" cy="2647950"/>
          </a:xfrm>
          <a:prstGeom prst="rect">
            <a:avLst/>
          </a:prstGeom>
        </p:spPr>
      </p:pic>
      <p:cxnSp>
        <p:nvCxnSpPr>
          <p:cNvPr id="21" name="Straight Arrow Connector 20"/>
          <p:cNvCxnSpPr/>
          <p:nvPr/>
        </p:nvCxnSpPr>
        <p:spPr>
          <a:xfrm flipV="1">
            <a:off x="4217212" y="434181"/>
            <a:ext cx="1984083" cy="1988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V="1">
            <a:off x="4081549" y="822400"/>
            <a:ext cx="2119746" cy="35750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V="1">
            <a:off x="4438996" y="1106724"/>
            <a:ext cx="1695797" cy="41103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26001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E99EFF-5228-4750-AAC5-C06AF3C1F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94944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/>
      <a:lstStyle/>
      <a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36025</TotalTime>
  <Words>7691</Words>
  <Application>Microsoft Office PowerPoint</Application>
  <PresentationFormat>Widescreen</PresentationFormat>
  <Paragraphs>1709</Paragraphs>
  <Slides>140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140</vt:i4>
      </vt:variant>
    </vt:vector>
  </HeadingPairs>
  <TitlesOfParts>
    <vt:vector size="148" baseType="lpstr">
      <vt:lpstr>等线</vt:lpstr>
      <vt:lpstr>等线 Light</vt:lpstr>
      <vt:lpstr>游ゴシック</vt:lpstr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Index</vt:lpstr>
      <vt:lpstr>YARN</vt:lpstr>
      <vt:lpstr>PowerPoint Presentation</vt:lpstr>
      <vt:lpstr>PowerPoint Presentation</vt:lpstr>
      <vt:lpstr>PowerPoint Presentation</vt:lpstr>
      <vt:lpstr>Concepts</vt:lpstr>
      <vt:lpstr>Concepts</vt:lpstr>
      <vt:lpstr>Concepts</vt:lpstr>
      <vt:lpstr>Concepts</vt:lpstr>
      <vt:lpstr>Architecture</vt:lpstr>
      <vt:lpstr>Architecture</vt:lpstr>
      <vt:lpstr>Architecture</vt:lpstr>
      <vt:lpstr>Wikipedia Application</vt:lpstr>
      <vt:lpstr>Wikipedia Application</vt:lpstr>
      <vt:lpstr>Wikipedia Application</vt:lpstr>
      <vt:lpstr>Deployment and example</vt:lpstr>
      <vt:lpstr>Index</vt:lpstr>
      <vt:lpstr>Complete Abstract</vt:lpstr>
      <vt:lpstr>Submit Application</vt:lpstr>
      <vt:lpstr>Configuration file example</vt:lpstr>
      <vt:lpstr>ApplicationRunnerMain</vt:lpstr>
      <vt:lpstr>ApplicationRunnerMain</vt:lpstr>
      <vt:lpstr>RemoteApplicationRunner</vt:lpstr>
      <vt:lpstr>RemoteApplicationRunner</vt:lpstr>
      <vt:lpstr>StreamManager</vt:lpstr>
      <vt:lpstr>Build StreamGraph</vt:lpstr>
      <vt:lpstr>StreamGraph</vt:lpstr>
      <vt:lpstr>StreamGraph</vt:lpstr>
      <vt:lpstr>StreamGraph</vt:lpstr>
      <vt:lpstr>StreamGraph</vt:lpstr>
      <vt:lpstr>StreamGraph</vt:lpstr>
      <vt:lpstr>RemoteApplicationRunner</vt:lpstr>
      <vt:lpstr>Build StreamGraph</vt:lpstr>
      <vt:lpstr>StreamGraph to JobGraph</vt:lpstr>
      <vt:lpstr>Build StreamGraph</vt:lpstr>
      <vt:lpstr>StreamGraph to JobGraph</vt:lpstr>
      <vt:lpstr>StreamGraph to JobGraph</vt:lpstr>
      <vt:lpstr>JobGraph</vt:lpstr>
      <vt:lpstr>JobGraph</vt:lpstr>
      <vt:lpstr>StreamGraph to JobGraph</vt:lpstr>
      <vt:lpstr>StreamGraph to JobGraph</vt:lpstr>
      <vt:lpstr>StreamGraph to JobGraph</vt:lpstr>
      <vt:lpstr>StreamGraph to JobGraph</vt:lpstr>
      <vt:lpstr>StreamGraph to JobGraph</vt:lpstr>
      <vt:lpstr>StreamGraph to JobGraph</vt:lpstr>
      <vt:lpstr>StreamGraph to JobGraph</vt:lpstr>
      <vt:lpstr>StreamGraph to JobGraph</vt:lpstr>
      <vt:lpstr>StreamGraph to JobGraph</vt:lpstr>
      <vt:lpstr>StreamGraph to JobGraph</vt:lpstr>
      <vt:lpstr>StreamGraph to JobGraph</vt:lpstr>
      <vt:lpstr>Calculate Partition Count</vt:lpstr>
      <vt:lpstr>Calculate Partition Count</vt:lpstr>
      <vt:lpstr>Calculate Partition Count</vt:lpstr>
      <vt:lpstr>Calculate Partition Count</vt:lpstr>
      <vt:lpstr>Calculate Partition Count</vt:lpstr>
      <vt:lpstr>Calculate Partition Count</vt:lpstr>
      <vt:lpstr>Calculate Partition Count</vt:lpstr>
      <vt:lpstr>StreamGraph to JobGraph</vt:lpstr>
      <vt:lpstr>StreamGraph to JobGraph</vt:lpstr>
      <vt:lpstr>StreamGraph to JobGraph</vt:lpstr>
      <vt:lpstr>RemoteApplicationRunner</vt:lpstr>
      <vt:lpstr>RemoteApplicationRunner</vt:lpstr>
      <vt:lpstr>Divide JobGraph into Jobs </vt:lpstr>
      <vt:lpstr>JobRunner</vt:lpstr>
      <vt:lpstr>Configs to CoordinatorStream</vt:lpstr>
      <vt:lpstr>Configs to CoordinatorStream</vt:lpstr>
      <vt:lpstr>Create YarnJob</vt:lpstr>
      <vt:lpstr>Create YarnJob</vt:lpstr>
      <vt:lpstr>Submit Job to Cluster</vt:lpstr>
      <vt:lpstr>Submit Job to Cluster</vt:lpstr>
      <vt:lpstr>ContainerLaunchContext and ApplicationSubmissionContext</vt:lpstr>
      <vt:lpstr>In YARN cluster</vt:lpstr>
      <vt:lpstr>Create ClusterBasedJobCoordinator</vt:lpstr>
      <vt:lpstr>Create ClusterBasedJobCoordinator</vt:lpstr>
      <vt:lpstr>Read JobModel</vt:lpstr>
      <vt:lpstr>Read JobModel</vt:lpstr>
      <vt:lpstr>StreamMetadataCache</vt:lpstr>
      <vt:lpstr>ContainerGroup</vt:lpstr>
      <vt:lpstr>TaskModel</vt:lpstr>
      <vt:lpstr>ContainerProcessManager</vt:lpstr>
      <vt:lpstr>ContainerAllocator</vt:lpstr>
      <vt:lpstr>Initialization of ContainerProcessManager </vt:lpstr>
      <vt:lpstr>Initialization of ContainerProcessManager </vt:lpstr>
      <vt:lpstr>Start of ContainerProcessManager</vt:lpstr>
      <vt:lpstr>Start of ContainerProcessManager</vt:lpstr>
      <vt:lpstr>New resource available</vt:lpstr>
      <vt:lpstr>New resource available</vt:lpstr>
      <vt:lpstr>ContainerAllocator’s logic</vt:lpstr>
      <vt:lpstr>ContainerAllocator’s logic</vt:lpstr>
      <vt:lpstr>ContainerAllocator</vt:lpstr>
      <vt:lpstr>ResourceRequestState</vt:lpstr>
      <vt:lpstr>Create ClusterBasedJobCoordinator</vt:lpstr>
      <vt:lpstr>Read JobModel</vt:lpstr>
      <vt:lpstr>Read JobModel</vt:lpstr>
      <vt:lpstr>Create ClusterBasedJobCoordinator</vt:lpstr>
      <vt:lpstr>ContainerAllocator</vt:lpstr>
      <vt:lpstr>PowerPoint Presentation</vt:lpstr>
      <vt:lpstr>SamzaContainer</vt:lpstr>
      <vt:lpstr>SamzaContainer</vt:lpstr>
      <vt:lpstr>Standalone Deployment</vt:lpstr>
      <vt:lpstr>StreamProcessor</vt:lpstr>
      <vt:lpstr>PowerPoint Presentation</vt:lpstr>
      <vt:lpstr>Progress ends here</vt:lpstr>
      <vt:lpstr>PowerPoint Presentation</vt:lpstr>
      <vt:lpstr>RemoteApplicationRunner</vt:lpstr>
      <vt:lpstr>Application example</vt:lpstr>
      <vt:lpstr>PowerPoint Presentation</vt:lpstr>
      <vt:lpstr>Complete Abstract</vt:lpstr>
      <vt:lpstr>ClusterBasedJobCoordinator.java</vt:lpstr>
      <vt:lpstr>JobModelManager</vt:lpstr>
      <vt:lpstr>Application example</vt:lpstr>
      <vt:lpstr>PowerPoint Presentation</vt:lpstr>
      <vt:lpstr>AbstractApplicationRunner</vt:lpstr>
      <vt:lpstr>ExecutionPlanner</vt:lpstr>
      <vt:lpstr>JobRunner</vt:lpstr>
      <vt:lpstr>JobRunner</vt:lpstr>
      <vt:lpstr>YarnJob</vt:lpstr>
      <vt:lpstr>ClientHelper</vt:lpstr>
      <vt:lpstr>ClientHelper</vt:lpstr>
      <vt:lpstr>ClientHelper</vt:lpstr>
      <vt:lpstr>ClientHelper</vt:lpstr>
      <vt:lpstr>ClientHelper</vt:lpstr>
      <vt:lpstr>PowerPoint Presentation</vt:lpstr>
      <vt:lpstr>PowerPoint Presentation</vt:lpstr>
      <vt:lpstr>Stand alone model with Zookeeper</vt:lpstr>
      <vt:lpstr>Samza Container</vt:lpstr>
      <vt:lpstr>Task</vt:lpstr>
      <vt:lpstr>WikipediaFeed</vt:lpstr>
      <vt:lpstr>Definition</vt:lpstr>
      <vt:lpstr>Run a job</vt:lpstr>
      <vt:lpstr>Run a job</vt:lpstr>
      <vt:lpstr>Run a job</vt:lpstr>
      <vt:lpstr>YarnClient.java</vt:lpstr>
      <vt:lpstr>Submit a task</vt:lpstr>
      <vt:lpstr>Factory</vt:lpstr>
      <vt:lpstr>ProcessJob</vt:lpstr>
      <vt:lpstr>Run-app.sh</vt:lpstr>
      <vt:lpstr>ApplicationRunner</vt:lpstr>
    </vt:vector>
  </TitlesOfParts>
  <Company>National University of Singapore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workshop</dc:creator>
  <cp:lastModifiedBy>workshop</cp:lastModifiedBy>
  <cp:revision>2312</cp:revision>
  <dcterms:created xsi:type="dcterms:W3CDTF">2017-09-19T08:35:57Z</dcterms:created>
  <dcterms:modified xsi:type="dcterms:W3CDTF">2018-07-28T08:27:30Z</dcterms:modified>
</cp:coreProperties>
</file>